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82" r:id="rId3"/>
    <p:sldId id="278" r:id="rId4"/>
    <p:sldId id="279" r:id="rId5"/>
    <p:sldId id="273" r:id="rId6"/>
    <p:sldId id="257" r:id="rId7"/>
    <p:sldId id="260" r:id="rId8"/>
    <p:sldId id="262" r:id="rId9"/>
    <p:sldId id="263" r:id="rId10"/>
    <p:sldId id="267" r:id="rId11"/>
    <p:sldId id="266" r:id="rId12"/>
    <p:sldId id="265" r:id="rId13"/>
    <p:sldId id="271" r:id="rId14"/>
    <p:sldId id="270" r:id="rId15"/>
    <p:sldId id="276" r:id="rId16"/>
    <p:sldId id="277" r:id="rId17"/>
    <p:sldId id="280" r:id="rId18"/>
    <p:sldId id="28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69190" autoAdjust="0"/>
  </p:normalViewPr>
  <p:slideViewPr>
    <p:cSldViewPr>
      <p:cViewPr>
        <p:scale>
          <a:sx n="100" d="100"/>
          <a:sy n="100" d="100"/>
        </p:scale>
        <p:origin x="-2814" y="-4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7A34D1-C7DF-4154-8503-C12BF652E38A}" type="datetimeFigureOut">
              <a:rPr lang="en-GB" smtClean="0"/>
              <a:pPr/>
              <a:t>11/03/2014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FF1B54-0BA4-454F-9080-80018AE94C23}" type="slidenum">
              <a:rPr lang="en-GB" smtClean="0"/>
              <a:pPr/>
              <a:t>‹#›</a:t>
            </a:fld>
            <a:endParaRPr lang="en-GB"/>
          </a:p>
        </p:txBody>
      </p:sp>
    </p:spTree>
    <p:extLst>
      <p:ext uri="{BB962C8B-B14F-4D97-AF65-F5344CB8AC3E}">
        <p14:creationId xmlns:p14="http://schemas.microsoft.com/office/powerpoint/2010/main" val="1277755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t>If we take</a:t>
            </a:r>
            <a:r>
              <a:rPr lang="en-GB" baseline="0" dirty="0" smtClean="0"/>
              <a:t> a view of the future – say 2030 – when the children we are all working with are adults and we are all in our dotage – what do we KNOW they will need to know?</a:t>
            </a:r>
          </a:p>
          <a:p>
            <a:r>
              <a:rPr lang="en-GB" baseline="0" dirty="0" smtClean="0"/>
              <a:t>The government thinks it knows: algebra, trigonometry, how to read, what an ox-bow lake is, how to do a titration (that’s chemistry), what the factors were in starting off World War One…</a:t>
            </a:r>
          </a:p>
          <a:p>
            <a:endParaRPr lang="en-GB" baseline="0" dirty="0" smtClean="0"/>
          </a:p>
          <a:p>
            <a:r>
              <a:rPr lang="en-GB" baseline="0" dirty="0" smtClean="0"/>
              <a:t>I’m  not saying that some people won’t need to know some of these things at some time; or that having these bits of knowledge won’t make bits of their lives richer.</a:t>
            </a:r>
          </a:p>
          <a:p>
            <a:endParaRPr lang="en-GB" baseline="0" dirty="0" smtClean="0"/>
          </a:p>
          <a:p>
            <a:r>
              <a:rPr lang="en-GB" baseline="0" dirty="0" smtClean="0"/>
              <a:t>I’m asking, what we KNOW these children need to know in 2030.</a:t>
            </a:r>
          </a:p>
          <a:p>
            <a:endParaRPr lang="en-GB" baseline="0" dirty="0" smtClean="0"/>
          </a:p>
          <a:p>
            <a:r>
              <a:rPr lang="en-GB" baseline="0" dirty="0" smtClean="0"/>
              <a:t>Guy Claxton’s theory suggests that it none of these things.  What children need to know is HOW TO LEARN STUFF.</a:t>
            </a:r>
          </a:p>
          <a:p>
            <a:r>
              <a:rPr lang="en-GB" baseline="0" dirty="0" smtClean="0"/>
              <a:t>His theory is called Building Learning Power.  He believes that if children are nurtured in the building blocks of how to learn they will be able to access any learning they need for the rest of their lives.</a:t>
            </a:r>
          </a:p>
          <a:p>
            <a:endParaRPr lang="en-GB" baseline="0" dirty="0" smtClean="0"/>
          </a:p>
          <a:p>
            <a:r>
              <a:rPr lang="en-GB" baseline="0" dirty="0" smtClean="0"/>
              <a:t>We call it being a really </a:t>
            </a:r>
            <a:r>
              <a:rPr lang="en-GB" baseline="0" dirty="0" err="1" smtClean="0"/>
              <a:t>Learny</a:t>
            </a:r>
            <a:r>
              <a:rPr lang="en-GB" baseline="0" dirty="0" smtClean="0"/>
              <a:t> Learner.  (As an aside Ken Robinson suggests that all children – 98% of under 5s in a study on divergent thinking – are GENIUSES at being </a:t>
            </a:r>
            <a:r>
              <a:rPr lang="en-GB" baseline="0" dirty="0" err="1" smtClean="0"/>
              <a:t>learny</a:t>
            </a:r>
            <a:r>
              <a:rPr lang="en-GB" baseline="0" dirty="0" smtClean="0"/>
              <a:t> learners and that the score drops dramatically over 10 years of schooling)</a:t>
            </a:r>
          </a:p>
          <a:p>
            <a:endParaRPr lang="en-GB" baseline="0" dirty="0" smtClean="0"/>
          </a:p>
          <a:p>
            <a:r>
              <a:rPr lang="en-GB" baseline="0" dirty="0" smtClean="0"/>
              <a:t>Claxton calls the building blocks of Learning Power the 4 </a:t>
            </a:r>
            <a:r>
              <a:rPr lang="en-GB" baseline="0" dirty="0" err="1" smtClean="0"/>
              <a:t>Rs</a:t>
            </a:r>
            <a:r>
              <a:rPr lang="en-GB" baseline="0" dirty="0" smtClean="0"/>
              <a:t>.  They need to be nurtured in order as each is dependent on the last and at the same time they are all present in children.</a:t>
            </a:r>
          </a:p>
          <a:p>
            <a:endParaRPr lang="en-GB" baseline="0" dirty="0" smtClean="0"/>
          </a:p>
          <a:p>
            <a:r>
              <a:rPr lang="en-GB" baseline="0" dirty="0" smtClean="0"/>
              <a:t>We’re looking at the 1</a:t>
            </a:r>
            <a:r>
              <a:rPr lang="en-GB" baseline="30000" dirty="0" smtClean="0"/>
              <a:t>st</a:t>
            </a:r>
            <a:r>
              <a:rPr lang="en-GB" baseline="0" dirty="0" smtClean="0"/>
              <a:t> R today and the other 3 tomorrow.</a:t>
            </a:r>
          </a:p>
          <a:p>
            <a:endParaRPr lang="en-GB" baseline="0" dirty="0" smtClean="0"/>
          </a:p>
          <a:p>
            <a:r>
              <a:rPr lang="en-GB" baseline="0" dirty="0" smtClean="0"/>
              <a:t>I love this!</a:t>
            </a:r>
          </a:p>
          <a:p>
            <a:endParaRPr lang="en-GB" dirty="0"/>
          </a:p>
        </p:txBody>
      </p:sp>
      <p:sp>
        <p:nvSpPr>
          <p:cNvPr id="4" name="Slide Number Placeholder 3"/>
          <p:cNvSpPr>
            <a:spLocks noGrp="1"/>
          </p:cNvSpPr>
          <p:nvPr>
            <p:ph type="sldNum" sz="quarter" idx="10"/>
          </p:nvPr>
        </p:nvSpPr>
        <p:spPr/>
        <p:txBody>
          <a:bodyPr/>
          <a:lstStyle/>
          <a:p>
            <a:fld id="{06FF1B54-0BA4-454F-9080-80018AE94C23}"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Here’s the</a:t>
            </a:r>
            <a:r>
              <a:rPr lang="en-GB" baseline="0" dirty="0" smtClean="0"/>
              <a:t> first one.  It’s like a shiny light on the inside that makes you feel strong about yourself.  It’s like a shiny like that gives you trust in yourself.  It’s what Guy calls</a:t>
            </a:r>
            <a:endParaRPr lang="en-GB" dirty="0"/>
          </a:p>
        </p:txBody>
      </p:sp>
      <p:sp>
        <p:nvSpPr>
          <p:cNvPr id="4" name="Slide Number Placeholder 3"/>
          <p:cNvSpPr>
            <a:spLocks noGrp="1"/>
          </p:cNvSpPr>
          <p:nvPr>
            <p:ph type="sldNum" sz="quarter" idx="10"/>
          </p:nvPr>
        </p:nvSpPr>
        <p:spPr/>
        <p:txBody>
          <a:bodyPr/>
          <a:lstStyle/>
          <a:p>
            <a:fld id="{06FF1B54-0BA4-454F-9080-80018AE94C23}" type="slidenum">
              <a:rPr lang="en-GB" smtClean="0"/>
              <a:pPr/>
              <a:t>5</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Resilience is the magic R – the one you need at the start of all learning</a:t>
            </a:r>
          </a:p>
          <a:p>
            <a:r>
              <a:rPr lang="en-GB" sz="1200" kern="1200" dirty="0" smtClean="0">
                <a:solidFill>
                  <a:schemeClr val="tx1"/>
                </a:solidFill>
                <a:latin typeface="+mn-lt"/>
                <a:ea typeface="+mn-ea"/>
                <a:cs typeface="+mn-cs"/>
              </a:rPr>
              <a:t>You need to have it…</a:t>
            </a:r>
          </a:p>
          <a:p>
            <a:r>
              <a:rPr lang="en-GB" sz="1200" kern="1200" dirty="0" smtClean="0">
                <a:solidFill>
                  <a:schemeClr val="tx1"/>
                </a:solidFill>
                <a:latin typeface="+mn-lt"/>
                <a:ea typeface="+mn-ea"/>
                <a:cs typeface="+mn-cs"/>
              </a:rPr>
              <a:t>in order to start learning</a:t>
            </a:r>
          </a:p>
          <a:p>
            <a:r>
              <a:rPr lang="en-GB" sz="1200" kern="1200" dirty="0" smtClean="0">
                <a:solidFill>
                  <a:schemeClr val="tx1"/>
                </a:solidFill>
                <a:latin typeface="+mn-lt"/>
                <a:ea typeface="+mn-ea"/>
                <a:cs typeface="+mn-cs"/>
              </a:rPr>
              <a:t>in order to articulate your learning</a:t>
            </a:r>
          </a:p>
          <a:p>
            <a:r>
              <a:rPr lang="en-GB" sz="1200" kern="1200" dirty="0" smtClean="0">
                <a:solidFill>
                  <a:schemeClr val="tx1"/>
                </a:solidFill>
                <a:latin typeface="+mn-lt"/>
                <a:ea typeface="+mn-ea"/>
                <a:cs typeface="+mn-cs"/>
              </a:rPr>
              <a:t>in order to make the mistakes that are essential for understanding</a:t>
            </a:r>
          </a:p>
          <a:p>
            <a:r>
              <a:rPr lang="en-GB" sz="1200" kern="1200" dirty="0" smtClean="0">
                <a:solidFill>
                  <a:schemeClr val="tx1"/>
                </a:solidFill>
                <a:latin typeface="+mn-lt"/>
                <a:ea typeface="+mn-ea"/>
                <a:cs typeface="+mn-cs"/>
              </a:rPr>
              <a:t>in order for your brain to be stress free and ready for learning</a:t>
            </a:r>
          </a:p>
          <a:p>
            <a:r>
              <a:rPr lang="en-GB" sz="1200" kern="1200" dirty="0" smtClean="0">
                <a:solidFill>
                  <a:schemeClr val="tx1"/>
                </a:solidFill>
                <a:latin typeface="+mn-lt"/>
                <a:ea typeface="+mn-ea"/>
                <a:cs typeface="+mn-cs"/>
              </a:rPr>
              <a:t>in order to understand that you need the learning that is on offer</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resilience ivy – withstanding the knockback; enabling it to grow</a:t>
            </a:r>
          </a:p>
          <a:p>
            <a:r>
              <a:rPr lang="en-GB" sz="1200" kern="1200" dirty="0" smtClean="0">
                <a:solidFill>
                  <a:schemeClr val="tx1"/>
                </a:solidFill>
                <a:latin typeface="+mn-lt"/>
                <a:ea typeface="+mn-ea"/>
                <a:cs typeface="+mn-cs"/>
              </a:rPr>
              <a:t>What this looks like?</a:t>
            </a:r>
          </a:p>
          <a:p>
            <a:r>
              <a:rPr lang="en-GB" sz="1200" kern="1200" dirty="0" smtClean="0">
                <a:solidFill>
                  <a:schemeClr val="tx1"/>
                </a:solidFill>
                <a:latin typeface="+mn-lt"/>
                <a:ea typeface="+mn-ea"/>
                <a:cs typeface="+mn-cs"/>
              </a:rPr>
              <a:t> </a:t>
            </a:r>
          </a:p>
          <a:p>
            <a:r>
              <a:rPr lang="en-GB" sz="1200" kern="1200" dirty="0" smtClean="0">
                <a:solidFill>
                  <a:schemeClr val="tx1"/>
                </a:solidFill>
                <a:latin typeface="+mn-lt"/>
                <a:ea typeface="+mn-ea"/>
                <a:cs typeface="+mn-cs"/>
              </a:rPr>
              <a:t>“It’s ok for me to have a go at this”</a:t>
            </a:r>
          </a:p>
          <a:p>
            <a:r>
              <a:rPr lang="en-GB" sz="1200" kern="1200" dirty="0" smtClean="0">
                <a:solidFill>
                  <a:schemeClr val="tx1"/>
                </a:solidFill>
                <a:latin typeface="+mn-lt"/>
                <a:ea typeface="+mn-ea"/>
                <a:cs typeface="+mn-cs"/>
              </a:rPr>
              <a:t>“I could try this”</a:t>
            </a:r>
          </a:p>
          <a:p>
            <a:r>
              <a:rPr lang="en-GB" sz="1200" kern="1200" dirty="0" smtClean="0">
                <a:solidFill>
                  <a:schemeClr val="tx1"/>
                </a:solidFill>
                <a:latin typeface="+mn-lt"/>
                <a:ea typeface="+mn-ea"/>
                <a:cs typeface="+mn-cs"/>
              </a:rPr>
              <a:t>“I wonder what would happen if…”</a:t>
            </a:r>
          </a:p>
          <a:p>
            <a:r>
              <a:rPr lang="en-GB" sz="1200" kern="1200" dirty="0" smtClean="0">
                <a:solidFill>
                  <a:schemeClr val="tx1"/>
                </a:solidFill>
                <a:latin typeface="+mn-lt"/>
                <a:ea typeface="+mn-ea"/>
                <a:cs typeface="+mn-cs"/>
              </a:rPr>
              <a:t>“I I think I know this – I’ll say”</a:t>
            </a:r>
          </a:p>
          <a:p>
            <a:r>
              <a:rPr lang="en-GB" sz="1200" kern="1200" dirty="0" smtClean="0">
                <a:solidFill>
                  <a:schemeClr val="tx1"/>
                </a:solidFill>
                <a:latin typeface="+mn-lt"/>
                <a:ea typeface="+mn-ea"/>
                <a:cs typeface="+mn-cs"/>
              </a:rPr>
              <a:t>“I don’t know”</a:t>
            </a:r>
          </a:p>
          <a:p>
            <a:r>
              <a:rPr lang="en-GB" sz="1200" kern="1200" dirty="0" smtClean="0">
                <a:solidFill>
                  <a:schemeClr val="tx1"/>
                </a:solidFill>
                <a:latin typeface="+mn-lt"/>
                <a:ea typeface="+mn-ea"/>
                <a:cs typeface="+mn-cs"/>
              </a:rPr>
              <a:t>“I can do this”</a:t>
            </a:r>
          </a:p>
          <a:p>
            <a:r>
              <a:rPr lang="en-GB" sz="1200" kern="1200" dirty="0" smtClean="0">
                <a:solidFill>
                  <a:schemeClr val="tx1"/>
                </a:solidFill>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06FF1B54-0BA4-454F-9080-80018AE94C23}" type="slidenum">
              <a:rPr lang="en-GB" smtClean="0"/>
              <a:pPr/>
              <a:t>6</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6FF1B54-0BA4-454F-9080-80018AE94C23}" type="slidenum">
              <a:rPr lang="en-GB" smtClean="0"/>
              <a:pPr/>
              <a:t>7</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When children’s resilience is in place they are in a good position to develop…</a:t>
            </a:r>
          </a:p>
          <a:p>
            <a:endParaRPr lang="en-GB" dirty="0"/>
          </a:p>
        </p:txBody>
      </p:sp>
      <p:sp>
        <p:nvSpPr>
          <p:cNvPr id="4" name="Slide Number Placeholder 3"/>
          <p:cNvSpPr>
            <a:spLocks noGrp="1"/>
          </p:cNvSpPr>
          <p:nvPr>
            <p:ph type="sldNum" sz="quarter" idx="10"/>
          </p:nvPr>
        </p:nvSpPr>
        <p:spPr/>
        <p:txBody>
          <a:bodyPr/>
          <a:lstStyle/>
          <a:p>
            <a:fld id="{06FF1B54-0BA4-454F-9080-80018AE94C23}" type="slidenum">
              <a:rPr lang="en-GB" smtClean="0"/>
              <a:pPr/>
              <a:t>8</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6FF1B54-0BA4-454F-9080-80018AE94C23}" type="slidenum">
              <a:rPr lang="en-GB" smtClean="0"/>
              <a:pPr/>
              <a:t>10</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6FF1B54-0BA4-454F-9080-80018AE94C23}" type="slidenum">
              <a:rPr lang="en-GB" smtClean="0"/>
              <a:pPr/>
              <a:t>11</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Reciprocity takes many </a:t>
            </a:r>
            <a:r>
              <a:rPr lang="en-GB" dirty="0" err="1" smtClean="0"/>
              <a:t>many</a:t>
            </a:r>
            <a:r>
              <a:rPr lang="en-GB" dirty="0" smtClean="0"/>
              <a:t> forms – and always means working with others – it is almost never silent!  Have a look at these examples</a:t>
            </a:r>
            <a:r>
              <a:rPr lang="en-GB" baseline="0" dirty="0" smtClean="0"/>
              <a:t> of reciprocity</a:t>
            </a:r>
            <a:endParaRPr lang="en-GB" dirty="0"/>
          </a:p>
        </p:txBody>
      </p:sp>
      <p:sp>
        <p:nvSpPr>
          <p:cNvPr id="4" name="Slide Number Placeholder 3"/>
          <p:cNvSpPr>
            <a:spLocks noGrp="1"/>
          </p:cNvSpPr>
          <p:nvPr>
            <p:ph type="sldNum" sz="quarter" idx="10"/>
          </p:nvPr>
        </p:nvSpPr>
        <p:spPr/>
        <p:txBody>
          <a:bodyPr/>
          <a:lstStyle/>
          <a:p>
            <a:fld id="{06FF1B54-0BA4-454F-9080-80018AE94C23}" type="slidenum">
              <a:rPr lang="en-GB" smtClean="0"/>
              <a:pPr/>
              <a:t>14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7D28B95-38D8-4379-B1BE-4FD52285762C}" type="datetimeFigureOut">
              <a:rPr lang="en-GB" smtClean="0"/>
              <a:pPr/>
              <a:t>11/03/2014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CD9488-3716-4318-8E68-024EC872B563}" type="slidenum">
              <a:rPr lang="en-GB" smtClean="0"/>
              <a:pPr/>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28B95-38D8-4379-B1BE-4FD52285762C}" type="datetimeFigureOut">
              <a:rPr lang="en-GB" smtClean="0"/>
              <a:pPr/>
              <a:t>11/03/2014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D9488-3716-4318-8E68-024EC872B56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0"/>
            <a:ext cx="7772400" cy="3096344"/>
          </a:xfrm>
        </p:spPr>
        <p:txBody>
          <a:bodyPr>
            <a:normAutofit/>
          </a:bodyPr>
          <a:lstStyle/>
          <a:p>
            <a:r>
              <a:rPr lang="en-GB" dirty="0" smtClean="0">
                <a:latin typeface="Tahoma" panose="020B0604030504040204" pitchFamily="34" charset="0"/>
                <a:ea typeface="Tahoma" panose="020B0604030504040204" pitchFamily="34" charset="0"/>
                <a:cs typeface="Tahoma" panose="020B0604030504040204" pitchFamily="34" charset="0"/>
              </a:rPr>
              <a:t>Building Learning Power</a:t>
            </a:r>
            <a:br>
              <a:rPr lang="en-GB" dirty="0" smtClean="0">
                <a:latin typeface="Tahoma" panose="020B0604030504040204" pitchFamily="34" charset="0"/>
                <a:ea typeface="Tahoma" panose="020B0604030504040204" pitchFamily="34" charset="0"/>
                <a:cs typeface="Tahoma" panose="020B0604030504040204" pitchFamily="34" charset="0"/>
              </a:rPr>
            </a:br>
            <a:r>
              <a:rPr lang="en-GB" dirty="0" smtClean="0">
                <a:latin typeface="Tahoma" panose="020B0604030504040204" pitchFamily="34" charset="0"/>
                <a:ea typeface="Tahoma" panose="020B0604030504040204" pitchFamily="34" charset="0"/>
                <a:cs typeface="Tahoma" panose="020B0604030504040204" pitchFamily="34" charset="0"/>
              </a:rPr>
              <a:t>Guy Claxton</a:t>
            </a:r>
            <a:br>
              <a:rPr lang="en-GB" dirty="0" smtClean="0">
                <a:latin typeface="Tahoma" panose="020B0604030504040204" pitchFamily="34" charset="0"/>
                <a:ea typeface="Tahoma" panose="020B0604030504040204" pitchFamily="34" charset="0"/>
                <a:cs typeface="Tahoma" panose="020B0604030504040204" pitchFamily="34" charset="0"/>
              </a:rPr>
            </a:br>
            <a:r>
              <a:rPr lang="en-GB" dirty="0" smtClean="0">
                <a:latin typeface="Tahoma" panose="020B0604030504040204" pitchFamily="34" charset="0"/>
                <a:ea typeface="Tahoma" panose="020B0604030504040204" pitchFamily="34" charset="0"/>
                <a:cs typeface="Tahoma" panose="020B0604030504040204" pitchFamily="34" charset="0"/>
              </a:rPr>
              <a:t>4 </a:t>
            </a:r>
            <a:r>
              <a:rPr lang="en-GB" dirty="0" err="1" smtClean="0">
                <a:latin typeface="Tahoma" panose="020B0604030504040204" pitchFamily="34" charset="0"/>
                <a:ea typeface="Tahoma" panose="020B0604030504040204" pitchFamily="34" charset="0"/>
                <a:cs typeface="Tahoma" panose="020B0604030504040204" pitchFamily="34" charset="0"/>
              </a:rPr>
              <a:t>Rs</a:t>
            </a:r>
            <a:r>
              <a:rPr lang="en-GB" dirty="0" smtClean="0">
                <a:latin typeface="Tahoma" panose="020B0604030504040204" pitchFamily="34" charset="0"/>
                <a:ea typeface="Tahoma" panose="020B0604030504040204" pitchFamily="34" charset="0"/>
                <a:cs typeface="Tahoma" panose="020B0604030504040204" pitchFamily="34" charset="0"/>
              </a:rPr>
              <a:t> – the building blocks of learning</a:t>
            </a:r>
            <a:endParaRPr lang="en-GB" dirty="0">
              <a:latin typeface="Tahoma" panose="020B0604030504040204" pitchFamily="34" charset="0"/>
              <a:ea typeface="Tahoma" panose="020B0604030504040204" pitchFamily="34" charset="0"/>
              <a:cs typeface="Tahoma" panose="020B0604030504040204" pitchFamily="34" charset="0"/>
            </a:endParaRPr>
          </a:p>
        </p:txBody>
      </p:sp>
      <p:sp>
        <p:nvSpPr>
          <p:cNvPr id="18434" name="AutoShape 2" descr="data:image/jpeg;base64,/9j/4AAQSkZJRgABAQAAAQABAAD/2wCEAAkGBhISDxQUEhQUEBARFRUWFRgWFBQUFRUWFRQXFBYUFxUXHCYfFxkjGRcUHy8gIycpLCwtFR4xNTAqNSYrLCkBCQoKDgwOFg8PFikkHR0pKSkpKSksLC0pKSkpKSktKSkpKSksKSkpKSkpLCksKSkpKSwsKSwpKSkpLCkpKSksKf/AABEIAKAAgAMBIgACEQEDEQH/xAAbAAABBQEBAAAAAAAAAAAAAAAFAAECBAYDB//EADgQAAEDAgUCBAMHAwQDAAAAAAEAAgMEEQUSITFBBlEiYXGBEzKRQlKhscHh8AcU0RYjYoIVM3L/xAAYAQADAQEAAAAAAAAAAAAAAAAAAQIDBP/EAB4RAQEAAgIDAQEAAAAAAAAAAAABAhEhMQMSQVEy/9oADAMBAAIRAxEAPwD0MFSCjZSaFLRIBSsmCkgEkkovkDQS4hrRuSbAe6YSSQCs6yhabMBlPcaN+p3Vb/Vsp+WAe7j/AIS3BqtRZSWSPWMzT46cW5s4/wCERw/q6CQhrrxOO2bRp/7I3BqjlkrJD8EkwSZSsmQDJlJMgI2TBqdOgjWTpIfjOImKIlou8/KP1PkEGqdRdUR0oDfnmf8AKwd+LrOf+Mqqw5qqQsjOojbpb2XTDcLHxDNJ45XG9zrb91oYQsM82+Hj3zVKm6aiYAANRzuVfpsMAFtfVXIG3VuOJZzlrqQHmwkG6pT9LB9wToVpzEolirktRlfgVNG3NG4zwj5ozq4Dkt9loMKxWOojD4zccjlp7FdHhZevpDS1H9zDfI7/AN0Y2P8AyA4KvDL5WWeH2NgkuVNUtexr2m7XC4910utmJ0rJrp0BCySRTII5WbxqS5JIvwOwC0Mj7ArK45UjblRndRWHbnDPp+SK0koKzdJLwjVGwlcjtg5BJZdxMqTIjZdmMK0hVeEuqcuCrhdsuipLlKqNSA4WIuDoVdlYqszFFNzwdhYCy1mjVu3uESXGmhuAV2XVj05MuyThMnCokUydMUiVcRmyxkrBYlX5n+i2HUkwEDhcX3tfsvM46oPcbbBZZrx7HIakDUqzH1Sxh3FvVZHFqhxYGtIHvx5p8L6X+O0GSQt4HH0usG/tfj0mg6oik0a4X9USbXAleV1XSwh1jlzEcBzSfwKMdPYi53hu7XS5B3/nmmeOXyt7JWAEdiudT1HHECXuDfdD8RpnfBBFy5uwDSSfYLDSxRSOLpn5Gg65nWsfTujasvyNbJ/UFjjZrb/gi1DibZ2Zm97ELLYfhdBJHaJ7HScWkBdfvuiHTlA+LOPstPlykmX9avDKkXyndWnDVZ1taGSMN9NQdCd9loMy6PHeNVhnObYdJJJasyUSnJUSUg8m6zxaRmIytOsfbyICoUbWg+Dwg/yy0/8AUPBbzNmH2mEH1b+yyWHm7Ae7j+a5ruWxveZKKmGbxGM2Lm2tladO2uoCGO6ac4n4z3O2sNg30C0UFSBawuEYgfHLuLkeWvup3pfpKykXTcbWjKXBw+0LEnS1k+EUDhUMa5zjE05spJyk/wDztvqtVU5ANsjBoXEbfVcIoo3yNDM3e5Fro3aqYSaaPG8PD6azQA4ai2mvqFhajpmPNrm9CfDryvR5mXY0drKnNTNubWN+OR+yqn6ysRTdGUx3uL9s1++/C1OCYN8NtgS4cZvE4DtflX6aID7NirwdYKbu9iYzHoHnNpPT8+FX6VqZn1FT8VxcA7wjgenYWsu2IMubjQlwRLDMPEZkPLnfonhzlCy1Mcr+iCSZOutxolNdSKgUgHY9TfEp3i13NBc31brb6XC8zNO0Dw6De3YnWy9alPhPofyXl9aAHut7rLydxrh1VWKssUdoMaDW8LMvj7JPlLW6D0WLbHLS9jmPvkfYfKCC7sbG9l0/1oDKwgi40IuhVOG2OY6ndVmYK1z7jZVornXpA61jEd3ENHcmyq41iZlZHNTm5jve32mlAcHwNl7SNzD/AJFa+L4LY8gsB2CNKmW1LDupC5oudURbihcFnf7AMk0N2k6eRRulpLEKV72I0wzWvve/uNkXYNEMpMoeL8AkIoCtfF9c/l6h0kkluwRJUSldMUjIrK9Z4UwQmRjA1wd4yBqQdLn3WpuquI0vxIXs+80j34Sym4I8phdwi1BCx8TgRqEEOjrHcHX1CI0Etneq5K3lBsR6UJdmY4td2JOU+y7YdhMocM8Mjmg6mJwdpb7pIK0s0GZtk1DVTRG2pH87quzmMd6SijMVm01TJJcEZwGDfa5doPZQb0U6Z7TIXU7W6lkb3ansXchFqTE5CdDqUapibXdqSmrUCKLBmwutdzhxmOYq852q7VcXKqbvAUa5PehakhAAJAv+KtXUGiwspBdkmppy27u0gU4KinCaUExKRTJGSZJJAebdY4eI6olu0oz27Emx/FCoJbeoRPq6pL6ku+zsPYoMufKaq5eGowyuaVpIKVjhfS5XnMExaUcw7qNzNDqOLKdNccp9banomjgK2LBZMdUjQ39l1HUGcaa+aarRWuqxqFzw6O8lzuhrZ9blWo8XjhfH8TT4zsgPYkEi/lojHuIvVaIJwkUgV1MEkk10kBzumJUErpBIqrXVGVhHJ0/yusslggdZVi5JOgtfyB0VTFFyZrFaIyB1vmadPXssy2o42I4W9rKazszdQd1nOocALj8WIXd9tv3vMeaz8uFvMPDLXFCG1C6x1AVOOInb9/RTMBG+i5t1voThkbfa6MUsbjtshWG0o3sbLV0IH83RaqTZ6SjIIvqfyWe/qJMGxQm/ibMHD6EFbEuAF/JeedXxSVU8cUernPAb9d/S10Y/1F5zWNevYUDJTxP5LG3813dERumoYTHCxjbeBoH0VuCe/K7vVw+ymldEzEDuAuTqVnmEep+ygKf7xsoPPYLs8XXHnVVJpNu1KaPe+pQ+ogB1IuDofQ8fVHHx3VJ0XB2KZMlPVup3/DfrGfkPYfdK6srGc87IrV0AlDopB4m6tPdvB/QrKVNI+E5XC7OCpJYxmnp7MkztilkdlAPyyEC/GxtykcLY9tg5ua3oB632QTHmZoWmweYnh/B8LvC714VvB8ayQyRubdryCyw1HfTiyyzwl500x8lnDrBTPikLHixHnoR3HdG4H9tFFsYnjFwQ5nNiLg8KZpcovvbsubyY+t07PFl7Y7NV1D3ObEzxPebAD9SqGN18eEt+LlNTWPBawkf7TDpcdz2Rfpw3ne43ORmmn3jb9EExqD+/xOGAN/2YHZ383tqdfWwW/hwmvZh587v1el4fVF8LJHDIZGNJbvlJbe31XSJviF+f5qk6zQB22XWCPk7rpc6wHlPmUUkg/9k="/>
          <p:cNvSpPr>
            <a:spLocks noChangeAspect="1" noChangeArrowheads="1"/>
          </p:cNvSpPr>
          <p:nvPr/>
        </p:nvSpPr>
        <p:spPr bwMode="auto">
          <a:xfrm>
            <a:off x="63500" y="-744538"/>
            <a:ext cx="1219200" cy="15240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8436" name="AutoShape 4" descr="data:image/jpeg;base64,/9j/4AAQSkZJRgABAQAAAQABAAD/2wCEAAkGBhISDxQUEhQUEBARFRUWFRgWFBQUFRUWFRQXFBYUFxUXHCYfFxkjGRcUHy8gIycpLCwtFR4xNTAqNSYrLCkBCQoKDgwOFg8PFikkHR0pKSkpKSksLC0pKSkpKSktKSkpKSksKSkpKSkpLCksKSkpKSwsKSwpKSkpLCkpKSksKf/AABEIAKAAgAMBIgACEQEDEQH/xAAbAAABBQEBAAAAAAAAAAAAAAAFAAECBAYDB//EADgQAAEDAgUCBAMHAwQDAAAAAAEAAgMEEQUSITFBBlEiYXGBEzKRQlKhscHh8AcU0RYjYoIVM3L/xAAYAQADAQEAAAAAAAAAAAAAAAAAAQIDBP/EAB4RAQEAAgIDAQEAAAAAAAAAAAABAhEhMQMSQVEy/9oADAMBAAIRAxEAPwD0MFSCjZSaFLRIBSsmCkgEkkovkDQS4hrRuSbAe6YSSQCs6yhabMBlPcaN+p3Vb/Vsp+WAe7j/AIS3BqtRZSWSPWMzT46cW5s4/wCERw/q6CQhrrxOO2bRp/7I3BqjlkrJD8EkwSZSsmQDJlJMgI2TBqdOgjWTpIfjOImKIlou8/KP1PkEGqdRdUR0oDfnmf8AKwd+LrOf+Mqqw5qqQsjOojbpb2XTDcLHxDNJ45XG9zrb91oYQsM82+Hj3zVKm6aiYAANRzuVfpsMAFtfVXIG3VuOJZzlrqQHmwkG6pT9LB9wToVpzEolirktRlfgVNG3NG4zwj5ozq4Dkt9loMKxWOojD4zccjlp7FdHhZevpDS1H9zDfI7/AN0Y2P8AyA4KvDL5WWeH2NgkuVNUtexr2m7XC4910utmJ0rJrp0BCySRTII5WbxqS5JIvwOwC0Mj7ArK45UjblRndRWHbnDPp+SK0koKzdJLwjVGwlcjtg5BJZdxMqTIjZdmMK0hVeEuqcuCrhdsuipLlKqNSA4WIuDoVdlYqszFFNzwdhYCy1mjVu3uESXGmhuAV2XVj05MuyThMnCokUydMUiVcRmyxkrBYlX5n+i2HUkwEDhcX3tfsvM46oPcbbBZZrx7HIakDUqzH1Sxh3FvVZHFqhxYGtIHvx5p8L6X+O0GSQt4HH0usG/tfj0mg6oik0a4X9USbXAleV1XSwh1jlzEcBzSfwKMdPYi53hu7XS5B3/nmmeOXyt7JWAEdiudT1HHECXuDfdD8RpnfBBFy5uwDSSfYLDSxRSOLpn5Gg65nWsfTujasvyNbJ/UFjjZrb/gi1DibZ2Zm97ELLYfhdBJHaJ7HScWkBdfvuiHTlA+LOPstPlykmX9avDKkXyndWnDVZ1taGSMN9NQdCd9loMy6PHeNVhnObYdJJJasyUSnJUSUg8m6zxaRmIytOsfbyICoUbWg+Dwg/yy0/8AUPBbzNmH2mEH1b+yyWHm7Ae7j+a5ruWxveZKKmGbxGM2Lm2tladO2uoCGO6ac4n4z3O2sNg30C0UFSBawuEYgfHLuLkeWvup3pfpKykXTcbWjKXBw+0LEnS1k+EUDhUMa5zjE05spJyk/wDztvqtVU5ANsjBoXEbfVcIoo3yNDM3e5Fro3aqYSaaPG8PD6azQA4ai2mvqFhajpmPNrm9CfDryvR5mXY0drKnNTNubWN+OR+yqn6ysRTdGUx3uL9s1++/C1OCYN8NtgS4cZvE4DtflX6aID7NirwdYKbu9iYzHoHnNpPT8+FX6VqZn1FT8VxcA7wjgenYWsu2IMubjQlwRLDMPEZkPLnfonhzlCy1Mcr+iCSZOutxolNdSKgUgHY9TfEp3i13NBc31brb6XC8zNO0Dw6De3YnWy9alPhPofyXl9aAHut7rLydxrh1VWKssUdoMaDW8LMvj7JPlLW6D0WLbHLS9jmPvkfYfKCC7sbG9l0/1oDKwgi40IuhVOG2OY6ndVmYK1z7jZVornXpA61jEd3ENHcmyq41iZlZHNTm5jve32mlAcHwNl7SNzD/AJFa+L4LY8gsB2CNKmW1LDupC5oudURbihcFnf7AMk0N2k6eRRulpLEKV72I0wzWvve/uNkXYNEMpMoeL8AkIoCtfF9c/l6h0kkluwRJUSldMUjIrK9Z4UwQmRjA1wd4yBqQdLn3WpuquI0vxIXs+80j34Sym4I8phdwi1BCx8TgRqEEOjrHcHX1CI0Etneq5K3lBsR6UJdmY4td2JOU+y7YdhMocM8Mjmg6mJwdpb7pIK0s0GZtk1DVTRG2pH87quzmMd6SijMVm01TJJcEZwGDfa5doPZQb0U6Z7TIXU7W6lkb3ansXchFqTE5CdDqUapibXdqSmrUCKLBmwutdzhxmOYq852q7VcXKqbvAUa5PehakhAAJAv+KtXUGiwspBdkmppy27u0gU4KinCaUExKRTJGSZJJAebdY4eI6olu0oz27Emx/FCoJbeoRPq6pL6ku+zsPYoMufKaq5eGowyuaVpIKVjhfS5XnMExaUcw7qNzNDqOLKdNccp9banomjgK2LBZMdUjQ39l1HUGcaa+aarRWuqxqFzw6O8lzuhrZ9blWo8XjhfH8TT4zsgPYkEi/lojHuIvVaIJwkUgV1MEkk10kBzumJUErpBIqrXVGVhHJ0/yusslggdZVi5JOgtfyB0VTFFyZrFaIyB1vmadPXssy2o42I4W9rKazszdQd1nOocALj8WIXd9tv3vMeaz8uFvMPDLXFCG1C6x1AVOOInb9/RTMBG+i5t1voThkbfa6MUsbjtshWG0o3sbLV0IH83RaqTZ6SjIIvqfyWe/qJMGxQm/ibMHD6EFbEuAF/JeedXxSVU8cUernPAb9d/S10Y/1F5zWNevYUDJTxP5LG3813dERumoYTHCxjbeBoH0VuCe/K7vVw+ymldEzEDuAuTqVnmEep+ygKf7xsoPPYLs8XXHnVVJpNu1KaPe+pQ+ogB1IuDofQ8fVHHx3VJ0XB2KZMlPVup3/DfrGfkPYfdK6srGc87IrV0AlDopB4m6tPdvB/QrKVNI+E5XC7OCpJYxmnp7MkztilkdlAPyyEC/GxtykcLY9tg5ua3oB632QTHmZoWmweYnh/B8LvC714VvB8ayQyRubdryCyw1HfTiyyzwl500x8lnDrBTPikLHixHnoR3HdG4H9tFFsYnjFwQ5nNiLg8KZpcovvbsubyY+t07PFl7Y7NV1D3ObEzxPebAD9SqGN18eEt+LlNTWPBawkf7TDpcdz2Rfpw3ne43ORmmn3jb9EExqD+/xOGAN/2YHZ383tqdfWwW/hwmvZh587v1el4fVF8LJHDIZGNJbvlJbe31XSJviF+f5qk6zQB22XWCPk7rpc6wHlPmUUkg/9k="/>
          <p:cNvSpPr>
            <a:spLocks noChangeAspect="1" noChangeArrowheads="1"/>
          </p:cNvSpPr>
          <p:nvPr/>
        </p:nvSpPr>
        <p:spPr bwMode="auto">
          <a:xfrm>
            <a:off x="63500" y="-744538"/>
            <a:ext cx="1219200" cy="15240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5" name="Picture 4" descr="guy_claxton.jpg"/>
          <p:cNvPicPr>
            <a:picLocks noChangeAspect="1"/>
          </p:cNvPicPr>
          <p:nvPr/>
        </p:nvPicPr>
        <p:blipFill>
          <a:blip r:embed="rId3" cstate="print"/>
          <a:stretch>
            <a:fillRect/>
          </a:stretch>
        </p:blipFill>
        <p:spPr>
          <a:xfrm>
            <a:off x="3563888" y="3645024"/>
            <a:ext cx="2032000" cy="2540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2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2500" accel="50000" fill="hold">
                                          <p:stCondLst>
                                            <p:cond delay="2500"/>
                                          </p:stCondLst>
                                        </p:cTn>
                                        <p:tgtEl>
                                          <p:spTgt spid="5"/>
                                        </p:tgtEl>
                                        <p:attrNameLst>
                                          <p:attrName>ppt_w</p:attrName>
                                        </p:attrNameLst>
                                      </p:cBhvr>
                                      <p:tavLst>
                                        <p:tav tm="0">
                                          <p:val>
                                            <p:strVal val="#ppt_w*.05"/>
                                          </p:val>
                                        </p:tav>
                                        <p:tav tm="100000">
                                          <p:val>
                                            <p:strVal val="#ppt_w"/>
                                          </p:val>
                                        </p:tav>
                                      </p:tavLst>
                                    </p:anim>
                                    <p:anim calcmode="lin" valueType="num">
                                      <p:cBhvr>
                                        <p:cTn id="10" dur="5000" fill="hold"/>
                                        <p:tgtEl>
                                          <p:spTgt spid="5"/>
                                        </p:tgtEl>
                                        <p:attrNameLst>
                                          <p:attrName>ppt_h</p:attrName>
                                        </p:attrNameLst>
                                      </p:cBhvr>
                                      <p:tavLst>
                                        <p:tav tm="0">
                                          <p:val>
                                            <p:strVal val="#ppt_h"/>
                                          </p:val>
                                        </p:tav>
                                        <p:tav tm="100000">
                                          <p:val>
                                            <p:strVal val="#ppt_h"/>
                                          </p:val>
                                        </p:tav>
                                      </p:tavLst>
                                    </p:anim>
                                    <p:anim calcmode="lin" valueType="num">
                                      <p:cBhvr>
                                        <p:cTn id="11" dur="2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2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2500" accel="50000" fill="hold">
                                          <p:stCondLst>
                                            <p:cond delay="2500"/>
                                          </p:stCondLst>
                                        </p:cTn>
                                        <p:tgtEl>
                                          <p:spTgt spid="5"/>
                                        </p:tgtEl>
                                        <p:attrNameLst>
                                          <p:attrName>ppt_y</p:attrName>
                                        </p:attrNameLst>
                                      </p:cBhvr>
                                      <p:tavLst>
                                        <p:tav tm="0">
                                          <p:val>
                                            <p:strVal val="#ppt_y+.1"/>
                                          </p:val>
                                        </p:tav>
                                        <p:tav tm="100000">
                                          <p:val>
                                            <p:strVal val="#ppt_y"/>
                                          </p:val>
                                        </p:tav>
                                      </p:tavLst>
                                    </p:anim>
                                    <p:animEffect transition="in" filter="fade">
                                      <p:cBhvr>
                                        <p:cTn id="14" dur="5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30626"/>
          </a:xfrm>
        </p:spPr>
        <p:txBody>
          <a:bodyPr>
            <a:noAutofit/>
          </a:bodyPr>
          <a:lstStyle/>
          <a:p>
            <a:r>
              <a:rPr lang="en-GB" sz="2800" dirty="0" smtClean="0">
                <a:latin typeface="Tahoma" panose="020B0604030504040204" pitchFamily="34" charset="0"/>
                <a:ea typeface="Tahoma" panose="020B0604030504040204" pitchFamily="34" charset="0"/>
                <a:cs typeface="Tahoma" panose="020B0604030504040204" pitchFamily="34" charset="0"/>
              </a:rPr>
              <a:t/>
            </a:r>
            <a:br>
              <a:rPr lang="en-GB" sz="2800" dirty="0" smtClean="0">
                <a:latin typeface="Tahoma" panose="020B0604030504040204" pitchFamily="34" charset="0"/>
                <a:ea typeface="Tahoma" panose="020B0604030504040204" pitchFamily="34" charset="0"/>
                <a:cs typeface="Tahoma" panose="020B0604030504040204" pitchFamily="34" charset="0"/>
              </a:rPr>
            </a:br>
            <a:r>
              <a:rPr lang="en-GB" sz="2800" dirty="0" smtClean="0">
                <a:latin typeface="Tahoma" panose="020B0604030504040204" pitchFamily="34" charset="0"/>
                <a:ea typeface="Tahoma" panose="020B0604030504040204" pitchFamily="34" charset="0"/>
                <a:cs typeface="Tahoma" panose="020B0604030504040204" pitchFamily="34" charset="0"/>
              </a:rPr>
              <a:t>With Forest School and BLP </a:t>
            </a:r>
            <a:r>
              <a:rPr lang="en-GB" sz="2800" dirty="0" smtClean="0">
                <a:latin typeface="Tahoma" panose="020B0604030504040204" pitchFamily="34" charset="0"/>
                <a:ea typeface="Tahoma" panose="020B0604030504040204" pitchFamily="34" charset="0"/>
                <a:cs typeface="Tahoma" panose="020B0604030504040204" pitchFamily="34" charset="0"/>
              </a:rPr>
              <a:t>the</a:t>
            </a:r>
            <a:r>
              <a:rPr lang="en-GB" sz="2800" dirty="0" smtClean="0">
                <a:latin typeface="Tahoma" panose="020B0604030504040204" pitchFamily="34" charset="0"/>
                <a:ea typeface="Tahoma" panose="020B0604030504040204" pitchFamily="34" charset="0"/>
                <a:cs typeface="Tahoma" panose="020B0604030504040204" pitchFamily="34" charset="0"/>
              </a:rPr>
              <a:t> </a:t>
            </a:r>
            <a:r>
              <a:rPr lang="en-GB" sz="2800" dirty="0" smtClean="0">
                <a:latin typeface="Tahoma" panose="020B0604030504040204" pitchFamily="34" charset="0"/>
                <a:ea typeface="Tahoma" panose="020B0604030504040204" pitchFamily="34" charset="0"/>
                <a:cs typeface="Tahoma" panose="020B0604030504040204" pitchFamily="34" charset="0"/>
              </a:rPr>
              <a:t>focus moves from the ‘What’ of learning to the ‘how’, working to develop the child’s abilities firstly to cope and then succeed, rather than measuring the facts they can regurgitate.</a:t>
            </a:r>
            <a:br>
              <a:rPr lang="en-GB" sz="2800" dirty="0" smtClean="0">
                <a:latin typeface="Tahoma" panose="020B0604030504040204" pitchFamily="34" charset="0"/>
                <a:ea typeface="Tahoma" panose="020B0604030504040204" pitchFamily="34" charset="0"/>
                <a:cs typeface="Tahoma" panose="020B0604030504040204" pitchFamily="34" charset="0"/>
              </a:rPr>
            </a:br>
            <a:r>
              <a:rPr lang="en-GB" sz="2800" dirty="0" smtClean="0">
                <a:latin typeface="Tahoma" panose="020B0604030504040204" pitchFamily="34" charset="0"/>
                <a:ea typeface="Tahoma" panose="020B0604030504040204" pitchFamily="34" charset="0"/>
                <a:cs typeface="Tahoma" panose="020B0604030504040204" pitchFamily="34" charset="0"/>
              </a:rPr>
              <a:t/>
            </a:r>
            <a:br>
              <a:rPr lang="en-GB" sz="2800" dirty="0" smtClean="0">
                <a:latin typeface="Tahoma" panose="020B0604030504040204" pitchFamily="34" charset="0"/>
                <a:ea typeface="Tahoma" panose="020B0604030504040204" pitchFamily="34" charset="0"/>
                <a:cs typeface="Tahoma" panose="020B0604030504040204" pitchFamily="34" charset="0"/>
              </a:rPr>
            </a:br>
            <a:r>
              <a:rPr lang="en-GB" sz="2800" dirty="0" smtClean="0">
                <a:latin typeface="Tahoma" panose="020B0604030504040204" pitchFamily="34" charset="0"/>
                <a:ea typeface="Tahoma" panose="020B0604030504040204" pitchFamily="34" charset="0"/>
                <a:cs typeface="Tahoma" panose="020B0604030504040204" pitchFamily="34" charset="0"/>
              </a:rPr>
              <a:t>“ To thrive in the 21</a:t>
            </a:r>
            <a:r>
              <a:rPr lang="en-GB" sz="2800" baseline="30000" dirty="0" smtClean="0">
                <a:latin typeface="Tahoma" panose="020B0604030504040204" pitchFamily="34" charset="0"/>
                <a:ea typeface="Tahoma" panose="020B0604030504040204" pitchFamily="34" charset="0"/>
                <a:cs typeface="Tahoma" panose="020B0604030504040204" pitchFamily="34" charset="0"/>
              </a:rPr>
              <a:t>st</a:t>
            </a:r>
            <a:r>
              <a:rPr lang="en-GB" sz="2800" dirty="0" smtClean="0">
                <a:latin typeface="Tahoma" panose="020B0604030504040204" pitchFamily="34" charset="0"/>
                <a:ea typeface="Tahoma" panose="020B0604030504040204" pitchFamily="34" charset="0"/>
                <a:cs typeface="Tahoma" panose="020B0604030504040204" pitchFamily="34" charset="0"/>
              </a:rPr>
              <a:t> Century, it’s not enough to </a:t>
            </a:r>
            <a:r>
              <a:rPr lang="en-GB" sz="2800" dirty="0" smtClean="0">
                <a:latin typeface="Tahoma" panose="020B0604030504040204" pitchFamily="34" charset="0"/>
                <a:ea typeface="Tahoma" panose="020B0604030504040204" pitchFamily="34" charset="0"/>
                <a:cs typeface="Tahoma" panose="020B0604030504040204" pitchFamily="34" charset="0"/>
              </a:rPr>
              <a:t>leave….with </a:t>
            </a:r>
            <a:r>
              <a:rPr lang="en-GB" sz="2800" dirty="0" smtClean="0">
                <a:latin typeface="Tahoma" panose="020B0604030504040204" pitchFamily="34" charset="0"/>
                <a:ea typeface="Tahoma" panose="020B0604030504040204" pitchFamily="34" charset="0"/>
                <a:cs typeface="Tahoma" panose="020B0604030504040204" pitchFamily="34" charset="0"/>
              </a:rPr>
              <a:t>examination certificates.  You have to have learnt how to be tenacious and resourceful, imaginative and logical, self-disciplined and self-aware, collaborative </a:t>
            </a:r>
            <a:r>
              <a:rPr lang="en-GB" sz="2800" smtClean="0">
                <a:latin typeface="Tahoma" panose="020B0604030504040204" pitchFamily="34" charset="0"/>
                <a:ea typeface="Tahoma" panose="020B0604030504040204" pitchFamily="34" charset="0"/>
                <a:cs typeface="Tahoma" panose="020B0604030504040204" pitchFamily="34" charset="0"/>
              </a:rPr>
              <a:t>and </a:t>
            </a:r>
            <a:r>
              <a:rPr lang="en-GB" sz="2800" smtClean="0">
                <a:latin typeface="Tahoma" panose="020B0604030504040204" pitchFamily="34" charset="0"/>
                <a:ea typeface="Tahoma" panose="020B0604030504040204" pitchFamily="34" charset="0"/>
                <a:cs typeface="Tahoma" panose="020B0604030504040204" pitchFamily="34" charset="0"/>
              </a:rPr>
              <a:t>inquisitive,” </a:t>
            </a:r>
            <a:r>
              <a:rPr lang="en-GB" sz="2800" dirty="0" smtClean="0">
                <a:latin typeface="Tahoma" panose="020B0604030504040204" pitchFamily="34" charset="0"/>
                <a:ea typeface="Tahoma" panose="020B0604030504040204" pitchFamily="34" charset="0"/>
                <a:cs typeface="Tahoma" panose="020B0604030504040204" pitchFamily="34" charset="0"/>
              </a:rPr>
              <a:t>Claxton 2002.</a:t>
            </a:r>
            <a:endParaRPr lang="en-GB"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4175788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 y="0"/>
            <a:ext cx="8966395" cy="7317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225192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02"/>
            <a:ext cx="9144000" cy="6834396"/>
          </a:xfrm>
          <a:prstGeom prst="rect">
            <a:avLst/>
          </a:prstGeom>
        </p:spPr>
      </p:pic>
    </p:spTree>
    <p:extLst>
      <p:ext uri="{BB962C8B-B14F-4D97-AF65-F5344CB8AC3E}">
        <p14:creationId xmlns:p14="http://schemas.microsoft.com/office/powerpoint/2010/main" val="120551592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violetblues.com/wp-content/uploads/2012/09/happy-child-sm.jpg"/>
          <p:cNvPicPr>
            <a:picLocks noChangeAspect="1" noChangeArrowheads="1"/>
          </p:cNvPicPr>
          <p:nvPr/>
        </p:nvPicPr>
        <p:blipFill>
          <a:blip r:embed="rId3" cstate="print"/>
          <a:srcRect/>
          <a:stretch>
            <a:fillRect/>
          </a:stretch>
        </p:blipFill>
        <p:spPr bwMode="auto">
          <a:xfrm>
            <a:off x="0" y="238336"/>
            <a:ext cx="9144000" cy="6381328"/>
          </a:xfrm>
          <a:prstGeom prst="rect">
            <a:avLst/>
          </a:prstGeom>
          <a:noFill/>
        </p:spPr>
      </p:pic>
      <p:sp>
        <p:nvSpPr>
          <p:cNvPr id="2" name="Rectangle 1"/>
          <p:cNvSpPr/>
          <p:nvPr/>
        </p:nvSpPr>
        <p:spPr>
          <a:xfrm>
            <a:off x="1187624" y="2274838"/>
            <a:ext cx="5670376" cy="4031873"/>
          </a:xfrm>
          <a:prstGeom prst="rect">
            <a:avLst/>
          </a:prstGeom>
        </p:spPr>
        <p:txBody>
          <a:bodyPr wrap="square">
            <a:spAutoFit/>
          </a:bodyPr>
          <a:lstStyle/>
          <a:p>
            <a:r>
              <a:rPr lang="en-GB" sz="3200" b="1" dirty="0">
                <a:latin typeface="Tahoma" panose="020B0604030504040204" pitchFamily="34" charset="0"/>
                <a:ea typeface="Tahoma" panose="020B0604030504040204" pitchFamily="34" charset="0"/>
                <a:cs typeface="Tahoma" panose="020B0604030504040204" pitchFamily="34" charset="0"/>
              </a:rPr>
              <a:t>Emotional</a:t>
            </a:r>
          </a:p>
          <a:p>
            <a:r>
              <a:rPr lang="en-GB" sz="3200" dirty="0">
                <a:latin typeface="Tahoma" panose="020B0604030504040204" pitchFamily="34" charset="0"/>
                <a:ea typeface="Tahoma" panose="020B0604030504040204" pitchFamily="34" charset="0"/>
                <a:cs typeface="Tahoma" panose="020B0604030504040204" pitchFamily="34" charset="0"/>
              </a:rPr>
              <a:t>(</a:t>
            </a:r>
            <a:r>
              <a:rPr lang="en-GB" sz="3200" i="1" dirty="0">
                <a:latin typeface="Tahoma" panose="020B0604030504040204" pitchFamily="34" charset="0"/>
                <a:ea typeface="Tahoma" panose="020B0604030504040204" pitchFamily="34" charset="0"/>
                <a:cs typeface="Tahoma" panose="020B0604030504040204" pitchFamily="34" charset="0"/>
              </a:rPr>
              <a:t>Resilience)</a:t>
            </a:r>
          </a:p>
          <a:p>
            <a:r>
              <a:rPr lang="en-GB" sz="3200" b="1" dirty="0">
                <a:latin typeface="Tahoma" panose="020B0604030504040204" pitchFamily="34" charset="0"/>
                <a:ea typeface="Tahoma" panose="020B0604030504040204" pitchFamily="34" charset="0"/>
                <a:cs typeface="Tahoma" panose="020B0604030504040204" pitchFamily="34" charset="0"/>
              </a:rPr>
              <a:t>Cognitive</a:t>
            </a:r>
          </a:p>
          <a:p>
            <a:r>
              <a:rPr lang="en-GB" sz="3200" i="1" dirty="0">
                <a:latin typeface="Tahoma" panose="020B0604030504040204" pitchFamily="34" charset="0"/>
                <a:ea typeface="Tahoma" panose="020B0604030504040204" pitchFamily="34" charset="0"/>
                <a:cs typeface="Tahoma" panose="020B0604030504040204" pitchFamily="34" charset="0"/>
              </a:rPr>
              <a:t>(Resourceful)</a:t>
            </a:r>
          </a:p>
          <a:p>
            <a:r>
              <a:rPr lang="en-GB" sz="3200" b="1" dirty="0">
                <a:latin typeface="Tahoma" panose="020B0604030504040204" pitchFamily="34" charset="0"/>
                <a:ea typeface="Tahoma" panose="020B0604030504040204" pitchFamily="34" charset="0"/>
                <a:cs typeface="Tahoma" panose="020B0604030504040204" pitchFamily="34" charset="0"/>
              </a:rPr>
              <a:t>Social</a:t>
            </a:r>
          </a:p>
          <a:p>
            <a:r>
              <a:rPr lang="en-GB" sz="3200" i="1" dirty="0">
                <a:latin typeface="Tahoma" panose="020B0604030504040204" pitchFamily="34" charset="0"/>
                <a:ea typeface="Tahoma" panose="020B0604030504040204" pitchFamily="34" charset="0"/>
                <a:cs typeface="Tahoma" panose="020B0604030504040204" pitchFamily="34" charset="0"/>
              </a:rPr>
              <a:t>(Relationships)</a:t>
            </a:r>
          </a:p>
          <a:p>
            <a:r>
              <a:rPr lang="en-GB" sz="3200" b="1" dirty="0">
                <a:latin typeface="Tahoma" panose="020B0604030504040204" pitchFamily="34" charset="0"/>
                <a:ea typeface="Tahoma" panose="020B0604030504040204" pitchFamily="34" charset="0"/>
                <a:cs typeface="Tahoma" panose="020B0604030504040204" pitchFamily="34" charset="0"/>
              </a:rPr>
              <a:t>Strategic</a:t>
            </a:r>
          </a:p>
          <a:p>
            <a:r>
              <a:rPr lang="en-GB" sz="3200" i="1" dirty="0">
                <a:latin typeface="Tahoma" panose="020B0604030504040204" pitchFamily="34" charset="0"/>
                <a:ea typeface="Tahoma" panose="020B0604030504040204" pitchFamily="34" charset="0"/>
                <a:cs typeface="Tahoma" panose="020B0604030504040204" pitchFamily="34" charset="0"/>
              </a:rPr>
              <a:t>(Reflective)</a:t>
            </a:r>
            <a:endParaRPr lang="en-GB" sz="32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1" y="908720"/>
            <a:ext cx="1080119" cy="4508927"/>
          </a:xfrm>
          <a:prstGeom prst="rect">
            <a:avLst/>
          </a:prstGeom>
          <a:noFill/>
        </p:spPr>
        <p:txBody>
          <a:bodyPr wrap="square" lIns="91440" tIns="45720" rIns="91440" bIns="45720">
            <a:spAutoFit/>
          </a:bodyPr>
          <a:lstStyle/>
          <a:p>
            <a:pPr algn="ctr"/>
            <a:r>
              <a:rPr lang="en-US" sz="287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R</a:t>
            </a:r>
            <a:endParaRPr lang="en-US" sz="287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TextBox 2"/>
          <p:cNvSpPr txBox="1"/>
          <p:nvPr/>
        </p:nvSpPr>
        <p:spPr>
          <a:xfrm>
            <a:off x="2483768" y="3163183"/>
            <a:ext cx="4824536" cy="1200329"/>
          </a:xfrm>
          <a:prstGeom prst="rect">
            <a:avLst/>
          </a:prstGeom>
          <a:noFill/>
        </p:spPr>
        <p:txBody>
          <a:bodyPr wrap="square" rtlCol="0">
            <a:spAutoFit/>
          </a:bodyPr>
          <a:lstStyle/>
          <a:p>
            <a:r>
              <a:rPr lang="en-GB" sz="7200" dirty="0" err="1" smtClean="0">
                <a:latin typeface="Tahoma" panose="020B0604030504040204" pitchFamily="34" charset="0"/>
                <a:ea typeface="Tahoma" panose="020B0604030504040204" pitchFamily="34" charset="0"/>
                <a:cs typeface="Tahoma" panose="020B0604030504040204" pitchFamily="34" charset="0"/>
              </a:rPr>
              <a:t>esilience</a:t>
            </a:r>
            <a:endParaRPr lang="en-GB" sz="72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871575"/>
            <a:ext cx="6840760" cy="830997"/>
          </a:xfrm>
          <a:prstGeom prst="rect">
            <a:avLst/>
          </a:prstGeom>
          <a:noFill/>
        </p:spPr>
        <p:txBody>
          <a:bodyPr wrap="square" rtlCol="0">
            <a:spAutoFit/>
          </a:bodyPr>
          <a:lstStyle/>
          <a:p>
            <a:r>
              <a:rPr lang="en-GB" sz="2400" dirty="0" smtClean="0">
                <a:latin typeface="Tahoma" panose="020B0604030504040204" pitchFamily="34" charset="0"/>
                <a:ea typeface="Tahoma" panose="020B0604030504040204" pitchFamily="34" charset="0"/>
                <a:cs typeface="Tahoma" panose="020B0604030504040204" pitchFamily="34" charset="0"/>
              </a:rPr>
              <a:t>How do we know when children have good resilience?</a:t>
            </a:r>
          </a:p>
        </p:txBody>
      </p:sp>
      <p:sp>
        <p:nvSpPr>
          <p:cNvPr id="3" name="TextBox 2"/>
          <p:cNvSpPr txBox="1"/>
          <p:nvPr/>
        </p:nvSpPr>
        <p:spPr>
          <a:xfrm>
            <a:off x="2051720" y="1916832"/>
            <a:ext cx="5544616" cy="3539430"/>
          </a:xfrm>
          <a:prstGeom prst="rect">
            <a:avLst/>
          </a:prstGeom>
          <a:noFill/>
        </p:spPr>
        <p:txBody>
          <a:bodyPr wrap="square" rtlCol="0">
            <a:spAutoFit/>
          </a:bodyPr>
          <a:lstStyle/>
          <a:p>
            <a:pPr>
              <a:buFont typeface="Wingdings" pitchFamily="2" charset="2"/>
              <a:buChar char="§"/>
            </a:pPr>
            <a:r>
              <a:rPr lang="en-GB" sz="2800" dirty="0"/>
              <a:t>Absorption - Flow, the pleasure of being rapt in learning </a:t>
            </a:r>
          </a:p>
          <a:p>
            <a:pPr>
              <a:buFont typeface="Wingdings" pitchFamily="2" charset="2"/>
              <a:buChar char="§"/>
            </a:pPr>
            <a:r>
              <a:rPr lang="en-GB" sz="2800" dirty="0"/>
              <a:t>Managing distractions - Recognising and reducing interruptions </a:t>
            </a:r>
          </a:p>
          <a:p>
            <a:pPr>
              <a:buFont typeface="Wingdings" pitchFamily="2" charset="2"/>
              <a:buChar char="§"/>
            </a:pPr>
            <a:r>
              <a:rPr lang="en-GB" sz="2800" dirty="0"/>
              <a:t>Noticing - Really sensing what is out there </a:t>
            </a:r>
          </a:p>
          <a:p>
            <a:pPr>
              <a:buFont typeface="Wingdings" pitchFamily="2" charset="2"/>
              <a:buChar char="§"/>
            </a:pPr>
            <a:r>
              <a:rPr lang="en-GB" sz="2800" dirty="0"/>
              <a:t>Perseverance - ‘</a:t>
            </a:r>
            <a:r>
              <a:rPr lang="en-GB" sz="2800" dirty="0" err="1"/>
              <a:t>Stickability</a:t>
            </a:r>
            <a:r>
              <a:rPr lang="en-GB" sz="2800" dirty="0"/>
              <a:t>’; tolerating the feelings of learning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548680"/>
            <a:ext cx="2667718" cy="5386090"/>
          </a:xfrm>
          <a:prstGeom prst="rect">
            <a:avLst/>
          </a:prstGeom>
          <a:noFill/>
        </p:spPr>
        <p:txBody>
          <a:bodyPr wrap="none" lIns="91440" tIns="45720" rIns="91440" bIns="45720">
            <a:spAutoFit/>
          </a:bodyPr>
          <a:lstStyle/>
          <a:p>
            <a:pPr algn="ctr"/>
            <a:r>
              <a:rPr lang="en-US" sz="34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R</a:t>
            </a:r>
            <a:endParaRPr lang="en-US" sz="34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TextBox 2"/>
          <p:cNvSpPr txBox="1"/>
          <p:nvPr/>
        </p:nvSpPr>
        <p:spPr>
          <a:xfrm>
            <a:off x="2915816" y="3789040"/>
            <a:ext cx="4248472" cy="707886"/>
          </a:xfrm>
          <a:prstGeom prst="rect">
            <a:avLst/>
          </a:prstGeom>
          <a:noFill/>
        </p:spPr>
        <p:txBody>
          <a:bodyPr wrap="square" rtlCol="0">
            <a:spAutoFit/>
          </a:bodyPr>
          <a:lstStyle/>
          <a:p>
            <a:r>
              <a:rPr lang="en-GB" sz="4000" dirty="0" err="1" smtClean="0">
                <a:latin typeface="Tahoma" panose="020B0604030504040204" pitchFamily="34" charset="0"/>
                <a:ea typeface="Tahoma" panose="020B0604030504040204" pitchFamily="34" charset="0"/>
                <a:cs typeface="Tahoma" panose="020B0604030504040204" pitchFamily="34" charset="0"/>
              </a:rPr>
              <a:t>esourcefulness</a:t>
            </a:r>
            <a:endParaRPr lang="en-GB"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9672" y="692696"/>
            <a:ext cx="6552728" cy="4955203"/>
          </a:xfrm>
          <a:prstGeom prst="rect">
            <a:avLst/>
          </a:prstGeom>
          <a:noFill/>
        </p:spPr>
        <p:txBody>
          <a:bodyPr wrap="square" rtlCol="0">
            <a:spAutoFit/>
          </a:bodyPr>
          <a:lstStyle/>
          <a:p>
            <a:endParaRPr lang="en-GB" dirty="0"/>
          </a:p>
          <a:p>
            <a:r>
              <a:rPr lang="en-GB" dirty="0"/>
              <a:t> </a:t>
            </a:r>
          </a:p>
          <a:p>
            <a:pPr>
              <a:buFont typeface="Arial" pitchFamily="34" charset="0"/>
              <a:buChar char="•"/>
            </a:pPr>
            <a:r>
              <a:rPr lang="en-GB" sz="2800" dirty="0"/>
              <a:t>Questioning - Getting below the surface; playing with situations </a:t>
            </a:r>
          </a:p>
          <a:p>
            <a:pPr>
              <a:buFont typeface="Arial" pitchFamily="34" charset="0"/>
              <a:buChar char="•"/>
            </a:pPr>
            <a:r>
              <a:rPr lang="en-GB" sz="2800" dirty="0"/>
              <a:t>Making links - Seeking coherence, relevance and meaning </a:t>
            </a:r>
          </a:p>
          <a:p>
            <a:pPr>
              <a:buFont typeface="Arial" pitchFamily="34" charset="0"/>
              <a:buChar char="•"/>
            </a:pPr>
            <a:r>
              <a:rPr lang="en-GB" sz="2800" dirty="0"/>
              <a:t>Imagining - Using the mind’s eye as a learning theatre </a:t>
            </a:r>
          </a:p>
          <a:p>
            <a:pPr>
              <a:buFont typeface="Arial" pitchFamily="34" charset="0"/>
              <a:buChar char="•"/>
            </a:pPr>
            <a:r>
              <a:rPr lang="en-GB" sz="2800" dirty="0"/>
              <a:t>Reasoning - Thinking rigorously and methodically </a:t>
            </a:r>
          </a:p>
          <a:p>
            <a:pPr>
              <a:buFont typeface="Arial" pitchFamily="34" charset="0"/>
              <a:buChar char="•"/>
            </a:pPr>
            <a:r>
              <a:rPr lang="en-GB" sz="2800" dirty="0"/>
              <a:t>Capitalising - Making good use or resources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checkerboard(across)">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checkerboard(across)">
                                      <p:cBhvr>
                                        <p:cTn id="12" dur="20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checkerboard(across)">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checkerboard(across)">
                                      <p:cBhvr>
                                        <p:cTn id="22" dur="20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checkerboard(across)">
                                      <p:cBhvr>
                                        <p:cTn id="27"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C:\Users\Elizabeth\Documents\Forest School Handbook\Learners\St John's Green 11\pictures\IMG_3972.JPG"/>
          <p:cNvPicPr>
            <a:picLocks noChangeAspect="1" noChangeArrowheads="1"/>
          </p:cNvPicPr>
          <p:nvPr/>
        </p:nvPicPr>
        <p:blipFill>
          <a:blip r:embed="rId3" cstate="print"/>
          <a:srcRect l="23605" r="27944"/>
          <a:stretch>
            <a:fillRect/>
          </a:stretch>
        </p:blipFill>
        <p:spPr bwMode="auto">
          <a:xfrm>
            <a:off x="2411760" y="332656"/>
            <a:ext cx="2808312" cy="4347102"/>
          </a:xfrm>
          <a:prstGeom prst="rect">
            <a:avLst/>
          </a:prstGeom>
          <a:noFill/>
        </p:spPr>
      </p:pic>
      <p:pic>
        <p:nvPicPr>
          <p:cNvPr id="19458" name="Picture 2" descr="C:\Users\Elizabeth\Documents\Forest School Handbook\Learners\St John's Green 11\pictures\IMG_3965.JPG"/>
          <p:cNvPicPr>
            <a:picLocks noChangeAspect="1" noChangeArrowheads="1"/>
          </p:cNvPicPr>
          <p:nvPr/>
        </p:nvPicPr>
        <p:blipFill>
          <a:blip r:embed="rId4" cstate="print"/>
          <a:srcRect/>
          <a:stretch>
            <a:fillRect/>
          </a:stretch>
        </p:blipFill>
        <p:spPr bwMode="auto">
          <a:xfrm>
            <a:off x="6479704" y="0"/>
            <a:ext cx="2664296" cy="3552395"/>
          </a:xfrm>
          <a:prstGeom prst="rect">
            <a:avLst/>
          </a:prstGeom>
          <a:noFill/>
        </p:spPr>
      </p:pic>
      <p:pic>
        <p:nvPicPr>
          <p:cNvPr id="19459" name="Picture 3" descr="C:\Users\Elizabeth\Documents\Forest School Handbook\Learners\St John's Green 11\pictures\IMG_3969.JPG"/>
          <p:cNvPicPr>
            <a:picLocks noChangeAspect="1" noChangeArrowheads="1"/>
          </p:cNvPicPr>
          <p:nvPr/>
        </p:nvPicPr>
        <p:blipFill>
          <a:blip r:embed="rId5" cstate="print"/>
          <a:srcRect/>
          <a:stretch>
            <a:fillRect/>
          </a:stretch>
        </p:blipFill>
        <p:spPr bwMode="auto">
          <a:xfrm>
            <a:off x="4788024" y="2852936"/>
            <a:ext cx="2895786" cy="3861048"/>
          </a:xfrm>
          <a:prstGeom prst="rect">
            <a:avLst/>
          </a:prstGeom>
          <a:noFill/>
        </p:spPr>
      </p:pic>
      <p:pic>
        <p:nvPicPr>
          <p:cNvPr id="19461" name="Picture 5" descr="C:\Users\Elizabeth\Documents\Forest School Handbook\Learners\St John's Green 11\pictures\IMG_3973.JPG"/>
          <p:cNvPicPr>
            <a:picLocks noChangeAspect="1" noChangeArrowheads="1"/>
          </p:cNvPicPr>
          <p:nvPr/>
        </p:nvPicPr>
        <p:blipFill>
          <a:blip r:embed="rId6" cstate="print"/>
          <a:srcRect/>
          <a:stretch>
            <a:fillRect/>
          </a:stretch>
        </p:blipFill>
        <p:spPr bwMode="auto">
          <a:xfrm>
            <a:off x="0" y="3284984"/>
            <a:ext cx="2679762" cy="3573016"/>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ox(in)">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9"/>
                                        </p:tgtEl>
                                        <p:attrNameLst>
                                          <p:attrName>style.visibility</p:attrName>
                                        </p:attrNameLst>
                                      </p:cBhvr>
                                      <p:to>
                                        <p:strVal val="visible"/>
                                      </p:to>
                                    </p:set>
                                    <p:animEffect transition="in" filter="blinds(horizontal)">
                                      <p:cBhvr>
                                        <p:cTn id="12" dur="500"/>
                                        <p:tgtEl>
                                          <p:spTgt spid="1945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blinds(horizontal)">
                                      <p:cBhvr>
                                        <p:cTn id="17" dur="500"/>
                                        <p:tgtEl>
                                          <p:spTgt spid="1946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61"/>
                                        </p:tgtEl>
                                        <p:attrNameLst>
                                          <p:attrName>style.visibility</p:attrName>
                                        </p:attrNameLst>
                                      </p:cBhvr>
                                      <p:to>
                                        <p:strVal val="visible"/>
                                      </p:to>
                                    </p:set>
                                    <p:animEffect transition="in" filter="blinds(horizontal)">
                                      <p:cBhvr>
                                        <p:cTn id="22" dur="5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548680"/>
            <a:ext cx="2667718" cy="5386090"/>
          </a:xfrm>
          <a:prstGeom prst="rect">
            <a:avLst/>
          </a:prstGeom>
          <a:noFill/>
        </p:spPr>
        <p:txBody>
          <a:bodyPr wrap="none" lIns="91440" tIns="45720" rIns="91440" bIns="45720">
            <a:spAutoFit/>
          </a:bodyPr>
          <a:lstStyle/>
          <a:p>
            <a:pPr algn="ctr"/>
            <a:r>
              <a:rPr lang="en-US" sz="34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R</a:t>
            </a:r>
            <a:endParaRPr lang="en-US" sz="34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TextBox 2"/>
          <p:cNvSpPr txBox="1"/>
          <p:nvPr/>
        </p:nvSpPr>
        <p:spPr>
          <a:xfrm>
            <a:off x="2915816" y="3789040"/>
            <a:ext cx="4248472" cy="707886"/>
          </a:xfrm>
          <a:prstGeom prst="rect">
            <a:avLst/>
          </a:prstGeom>
          <a:noFill/>
        </p:spPr>
        <p:txBody>
          <a:bodyPr wrap="square" rtlCol="0">
            <a:spAutoFit/>
          </a:bodyPr>
          <a:lstStyle/>
          <a:p>
            <a:r>
              <a:rPr lang="en-GB" sz="4000" dirty="0" err="1" smtClean="0"/>
              <a:t>eflectiveness</a:t>
            </a:r>
            <a:endParaRPr lang="en-GB"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340768"/>
            <a:ext cx="6336704" cy="4093428"/>
          </a:xfrm>
          <a:prstGeom prst="rect">
            <a:avLst/>
          </a:prstGeom>
        </p:spPr>
        <p:txBody>
          <a:bodyPr wrap="square">
            <a:spAutoFit/>
          </a:bodyPr>
          <a:lstStyle/>
          <a:p>
            <a:endParaRPr lang="en-GB" dirty="0"/>
          </a:p>
          <a:p>
            <a:r>
              <a:rPr lang="en-GB" dirty="0"/>
              <a:t> </a:t>
            </a:r>
          </a:p>
          <a:p>
            <a:pPr>
              <a:buFont typeface="Arial" pitchFamily="34" charset="0"/>
              <a:buChar char="•"/>
            </a:pPr>
            <a:r>
              <a:rPr lang="en-GB" sz="3200" dirty="0"/>
              <a:t>Planning - Working out in advance </a:t>
            </a:r>
          </a:p>
          <a:p>
            <a:pPr>
              <a:buFont typeface="Arial" pitchFamily="34" charset="0"/>
              <a:buChar char="•"/>
            </a:pPr>
            <a:r>
              <a:rPr lang="en-GB" sz="3200" dirty="0"/>
              <a:t>Revising - Monitoring and adapting along the way </a:t>
            </a:r>
          </a:p>
          <a:p>
            <a:pPr>
              <a:buFont typeface="Arial" pitchFamily="34" charset="0"/>
              <a:buChar char="•"/>
            </a:pPr>
            <a:r>
              <a:rPr lang="en-GB" sz="3200" dirty="0"/>
              <a:t>Distilling - Drawing out the lessons from experience </a:t>
            </a:r>
          </a:p>
          <a:p>
            <a:pPr>
              <a:buFont typeface="Arial" pitchFamily="34" charset="0"/>
              <a:buChar char="•"/>
            </a:pPr>
            <a:r>
              <a:rPr lang="en-GB" sz="3200" dirty="0"/>
              <a:t>Meta-learning - Understanding learning and yourself as a learner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diamond(in)">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diamond(in)">
                                      <p:cBhvr>
                                        <p:cTn id="12" dur="20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diamond(in)">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diamond(in)">
                                      <p:cBhvr>
                                        <p:cTn id="22" dur="2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548680"/>
            <a:ext cx="2667718" cy="5386090"/>
          </a:xfrm>
          <a:prstGeom prst="rect">
            <a:avLst/>
          </a:prstGeom>
          <a:noFill/>
        </p:spPr>
        <p:txBody>
          <a:bodyPr wrap="none" lIns="91440" tIns="45720" rIns="91440" bIns="45720">
            <a:spAutoFit/>
          </a:bodyPr>
          <a:lstStyle/>
          <a:p>
            <a:pPr algn="ctr"/>
            <a:r>
              <a:rPr lang="en-US" sz="34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R</a:t>
            </a:r>
            <a:endParaRPr lang="en-US" sz="34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TextBox 2"/>
          <p:cNvSpPr txBox="1"/>
          <p:nvPr/>
        </p:nvSpPr>
        <p:spPr>
          <a:xfrm>
            <a:off x="2915816" y="3789040"/>
            <a:ext cx="4248472" cy="707886"/>
          </a:xfrm>
          <a:prstGeom prst="rect">
            <a:avLst/>
          </a:prstGeom>
          <a:noFill/>
        </p:spPr>
        <p:txBody>
          <a:bodyPr wrap="square" rtlCol="0">
            <a:spAutoFit/>
          </a:bodyPr>
          <a:lstStyle/>
          <a:p>
            <a:r>
              <a:rPr lang="en-GB" sz="4000" dirty="0" err="1" smtClean="0">
                <a:latin typeface="Tahoma" panose="020B0604030504040204" pitchFamily="34" charset="0"/>
                <a:ea typeface="Tahoma" panose="020B0604030504040204" pitchFamily="34" charset="0"/>
                <a:cs typeface="Tahoma" panose="020B0604030504040204" pitchFamily="34" charset="0"/>
              </a:rPr>
              <a:t>eciprocity</a:t>
            </a:r>
            <a:endParaRPr lang="en-GB"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1340768"/>
            <a:ext cx="6624736" cy="4585871"/>
          </a:xfrm>
          <a:prstGeom prst="rect">
            <a:avLst/>
          </a:prstGeom>
          <a:noFill/>
        </p:spPr>
        <p:txBody>
          <a:bodyPr wrap="square" rtlCol="0">
            <a:spAutoFit/>
          </a:bodyPr>
          <a:lstStyle/>
          <a:p>
            <a:endParaRPr lang="en-GB" dirty="0"/>
          </a:p>
          <a:p>
            <a:r>
              <a:rPr lang="en-GB" dirty="0"/>
              <a:t> </a:t>
            </a:r>
          </a:p>
          <a:p>
            <a:pPr>
              <a:buFont typeface="Arial" pitchFamily="34" charset="0"/>
              <a:buChar char="•"/>
            </a:pPr>
            <a:r>
              <a:rPr lang="en-GB" sz="3200" dirty="0"/>
              <a:t>Interdependence - Balancing self-reliance and sociability </a:t>
            </a:r>
          </a:p>
          <a:p>
            <a:pPr>
              <a:buFont typeface="Arial" pitchFamily="34" charset="0"/>
              <a:buChar char="•"/>
            </a:pPr>
            <a:r>
              <a:rPr lang="en-GB" sz="3200" dirty="0"/>
              <a:t>Collaboration - The skills of learning with others </a:t>
            </a:r>
          </a:p>
          <a:p>
            <a:pPr>
              <a:buFont typeface="Arial" pitchFamily="34" charset="0"/>
              <a:buChar char="•"/>
            </a:pPr>
            <a:r>
              <a:rPr lang="en-GB" sz="3200" dirty="0"/>
              <a:t>Empathy and listening - Getting inside others’ minds </a:t>
            </a:r>
          </a:p>
          <a:p>
            <a:pPr>
              <a:buFont typeface="Arial" pitchFamily="34" charset="0"/>
              <a:buChar char="•"/>
            </a:pPr>
            <a:r>
              <a:rPr lang="en-GB" sz="3200" dirty="0"/>
              <a:t>Imitation - Picking up habits and values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dissolv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dissolv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dissolv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dissolve">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9632" y="836712"/>
            <a:ext cx="6768752" cy="5076564"/>
          </a:xfrm>
          <a:prstGeom prst="rect">
            <a:avLst/>
          </a:prstGeo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338" y="14288"/>
            <a:ext cx="6791325" cy="6829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830304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836712"/>
            <a:ext cx="6840760" cy="4401205"/>
          </a:xfrm>
          <a:prstGeom prst="rect">
            <a:avLst/>
          </a:prstGeom>
        </p:spPr>
        <p:txBody>
          <a:bodyPr wrap="square">
            <a:spAutoFit/>
          </a:bodyPr>
          <a:lstStyle/>
          <a:p>
            <a:r>
              <a:rPr lang="en-GB" sz="2800" dirty="0">
                <a:latin typeface="Tahoma" panose="020B0604030504040204" pitchFamily="34" charset="0"/>
                <a:ea typeface="Tahoma" panose="020B0604030504040204" pitchFamily="34" charset="0"/>
                <a:cs typeface="Tahoma" panose="020B0604030504040204" pitchFamily="34" charset="0"/>
              </a:rPr>
              <a:t>Making room for learning:</a:t>
            </a:r>
          </a:p>
          <a:p>
            <a:endParaRPr lang="en-GB" sz="2800" dirty="0" smtClean="0">
              <a:latin typeface="Tahoma" panose="020B0604030504040204" pitchFamily="34" charset="0"/>
              <a:ea typeface="Tahoma" panose="020B0604030504040204" pitchFamily="34" charset="0"/>
              <a:cs typeface="Tahoma" panose="020B0604030504040204" pitchFamily="34" charset="0"/>
            </a:endParaRPr>
          </a:p>
          <a:p>
            <a:r>
              <a:rPr lang="en-GB" sz="2800" dirty="0" smtClean="0">
                <a:latin typeface="Tahoma" panose="020B0604030504040204" pitchFamily="34" charset="0"/>
                <a:ea typeface="Tahoma" panose="020B0604030504040204" pitchFamily="34" charset="0"/>
                <a:cs typeface="Tahoma" panose="020B0604030504040204" pitchFamily="34" charset="0"/>
              </a:rPr>
              <a:t>Changing Roles</a:t>
            </a:r>
          </a:p>
          <a:p>
            <a:endParaRPr lang="en-GB" sz="2800" dirty="0">
              <a:latin typeface="Tahoma" panose="020B0604030504040204" pitchFamily="34" charset="0"/>
              <a:ea typeface="Tahoma" panose="020B0604030504040204" pitchFamily="34" charset="0"/>
              <a:cs typeface="Tahoma" panose="020B0604030504040204" pitchFamily="34" charset="0"/>
            </a:endParaRPr>
          </a:p>
          <a:p>
            <a:r>
              <a:rPr lang="en-GB" sz="2800" dirty="0">
                <a:latin typeface="Tahoma" panose="020B0604030504040204" pitchFamily="34" charset="0"/>
                <a:ea typeface="Tahoma" panose="020B0604030504040204" pitchFamily="34" charset="0"/>
                <a:cs typeface="Tahoma" panose="020B0604030504040204" pitchFamily="34" charset="0"/>
              </a:rPr>
              <a:t>‘The teacher's role shifts from being a</a:t>
            </a:r>
          </a:p>
          <a:p>
            <a:r>
              <a:rPr lang="en-GB" sz="2800" dirty="0">
                <a:latin typeface="Tahoma" panose="020B0604030504040204" pitchFamily="34" charset="0"/>
                <a:ea typeface="Tahoma" panose="020B0604030504040204" pitchFamily="34" charset="0"/>
                <a:cs typeface="Tahoma" panose="020B0604030504040204" pitchFamily="34" charset="0"/>
              </a:rPr>
              <a:t>deliverer of material to a designer and</a:t>
            </a:r>
          </a:p>
          <a:p>
            <a:r>
              <a:rPr lang="en-GB" sz="2800" dirty="0">
                <a:latin typeface="Tahoma" panose="020B0604030504040204" pitchFamily="34" charset="0"/>
                <a:ea typeface="Tahoma" panose="020B0604030504040204" pitchFamily="34" charset="0"/>
                <a:cs typeface="Tahoma" panose="020B0604030504040204" pitchFamily="34" charset="0"/>
              </a:rPr>
              <a:t>orchestrator of learning experiences.</a:t>
            </a:r>
          </a:p>
          <a:p>
            <a:r>
              <a:rPr lang="en-GB" sz="2800" dirty="0">
                <a:latin typeface="Tahoma" panose="020B0604030504040204" pitchFamily="34" charset="0"/>
                <a:ea typeface="Tahoma" panose="020B0604030504040204" pitchFamily="34" charset="0"/>
                <a:cs typeface="Tahoma" panose="020B0604030504040204" pitchFamily="34" charset="0"/>
              </a:rPr>
              <a:t>The new role for teachers is more</a:t>
            </a:r>
          </a:p>
          <a:p>
            <a:r>
              <a:rPr lang="en-GB" sz="2800" dirty="0">
                <a:latin typeface="Tahoma" panose="020B0604030504040204" pitchFamily="34" charset="0"/>
                <a:ea typeface="Tahoma" panose="020B0604030504040204" pitchFamily="34" charset="0"/>
                <a:cs typeface="Tahoma" panose="020B0604030504040204" pitchFamily="34" charset="0"/>
              </a:rPr>
              <a:t>creative and more engaging than the</a:t>
            </a:r>
          </a:p>
          <a:p>
            <a:r>
              <a:rPr lang="en-GB" sz="2800" dirty="0">
                <a:latin typeface="Tahoma" panose="020B0604030504040204" pitchFamily="34" charset="0"/>
                <a:ea typeface="Tahoma" panose="020B0604030504040204" pitchFamily="34" charset="0"/>
                <a:cs typeface="Tahoma" panose="020B0604030504040204" pitchFamily="34" charset="0"/>
              </a:rPr>
              <a:t>earlier one.’</a:t>
            </a:r>
          </a:p>
        </p:txBody>
      </p:sp>
    </p:spTree>
    <p:extLst>
      <p:ext uri="{BB962C8B-B14F-4D97-AF65-F5344CB8AC3E}">
        <p14:creationId xmlns:p14="http://schemas.microsoft.com/office/powerpoint/2010/main" val="271428218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548680"/>
            <a:ext cx="7416824" cy="3785652"/>
          </a:xfrm>
          <a:prstGeom prst="rect">
            <a:avLst/>
          </a:prstGeom>
        </p:spPr>
        <p:txBody>
          <a:bodyPr wrap="square">
            <a:spAutoFit/>
          </a:bodyPr>
          <a:lstStyle/>
          <a:p>
            <a:r>
              <a:rPr lang="en-GB" sz="2400" dirty="0">
                <a:latin typeface="Tahoma" panose="020B0604030504040204" pitchFamily="34" charset="0"/>
                <a:ea typeface="Tahoma" panose="020B0604030504040204" pitchFamily="34" charset="0"/>
                <a:cs typeface="Tahoma" panose="020B0604030504040204" pitchFamily="34" charset="0"/>
              </a:rPr>
              <a:t>Focus on </a:t>
            </a:r>
            <a:r>
              <a:rPr lang="en-GB" sz="2400" dirty="0" smtClean="0">
                <a:latin typeface="Tahoma" panose="020B0604030504040204" pitchFamily="34" charset="0"/>
                <a:ea typeface="Tahoma" panose="020B0604030504040204" pitchFamily="34" charset="0"/>
                <a:cs typeface="Tahoma" panose="020B0604030504040204" pitchFamily="34" charset="0"/>
              </a:rPr>
              <a:t>children </a:t>
            </a:r>
            <a:r>
              <a:rPr lang="en-GB" sz="2400">
                <a:latin typeface="Tahoma" panose="020B0604030504040204" pitchFamily="34" charset="0"/>
                <a:ea typeface="Tahoma" panose="020B0604030504040204" pitchFamily="34" charset="0"/>
                <a:cs typeface="Tahoma" panose="020B0604030504040204" pitchFamily="34" charset="0"/>
              </a:rPr>
              <a:t>&amp; </a:t>
            </a:r>
            <a:r>
              <a:rPr lang="en-GB" sz="2400" smtClean="0">
                <a:latin typeface="Tahoma" panose="020B0604030504040204" pitchFamily="34" charset="0"/>
                <a:ea typeface="Tahoma" panose="020B0604030504040204" pitchFamily="34" charset="0"/>
                <a:cs typeface="Tahoma" panose="020B0604030504040204" pitchFamily="34" charset="0"/>
              </a:rPr>
              <a:t>adult collaboration.</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By collaborating, learners develop their</a:t>
            </a:r>
          </a:p>
          <a:p>
            <a:r>
              <a:rPr lang="en-GB" sz="2400" dirty="0">
                <a:latin typeface="Tahoma" panose="020B0604030504040204" pitchFamily="34" charset="0"/>
                <a:ea typeface="Tahoma" panose="020B0604030504040204" pitchFamily="34" charset="0"/>
                <a:cs typeface="Tahoma" panose="020B0604030504040204" pitchFamily="34" charset="0"/>
              </a:rPr>
              <a:t>potential for learning. Specifically, learners</a:t>
            </a:r>
          </a:p>
          <a:p>
            <a:r>
              <a:rPr lang="en-GB" sz="2400" dirty="0">
                <a:latin typeface="Tahoma" panose="020B0604030504040204" pitchFamily="34" charset="0"/>
                <a:ea typeface="Tahoma" panose="020B0604030504040204" pitchFamily="34" charset="0"/>
                <a:cs typeface="Tahoma" panose="020B0604030504040204" pitchFamily="34" charset="0"/>
              </a:rPr>
              <a:t>learn to approach and solve new problems…</a:t>
            </a:r>
          </a:p>
          <a:p>
            <a:r>
              <a:rPr lang="en-GB" sz="2400" dirty="0">
                <a:latin typeface="Tahoma" panose="020B0604030504040204" pitchFamily="34" charset="0"/>
                <a:ea typeface="Tahoma" panose="020B0604030504040204" pitchFamily="34" charset="0"/>
                <a:cs typeface="Tahoma" panose="020B0604030504040204" pitchFamily="34" charset="0"/>
              </a:rPr>
              <a:t>rather than simply absorbing material, learning</a:t>
            </a:r>
          </a:p>
          <a:p>
            <a:r>
              <a:rPr lang="en-GB" sz="2400" dirty="0">
                <a:latin typeface="Tahoma" panose="020B0604030504040204" pitchFamily="34" charset="0"/>
                <a:ea typeface="Tahoma" panose="020B0604030504040204" pitchFamily="34" charset="0"/>
                <a:cs typeface="Tahoma" panose="020B0604030504040204" pitchFamily="34" charset="0"/>
              </a:rPr>
              <a:t>rules, and displaying them on demand, learners</a:t>
            </a:r>
          </a:p>
          <a:p>
            <a:r>
              <a:rPr lang="en-GB" sz="2400" dirty="0">
                <a:latin typeface="Tahoma" panose="020B0604030504040204" pitchFamily="34" charset="0"/>
                <a:ea typeface="Tahoma" panose="020B0604030504040204" pitchFamily="34" charset="0"/>
                <a:cs typeface="Tahoma" panose="020B0604030504040204" pitchFamily="34" charset="0"/>
              </a:rPr>
              <a:t>learn to develop capabilities in collaborative</a:t>
            </a:r>
          </a:p>
          <a:p>
            <a:r>
              <a:rPr lang="en-GB" sz="2400" dirty="0">
                <a:latin typeface="Tahoma" panose="020B0604030504040204" pitchFamily="34" charset="0"/>
                <a:ea typeface="Tahoma" panose="020B0604030504040204" pitchFamily="34" charset="0"/>
                <a:cs typeface="Tahoma" panose="020B0604030504040204" pitchFamily="34" charset="0"/>
              </a:rPr>
              <a:t>learning situations that they use as a matter of</a:t>
            </a:r>
          </a:p>
          <a:p>
            <a:r>
              <a:rPr lang="en-GB" sz="2400" dirty="0">
                <a:latin typeface="Tahoma" panose="020B0604030504040204" pitchFamily="34" charset="0"/>
                <a:ea typeface="Tahoma" panose="020B0604030504040204" pitchFamily="34" charset="0"/>
                <a:cs typeface="Tahoma" panose="020B0604030504040204" pitchFamily="34" charset="0"/>
              </a:rPr>
              <a:t>course elsewhere and at other times.</a:t>
            </a:r>
          </a:p>
        </p:txBody>
      </p:sp>
    </p:spTree>
    <p:extLst>
      <p:ext uri="{BB962C8B-B14F-4D97-AF65-F5344CB8AC3E}">
        <p14:creationId xmlns:p14="http://schemas.microsoft.com/office/powerpoint/2010/main" val="3231425799"/>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540</TotalTime>
  <Words>755</Words>
  <Application>Microsoft Office PowerPoint</Application>
  <PresentationFormat>On-screen Show (4:3)</PresentationFormat>
  <Paragraphs>108</Paragraphs>
  <Slides>18</Slides>
  <Notes>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Building Learning Power Guy Claxton 4 Rs – the building blocks of learning</vt:lpstr>
      <vt:lpstr> With Forest School and BLP the focus moves from the ‘What’ of learning to the ‘how’, working to develop the child’s abilities firstly to cope and then succeed, rather than measuring the facts they can regurgitate.  “ To thrive in the 21st Century, it’s not enough to leave….with examination certificates.  You have to have learnt how to be tenacious and resourceful, imaginative and logical, self-disciplined and self-aware, collaborative and inquisitive,” Claxton 2002.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Learning Power Guy Claxton 4 Rs</dc:title>
  <dc:creator>Elizabeth Appleton</dc:creator>
  <cp:lastModifiedBy>Marina Robb</cp:lastModifiedBy>
  <cp:revision>20</cp:revision>
  <dcterms:created xsi:type="dcterms:W3CDTF">2012-01-16T11:19:21Z</dcterms:created>
  <dcterms:modified xsi:type="dcterms:W3CDTF">2014-03-11T18:10:53Z</dcterms:modified>
</cp:coreProperties>
</file>