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8" r:id="rId1"/>
  </p:sldMasterIdLst>
  <p:notesMasterIdLst>
    <p:notesMasterId r:id="rId15"/>
  </p:notesMasterIdLst>
  <p:sldIdLst>
    <p:sldId id="269" r:id="rId2"/>
    <p:sldId id="257" r:id="rId3"/>
    <p:sldId id="268" r:id="rId4"/>
    <p:sldId id="270"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D38A00-7C3E-4D5F-AECC-21B09F0D470C}" v="3093" dt="2020-07-26T16:24:42.731"/>
    <p1510:client id="{8BD43B4C-6826-43A6-BB3C-8C5E13FBFEE9}" v="910" dt="2020-07-26T13:38:56.275"/>
    <p1510:client id="{AEC10291-756D-42DF-A31E-9AE6A9A96D70}" v="1" dt="2020-07-26T13:49:38.2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586"/>
  </p:normalViewPr>
  <p:slideViewPr>
    <p:cSldViewPr snapToGrid="0" snapToObjects="1">
      <p:cViewPr varScale="1">
        <p:scale>
          <a:sx n="102" d="100"/>
          <a:sy n="102" d="100"/>
        </p:scale>
        <p:origin x="4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2240FE-001B-4373-9CD2-5BC403131D6E}" type="doc">
      <dgm:prSet loTypeId="urn:microsoft.com/office/officeart/2005/8/layout/process4" loCatId="process" qsTypeId="urn:microsoft.com/office/officeart/2005/8/quickstyle/simple4" qsCatId="simple" csTypeId="urn:microsoft.com/office/officeart/2005/8/colors/colorful2" csCatId="colorful"/>
      <dgm:spPr/>
      <dgm:t>
        <a:bodyPr/>
        <a:lstStyle/>
        <a:p>
          <a:endParaRPr lang="en-US"/>
        </a:p>
      </dgm:t>
    </dgm:pt>
    <dgm:pt modelId="{24593150-DA22-4E32-A929-EF9C44C78FDD}">
      <dgm:prSet/>
      <dgm:spPr/>
      <dgm:t>
        <a:bodyPr/>
        <a:lstStyle/>
        <a:p>
          <a:r>
            <a:rPr lang="en-US"/>
            <a:t>Place Based education has led David Sobel to identify a set of play themes that emerge when children experience free time in nature.</a:t>
          </a:r>
        </a:p>
      </dgm:t>
    </dgm:pt>
    <dgm:pt modelId="{2FB730BF-1469-49FA-999E-98196EA60684}" type="parTrans" cxnId="{A5D893A1-5EAF-4653-B7E2-E8B381716DD0}">
      <dgm:prSet/>
      <dgm:spPr/>
      <dgm:t>
        <a:bodyPr/>
        <a:lstStyle/>
        <a:p>
          <a:endParaRPr lang="en-US"/>
        </a:p>
      </dgm:t>
    </dgm:pt>
    <dgm:pt modelId="{D6A191F2-1F24-444C-9FA9-4DE002A2E268}" type="sibTrans" cxnId="{A5D893A1-5EAF-4653-B7E2-E8B381716DD0}">
      <dgm:prSet/>
      <dgm:spPr/>
      <dgm:t>
        <a:bodyPr/>
        <a:lstStyle/>
        <a:p>
          <a:endParaRPr lang="en-US"/>
        </a:p>
      </dgm:t>
    </dgm:pt>
    <dgm:pt modelId="{8931DC9C-ED0F-461E-8DEA-872DB659AD42}">
      <dgm:prSet/>
      <dgm:spPr/>
      <dgm:t>
        <a:bodyPr/>
        <a:lstStyle/>
        <a:p>
          <a:r>
            <a:rPr lang="en-US"/>
            <a:t>Here is an overview of these themes, named as the 7 design principles</a:t>
          </a:r>
        </a:p>
      </dgm:t>
    </dgm:pt>
    <dgm:pt modelId="{09E2EB56-DE8A-43B6-B443-A2E125857A7A}" type="parTrans" cxnId="{9BE7E6BD-D140-41F0-A602-29438DF62ABF}">
      <dgm:prSet/>
      <dgm:spPr/>
      <dgm:t>
        <a:bodyPr/>
        <a:lstStyle/>
        <a:p>
          <a:endParaRPr lang="en-US"/>
        </a:p>
      </dgm:t>
    </dgm:pt>
    <dgm:pt modelId="{9093CA86-BAB5-4F60-847C-C0D40F8AD525}" type="sibTrans" cxnId="{9BE7E6BD-D140-41F0-A602-29438DF62ABF}">
      <dgm:prSet/>
      <dgm:spPr/>
      <dgm:t>
        <a:bodyPr/>
        <a:lstStyle/>
        <a:p>
          <a:endParaRPr lang="en-US"/>
        </a:p>
      </dgm:t>
    </dgm:pt>
    <dgm:pt modelId="{9EEF4CFA-D4C8-4D64-B6D1-590A66F11B75}" type="pres">
      <dgm:prSet presAssocID="{462240FE-001B-4373-9CD2-5BC403131D6E}" presName="Name0" presStyleCnt="0">
        <dgm:presLayoutVars>
          <dgm:dir/>
          <dgm:animLvl val="lvl"/>
          <dgm:resizeHandles val="exact"/>
        </dgm:presLayoutVars>
      </dgm:prSet>
      <dgm:spPr/>
    </dgm:pt>
    <dgm:pt modelId="{EB4D3654-9CE1-4630-B799-89490CB2E7B4}" type="pres">
      <dgm:prSet presAssocID="{8931DC9C-ED0F-461E-8DEA-872DB659AD42}" presName="boxAndChildren" presStyleCnt="0"/>
      <dgm:spPr/>
    </dgm:pt>
    <dgm:pt modelId="{72CE3AEE-EFD2-4FA2-994A-9228BF1492D0}" type="pres">
      <dgm:prSet presAssocID="{8931DC9C-ED0F-461E-8DEA-872DB659AD42}" presName="parentTextBox" presStyleLbl="node1" presStyleIdx="0" presStyleCnt="2"/>
      <dgm:spPr/>
    </dgm:pt>
    <dgm:pt modelId="{72B229C5-EB50-44B8-9490-662F474200D7}" type="pres">
      <dgm:prSet presAssocID="{D6A191F2-1F24-444C-9FA9-4DE002A2E268}" presName="sp" presStyleCnt="0"/>
      <dgm:spPr/>
    </dgm:pt>
    <dgm:pt modelId="{5F0FE319-38F6-443C-B14F-68B2B8AEB6F3}" type="pres">
      <dgm:prSet presAssocID="{24593150-DA22-4E32-A929-EF9C44C78FDD}" presName="arrowAndChildren" presStyleCnt="0"/>
      <dgm:spPr/>
    </dgm:pt>
    <dgm:pt modelId="{D6E7E41B-75E0-4E65-ACF2-25B7DA989FB6}" type="pres">
      <dgm:prSet presAssocID="{24593150-DA22-4E32-A929-EF9C44C78FDD}" presName="parentTextArrow" presStyleLbl="node1" presStyleIdx="1" presStyleCnt="2"/>
      <dgm:spPr/>
    </dgm:pt>
  </dgm:ptLst>
  <dgm:cxnLst>
    <dgm:cxn modelId="{2BB48C0E-C9E0-4248-809E-29876821C45F}" type="presOf" srcId="{462240FE-001B-4373-9CD2-5BC403131D6E}" destId="{9EEF4CFA-D4C8-4D64-B6D1-590A66F11B75}" srcOrd="0" destOrd="0" presId="urn:microsoft.com/office/officeart/2005/8/layout/process4"/>
    <dgm:cxn modelId="{40A38A15-EE31-49A9-9039-9DE9F9939C00}" type="presOf" srcId="{24593150-DA22-4E32-A929-EF9C44C78FDD}" destId="{D6E7E41B-75E0-4E65-ACF2-25B7DA989FB6}" srcOrd="0" destOrd="0" presId="urn:microsoft.com/office/officeart/2005/8/layout/process4"/>
    <dgm:cxn modelId="{8F25308B-77BB-476A-8E41-F722ADB4CFD4}" type="presOf" srcId="{8931DC9C-ED0F-461E-8DEA-872DB659AD42}" destId="{72CE3AEE-EFD2-4FA2-994A-9228BF1492D0}" srcOrd="0" destOrd="0" presId="urn:microsoft.com/office/officeart/2005/8/layout/process4"/>
    <dgm:cxn modelId="{A5D893A1-5EAF-4653-B7E2-E8B381716DD0}" srcId="{462240FE-001B-4373-9CD2-5BC403131D6E}" destId="{24593150-DA22-4E32-A929-EF9C44C78FDD}" srcOrd="0" destOrd="0" parTransId="{2FB730BF-1469-49FA-999E-98196EA60684}" sibTransId="{D6A191F2-1F24-444C-9FA9-4DE002A2E268}"/>
    <dgm:cxn modelId="{9BE7E6BD-D140-41F0-A602-29438DF62ABF}" srcId="{462240FE-001B-4373-9CD2-5BC403131D6E}" destId="{8931DC9C-ED0F-461E-8DEA-872DB659AD42}" srcOrd="1" destOrd="0" parTransId="{09E2EB56-DE8A-43B6-B443-A2E125857A7A}" sibTransId="{9093CA86-BAB5-4F60-847C-C0D40F8AD525}"/>
    <dgm:cxn modelId="{DC0629F8-D5E0-458E-AB08-9CB1F131C63D}" type="presParOf" srcId="{9EEF4CFA-D4C8-4D64-B6D1-590A66F11B75}" destId="{EB4D3654-9CE1-4630-B799-89490CB2E7B4}" srcOrd="0" destOrd="0" presId="urn:microsoft.com/office/officeart/2005/8/layout/process4"/>
    <dgm:cxn modelId="{437B1866-F973-4A6F-B7F4-6A0013B95B2C}" type="presParOf" srcId="{EB4D3654-9CE1-4630-B799-89490CB2E7B4}" destId="{72CE3AEE-EFD2-4FA2-994A-9228BF1492D0}" srcOrd="0" destOrd="0" presId="urn:microsoft.com/office/officeart/2005/8/layout/process4"/>
    <dgm:cxn modelId="{7B963805-9EE8-4E13-82CB-512E3B0CF1CE}" type="presParOf" srcId="{9EEF4CFA-D4C8-4D64-B6D1-590A66F11B75}" destId="{72B229C5-EB50-44B8-9490-662F474200D7}" srcOrd="1" destOrd="0" presId="urn:microsoft.com/office/officeart/2005/8/layout/process4"/>
    <dgm:cxn modelId="{E7805E60-4860-4D74-8A27-AB5B8ED22655}" type="presParOf" srcId="{9EEF4CFA-D4C8-4D64-B6D1-590A66F11B75}" destId="{5F0FE319-38F6-443C-B14F-68B2B8AEB6F3}" srcOrd="2" destOrd="0" presId="urn:microsoft.com/office/officeart/2005/8/layout/process4"/>
    <dgm:cxn modelId="{6712F4B0-9D2D-49B1-8712-6AF67EC9C611}" type="presParOf" srcId="{5F0FE319-38F6-443C-B14F-68B2B8AEB6F3}" destId="{D6E7E41B-75E0-4E65-ACF2-25B7DA989FB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E36E80-C2EB-4F22-ACCC-C3087CC5898B}"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8E25DF5F-FFA7-4E1E-A428-E8B70CA0F2FF}">
      <dgm:prSet/>
      <dgm:spPr/>
      <dgm:t>
        <a:bodyPr/>
        <a:lstStyle/>
        <a:p>
          <a:pPr rtl="0"/>
          <a:r>
            <a:rPr lang="en-US">
              <a:latin typeface="Trebuchet MS" panose="020B0603020202020204"/>
            </a:rPr>
            <a:t>1 Regular</a:t>
          </a:r>
          <a:r>
            <a:rPr lang="en-US"/>
            <a:t> visits to a woodland area</a:t>
          </a:r>
        </a:p>
      </dgm:t>
    </dgm:pt>
    <dgm:pt modelId="{8CC7527B-2A64-43A6-AD92-50FCC122ADA8}" type="parTrans" cxnId="{C51C50EF-DB18-464A-968C-128B5700185A}">
      <dgm:prSet/>
      <dgm:spPr/>
      <dgm:t>
        <a:bodyPr/>
        <a:lstStyle/>
        <a:p>
          <a:endParaRPr lang="en-US"/>
        </a:p>
      </dgm:t>
    </dgm:pt>
    <dgm:pt modelId="{0D52BFD7-F1EA-46CD-9834-629606DB3655}" type="sibTrans" cxnId="{C51C50EF-DB18-464A-968C-128B5700185A}">
      <dgm:prSet/>
      <dgm:spPr/>
      <dgm:t>
        <a:bodyPr/>
        <a:lstStyle/>
        <a:p>
          <a:endParaRPr lang="en-US"/>
        </a:p>
      </dgm:t>
    </dgm:pt>
    <dgm:pt modelId="{7C91C553-5506-4E00-9A02-6FC3B46304B2}">
      <dgm:prSet/>
      <dgm:spPr/>
      <dgm:t>
        <a:bodyPr/>
        <a:lstStyle/>
        <a:p>
          <a:pPr rtl="0"/>
          <a:r>
            <a:rPr lang="en-US">
              <a:latin typeface="Trebuchet MS" panose="020B0603020202020204"/>
            </a:rPr>
            <a:t>2 </a:t>
          </a:r>
          <a:r>
            <a:rPr lang="en-US"/>
            <a:t>Supports the development of a relationship between the learner and natural world</a:t>
          </a:r>
        </a:p>
      </dgm:t>
    </dgm:pt>
    <dgm:pt modelId="{65030652-DE6A-4861-9279-50C5C982C26C}" type="parTrans" cxnId="{A0925D13-68FD-4A63-A948-ACFE2362BC46}">
      <dgm:prSet/>
      <dgm:spPr/>
      <dgm:t>
        <a:bodyPr/>
        <a:lstStyle/>
        <a:p>
          <a:endParaRPr lang="en-US"/>
        </a:p>
      </dgm:t>
    </dgm:pt>
    <dgm:pt modelId="{3AF8530B-7888-41EB-A955-2335652B2B85}" type="sibTrans" cxnId="{A0925D13-68FD-4A63-A948-ACFE2362BC46}">
      <dgm:prSet/>
      <dgm:spPr/>
      <dgm:t>
        <a:bodyPr/>
        <a:lstStyle/>
        <a:p>
          <a:endParaRPr lang="en-US"/>
        </a:p>
      </dgm:t>
    </dgm:pt>
    <dgm:pt modelId="{387B0A22-3B85-433C-9F6F-B54FDF61A79D}">
      <dgm:prSet/>
      <dgm:spPr/>
      <dgm:t>
        <a:bodyPr/>
        <a:lstStyle/>
        <a:p>
          <a:pPr rtl="0"/>
          <a:r>
            <a:rPr lang="en-US">
              <a:latin typeface="Trebuchet MS" panose="020B0603020202020204"/>
            </a:rPr>
            <a:t>3 Allows</a:t>
          </a:r>
          <a:r>
            <a:rPr lang="en-US"/>
            <a:t> the holistic development of the child</a:t>
          </a:r>
        </a:p>
      </dgm:t>
    </dgm:pt>
    <dgm:pt modelId="{49E16377-24FD-4322-8ADE-3D9500198821}" type="parTrans" cxnId="{EAFAA986-9B11-4FF2-9DBC-3642754DFB78}">
      <dgm:prSet/>
      <dgm:spPr/>
      <dgm:t>
        <a:bodyPr/>
        <a:lstStyle/>
        <a:p>
          <a:endParaRPr lang="en-US"/>
        </a:p>
      </dgm:t>
    </dgm:pt>
    <dgm:pt modelId="{8BD2DD9A-826A-40C9-A9E4-F169869136CE}" type="sibTrans" cxnId="{EAFAA986-9B11-4FF2-9DBC-3642754DFB78}">
      <dgm:prSet/>
      <dgm:spPr/>
      <dgm:t>
        <a:bodyPr/>
        <a:lstStyle/>
        <a:p>
          <a:endParaRPr lang="en-US"/>
        </a:p>
      </dgm:t>
    </dgm:pt>
    <dgm:pt modelId="{34C52177-056B-4C3C-9B35-8F30AE4F1B09}">
      <dgm:prSet/>
      <dgm:spPr/>
      <dgm:t>
        <a:bodyPr/>
        <a:lstStyle/>
        <a:p>
          <a:pPr rtl="0"/>
          <a:r>
            <a:rPr lang="en-US">
              <a:latin typeface="Trebuchet MS" panose="020B0603020202020204"/>
            </a:rPr>
            <a:t>4 Uses</a:t>
          </a:r>
          <a:r>
            <a:rPr lang="en-US"/>
            <a:t> a range of learner centered processes to develop a community of learners</a:t>
          </a:r>
        </a:p>
      </dgm:t>
    </dgm:pt>
    <dgm:pt modelId="{111FF745-D8E9-44D7-965A-7A3F75E57E58}" type="parTrans" cxnId="{8498A01F-8136-412F-92BC-ED99F7B90249}">
      <dgm:prSet/>
      <dgm:spPr/>
      <dgm:t>
        <a:bodyPr/>
        <a:lstStyle/>
        <a:p>
          <a:endParaRPr lang="en-US"/>
        </a:p>
      </dgm:t>
    </dgm:pt>
    <dgm:pt modelId="{65A7549A-BEF2-4386-8E97-0CFE6BB2D452}" type="sibTrans" cxnId="{8498A01F-8136-412F-92BC-ED99F7B90249}">
      <dgm:prSet/>
      <dgm:spPr/>
      <dgm:t>
        <a:bodyPr/>
        <a:lstStyle/>
        <a:p>
          <a:endParaRPr lang="en-US"/>
        </a:p>
      </dgm:t>
    </dgm:pt>
    <dgm:pt modelId="{52EB9737-84EE-4C0C-A0DC-FF28C5958193}">
      <dgm:prSet/>
      <dgm:spPr/>
      <dgm:t>
        <a:bodyPr/>
        <a:lstStyle/>
        <a:p>
          <a:pPr rtl="0"/>
          <a:r>
            <a:rPr lang="en-US">
              <a:latin typeface="Trebuchet MS" panose="020B0603020202020204"/>
            </a:rPr>
            <a:t>5 Allows</a:t>
          </a:r>
          <a:r>
            <a:rPr lang="en-US"/>
            <a:t> for supported risk taking</a:t>
          </a:r>
        </a:p>
      </dgm:t>
    </dgm:pt>
    <dgm:pt modelId="{6F04EF0E-6DEF-48BD-9215-A37525BBA9BB}" type="parTrans" cxnId="{DE6446AC-6FEB-4ACF-97DF-95D17C4BE16A}">
      <dgm:prSet/>
      <dgm:spPr/>
      <dgm:t>
        <a:bodyPr/>
        <a:lstStyle/>
        <a:p>
          <a:endParaRPr lang="en-US"/>
        </a:p>
      </dgm:t>
    </dgm:pt>
    <dgm:pt modelId="{1F2BC4D7-AA35-4A34-8B3B-90362C4A39E7}" type="sibTrans" cxnId="{DE6446AC-6FEB-4ACF-97DF-95D17C4BE16A}">
      <dgm:prSet/>
      <dgm:spPr/>
      <dgm:t>
        <a:bodyPr/>
        <a:lstStyle/>
        <a:p>
          <a:endParaRPr lang="en-US"/>
        </a:p>
      </dgm:t>
    </dgm:pt>
    <dgm:pt modelId="{F7B0E9D5-7663-4232-9A1D-A3A36500251E}">
      <dgm:prSet/>
      <dgm:spPr/>
      <dgm:t>
        <a:bodyPr/>
        <a:lstStyle/>
        <a:p>
          <a:pPr rtl="0"/>
          <a:r>
            <a:rPr lang="en-US">
              <a:latin typeface="Trebuchet MS" panose="020B0603020202020204"/>
            </a:rPr>
            <a:t>6 Led</a:t>
          </a:r>
          <a:r>
            <a:rPr lang="en-US"/>
            <a:t> by qualified practitioners</a:t>
          </a:r>
        </a:p>
      </dgm:t>
    </dgm:pt>
    <dgm:pt modelId="{B888173A-A271-417C-AA1D-BB4C2B3FD46A}" type="parTrans" cxnId="{B2A72562-09F9-4705-9BDB-E7C1DCCDB7D0}">
      <dgm:prSet/>
      <dgm:spPr/>
      <dgm:t>
        <a:bodyPr/>
        <a:lstStyle/>
        <a:p>
          <a:endParaRPr lang="en-US"/>
        </a:p>
      </dgm:t>
    </dgm:pt>
    <dgm:pt modelId="{FAB10279-AAD5-4009-9DE0-4ECA47724639}" type="sibTrans" cxnId="{B2A72562-09F9-4705-9BDB-E7C1DCCDB7D0}">
      <dgm:prSet/>
      <dgm:spPr/>
      <dgm:t>
        <a:bodyPr/>
        <a:lstStyle/>
        <a:p>
          <a:endParaRPr lang="en-US"/>
        </a:p>
      </dgm:t>
    </dgm:pt>
    <dgm:pt modelId="{2CD1D280-1E10-4F8F-A860-6D4C4C9095BC}" type="pres">
      <dgm:prSet presAssocID="{02E36E80-C2EB-4F22-ACCC-C3087CC5898B}" presName="diagram" presStyleCnt="0">
        <dgm:presLayoutVars>
          <dgm:dir/>
          <dgm:resizeHandles val="exact"/>
        </dgm:presLayoutVars>
      </dgm:prSet>
      <dgm:spPr/>
    </dgm:pt>
    <dgm:pt modelId="{0414A4C2-C4E8-40E5-88C5-CA43C18AC2B0}" type="pres">
      <dgm:prSet presAssocID="{8E25DF5F-FFA7-4E1E-A428-E8B70CA0F2FF}" presName="node" presStyleLbl="node1" presStyleIdx="0" presStyleCnt="6">
        <dgm:presLayoutVars>
          <dgm:bulletEnabled val="1"/>
        </dgm:presLayoutVars>
      </dgm:prSet>
      <dgm:spPr/>
    </dgm:pt>
    <dgm:pt modelId="{AA73931D-A538-48FF-92B9-8C71AED9A1BF}" type="pres">
      <dgm:prSet presAssocID="{0D52BFD7-F1EA-46CD-9834-629606DB3655}" presName="sibTrans" presStyleCnt="0"/>
      <dgm:spPr/>
    </dgm:pt>
    <dgm:pt modelId="{B2C62136-B8F4-4310-A769-EEC30AAC2194}" type="pres">
      <dgm:prSet presAssocID="{7C91C553-5506-4E00-9A02-6FC3B46304B2}" presName="node" presStyleLbl="node1" presStyleIdx="1" presStyleCnt="6">
        <dgm:presLayoutVars>
          <dgm:bulletEnabled val="1"/>
        </dgm:presLayoutVars>
      </dgm:prSet>
      <dgm:spPr/>
    </dgm:pt>
    <dgm:pt modelId="{8AA803A7-5921-4113-96DB-7CCF40EAF828}" type="pres">
      <dgm:prSet presAssocID="{3AF8530B-7888-41EB-A955-2335652B2B85}" presName="sibTrans" presStyleCnt="0"/>
      <dgm:spPr/>
    </dgm:pt>
    <dgm:pt modelId="{65863B47-BF21-46F2-A399-2E110D60A704}" type="pres">
      <dgm:prSet presAssocID="{387B0A22-3B85-433C-9F6F-B54FDF61A79D}" presName="node" presStyleLbl="node1" presStyleIdx="2" presStyleCnt="6">
        <dgm:presLayoutVars>
          <dgm:bulletEnabled val="1"/>
        </dgm:presLayoutVars>
      </dgm:prSet>
      <dgm:spPr/>
    </dgm:pt>
    <dgm:pt modelId="{05BA5653-F943-4C69-A0CD-D0CC020BFEDF}" type="pres">
      <dgm:prSet presAssocID="{8BD2DD9A-826A-40C9-A9E4-F169869136CE}" presName="sibTrans" presStyleCnt="0"/>
      <dgm:spPr/>
    </dgm:pt>
    <dgm:pt modelId="{170B4545-649E-4C18-8BD0-C82C789E50B5}" type="pres">
      <dgm:prSet presAssocID="{34C52177-056B-4C3C-9B35-8F30AE4F1B09}" presName="node" presStyleLbl="node1" presStyleIdx="3" presStyleCnt="6">
        <dgm:presLayoutVars>
          <dgm:bulletEnabled val="1"/>
        </dgm:presLayoutVars>
      </dgm:prSet>
      <dgm:spPr/>
    </dgm:pt>
    <dgm:pt modelId="{E3C516B0-BF5D-4A88-8112-63F116B9813B}" type="pres">
      <dgm:prSet presAssocID="{65A7549A-BEF2-4386-8E97-0CFE6BB2D452}" presName="sibTrans" presStyleCnt="0"/>
      <dgm:spPr/>
    </dgm:pt>
    <dgm:pt modelId="{8FEAA41F-44C1-41AC-91B9-BB36DE999F97}" type="pres">
      <dgm:prSet presAssocID="{52EB9737-84EE-4C0C-A0DC-FF28C5958193}" presName="node" presStyleLbl="node1" presStyleIdx="4" presStyleCnt="6">
        <dgm:presLayoutVars>
          <dgm:bulletEnabled val="1"/>
        </dgm:presLayoutVars>
      </dgm:prSet>
      <dgm:spPr/>
    </dgm:pt>
    <dgm:pt modelId="{6060A851-D841-4FE6-AADA-43EADBF17C89}" type="pres">
      <dgm:prSet presAssocID="{1F2BC4D7-AA35-4A34-8B3B-90362C4A39E7}" presName="sibTrans" presStyleCnt="0"/>
      <dgm:spPr/>
    </dgm:pt>
    <dgm:pt modelId="{EA8BBF26-7F6B-4641-87E4-F20511DA62FB}" type="pres">
      <dgm:prSet presAssocID="{F7B0E9D5-7663-4232-9A1D-A3A36500251E}" presName="node" presStyleLbl="node1" presStyleIdx="5" presStyleCnt="6">
        <dgm:presLayoutVars>
          <dgm:bulletEnabled val="1"/>
        </dgm:presLayoutVars>
      </dgm:prSet>
      <dgm:spPr/>
    </dgm:pt>
  </dgm:ptLst>
  <dgm:cxnLst>
    <dgm:cxn modelId="{A0925D13-68FD-4A63-A948-ACFE2362BC46}" srcId="{02E36E80-C2EB-4F22-ACCC-C3087CC5898B}" destId="{7C91C553-5506-4E00-9A02-6FC3B46304B2}" srcOrd="1" destOrd="0" parTransId="{65030652-DE6A-4861-9279-50C5C982C26C}" sibTransId="{3AF8530B-7888-41EB-A955-2335652B2B85}"/>
    <dgm:cxn modelId="{8B70B31A-AF64-4B40-87AD-AD7881C2E2A6}" type="presOf" srcId="{7C91C553-5506-4E00-9A02-6FC3B46304B2}" destId="{B2C62136-B8F4-4310-A769-EEC30AAC2194}" srcOrd="0" destOrd="0" presId="urn:microsoft.com/office/officeart/2005/8/layout/default"/>
    <dgm:cxn modelId="{8498A01F-8136-412F-92BC-ED99F7B90249}" srcId="{02E36E80-C2EB-4F22-ACCC-C3087CC5898B}" destId="{34C52177-056B-4C3C-9B35-8F30AE4F1B09}" srcOrd="3" destOrd="0" parTransId="{111FF745-D8E9-44D7-965A-7A3F75E57E58}" sibTransId="{65A7549A-BEF2-4386-8E97-0CFE6BB2D452}"/>
    <dgm:cxn modelId="{C892D23F-7F56-4469-B885-42910736EC3A}" type="presOf" srcId="{8E25DF5F-FFA7-4E1E-A428-E8B70CA0F2FF}" destId="{0414A4C2-C4E8-40E5-88C5-CA43C18AC2B0}" srcOrd="0" destOrd="0" presId="urn:microsoft.com/office/officeart/2005/8/layout/default"/>
    <dgm:cxn modelId="{16555153-82F6-4E3B-A7C0-F4E01644F155}" type="presOf" srcId="{34C52177-056B-4C3C-9B35-8F30AE4F1B09}" destId="{170B4545-649E-4C18-8BD0-C82C789E50B5}" srcOrd="0" destOrd="0" presId="urn:microsoft.com/office/officeart/2005/8/layout/default"/>
    <dgm:cxn modelId="{3C467854-C837-4DA9-A2A0-9D52A541F55B}" type="presOf" srcId="{387B0A22-3B85-433C-9F6F-B54FDF61A79D}" destId="{65863B47-BF21-46F2-A399-2E110D60A704}" srcOrd="0" destOrd="0" presId="urn:microsoft.com/office/officeart/2005/8/layout/default"/>
    <dgm:cxn modelId="{B2A72562-09F9-4705-9BDB-E7C1DCCDB7D0}" srcId="{02E36E80-C2EB-4F22-ACCC-C3087CC5898B}" destId="{F7B0E9D5-7663-4232-9A1D-A3A36500251E}" srcOrd="5" destOrd="0" parTransId="{B888173A-A271-417C-AA1D-BB4C2B3FD46A}" sibTransId="{FAB10279-AAD5-4009-9DE0-4ECA47724639}"/>
    <dgm:cxn modelId="{EAFAA986-9B11-4FF2-9DBC-3642754DFB78}" srcId="{02E36E80-C2EB-4F22-ACCC-C3087CC5898B}" destId="{387B0A22-3B85-433C-9F6F-B54FDF61A79D}" srcOrd="2" destOrd="0" parTransId="{49E16377-24FD-4322-8ADE-3D9500198821}" sibTransId="{8BD2DD9A-826A-40C9-A9E4-F169869136CE}"/>
    <dgm:cxn modelId="{E942FC9E-4BA8-471D-ADA3-90922B52AF09}" type="presOf" srcId="{02E36E80-C2EB-4F22-ACCC-C3087CC5898B}" destId="{2CD1D280-1E10-4F8F-A860-6D4C4C9095BC}" srcOrd="0" destOrd="0" presId="urn:microsoft.com/office/officeart/2005/8/layout/default"/>
    <dgm:cxn modelId="{B815C8AA-1817-4328-8DAA-87259AF506A5}" type="presOf" srcId="{F7B0E9D5-7663-4232-9A1D-A3A36500251E}" destId="{EA8BBF26-7F6B-4641-87E4-F20511DA62FB}" srcOrd="0" destOrd="0" presId="urn:microsoft.com/office/officeart/2005/8/layout/default"/>
    <dgm:cxn modelId="{DE6446AC-6FEB-4ACF-97DF-95D17C4BE16A}" srcId="{02E36E80-C2EB-4F22-ACCC-C3087CC5898B}" destId="{52EB9737-84EE-4C0C-A0DC-FF28C5958193}" srcOrd="4" destOrd="0" parTransId="{6F04EF0E-6DEF-48BD-9215-A37525BBA9BB}" sibTransId="{1F2BC4D7-AA35-4A34-8B3B-90362C4A39E7}"/>
    <dgm:cxn modelId="{C51C50EF-DB18-464A-968C-128B5700185A}" srcId="{02E36E80-C2EB-4F22-ACCC-C3087CC5898B}" destId="{8E25DF5F-FFA7-4E1E-A428-E8B70CA0F2FF}" srcOrd="0" destOrd="0" parTransId="{8CC7527B-2A64-43A6-AD92-50FCC122ADA8}" sibTransId="{0D52BFD7-F1EA-46CD-9834-629606DB3655}"/>
    <dgm:cxn modelId="{F56951F3-7B00-404B-90E8-B13149EC7DF6}" type="presOf" srcId="{52EB9737-84EE-4C0C-A0DC-FF28C5958193}" destId="{8FEAA41F-44C1-41AC-91B9-BB36DE999F97}" srcOrd="0" destOrd="0" presId="urn:microsoft.com/office/officeart/2005/8/layout/default"/>
    <dgm:cxn modelId="{146DFF2C-0213-4197-A7C4-1DF7797A6922}" type="presParOf" srcId="{2CD1D280-1E10-4F8F-A860-6D4C4C9095BC}" destId="{0414A4C2-C4E8-40E5-88C5-CA43C18AC2B0}" srcOrd="0" destOrd="0" presId="urn:microsoft.com/office/officeart/2005/8/layout/default"/>
    <dgm:cxn modelId="{17BA52C7-B755-4546-AC89-85C965450C76}" type="presParOf" srcId="{2CD1D280-1E10-4F8F-A860-6D4C4C9095BC}" destId="{AA73931D-A538-48FF-92B9-8C71AED9A1BF}" srcOrd="1" destOrd="0" presId="urn:microsoft.com/office/officeart/2005/8/layout/default"/>
    <dgm:cxn modelId="{B61A6C46-DA1A-4E9D-BE24-3D7A610A432D}" type="presParOf" srcId="{2CD1D280-1E10-4F8F-A860-6D4C4C9095BC}" destId="{B2C62136-B8F4-4310-A769-EEC30AAC2194}" srcOrd="2" destOrd="0" presId="urn:microsoft.com/office/officeart/2005/8/layout/default"/>
    <dgm:cxn modelId="{AFA5DC0B-2DCE-46B1-86CD-692F71A2AF84}" type="presParOf" srcId="{2CD1D280-1E10-4F8F-A860-6D4C4C9095BC}" destId="{8AA803A7-5921-4113-96DB-7CCF40EAF828}" srcOrd="3" destOrd="0" presId="urn:microsoft.com/office/officeart/2005/8/layout/default"/>
    <dgm:cxn modelId="{9B338DD7-F7F6-42BB-AD5B-5A3644E220C1}" type="presParOf" srcId="{2CD1D280-1E10-4F8F-A860-6D4C4C9095BC}" destId="{65863B47-BF21-46F2-A399-2E110D60A704}" srcOrd="4" destOrd="0" presId="urn:microsoft.com/office/officeart/2005/8/layout/default"/>
    <dgm:cxn modelId="{23698A27-6EC2-4137-B0F3-241F2C954566}" type="presParOf" srcId="{2CD1D280-1E10-4F8F-A860-6D4C4C9095BC}" destId="{05BA5653-F943-4C69-A0CD-D0CC020BFEDF}" srcOrd="5" destOrd="0" presId="urn:microsoft.com/office/officeart/2005/8/layout/default"/>
    <dgm:cxn modelId="{CD29FE9A-7225-45BC-BDF6-213DD4374E5F}" type="presParOf" srcId="{2CD1D280-1E10-4F8F-A860-6D4C4C9095BC}" destId="{170B4545-649E-4C18-8BD0-C82C789E50B5}" srcOrd="6" destOrd="0" presId="urn:microsoft.com/office/officeart/2005/8/layout/default"/>
    <dgm:cxn modelId="{781FE39E-C0EA-4736-9FAF-A4F840B5DE0C}" type="presParOf" srcId="{2CD1D280-1E10-4F8F-A860-6D4C4C9095BC}" destId="{E3C516B0-BF5D-4A88-8112-63F116B9813B}" srcOrd="7" destOrd="0" presId="urn:microsoft.com/office/officeart/2005/8/layout/default"/>
    <dgm:cxn modelId="{5001FCAC-7F8B-40A2-B62B-2EE25016A7F0}" type="presParOf" srcId="{2CD1D280-1E10-4F8F-A860-6D4C4C9095BC}" destId="{8FEAA41F-44C1-41AC-91B9-BB36DE999F97}" srcOrd="8" destOrd="0" presId="urn:microsoft.com/office/officeart/2005/8/layout/default"/>
    <dgm:cxn modelId="{96C2F1C5-3A9B-4061-9CCE-BABD8EF3FB83}" type="presParOf" srcId="{2CD1D280-1E10-4F8F-A860-6D4C4C9095BC}" destId="{6060A851-D841-4FE6-AADA-43EADBF17C89}" srcOrd="9" destOrd="0" presId="urn:microsoft.com/office/officeart/2005/8/layout/default"/>
    <dgm:cxn modelId="{ABC5A270-3DD8-4DDE-A673-9E6C8DD508F4}" type="presParOf" srcId="{2CD1D280-1E10-4F8F-A860-6D4C4C9095BC}" destId="{EA8BBF26-7F6B-4641-87E4-F20511DA62FB}"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CE3AEE-EFD2-4FA2-994A-9228BF1492D0}">
      <dsp:nvSpPr>
        <dsp:cNvPr id="0" name=""/>
        <dsp:cNvSpPr/>
      </dsp:nvSpPr>
      <dsp:spPr>
        <a:xfrm>
          <a:off x="0" y="3005440"/>
          <a:ext cx="6628804" cy="1971894"/>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a:t>Here is an overview of these themes, named as the 7 design principles</a:t>
          </a:r>
        </a:p>
      </dsp:txBody>
      <dsp:txXfrm>
        <a:off x="0" y="3005440"/>
        <a:ext cx="6628804" cy="1971894"/>
      </dsp:txXfrm>
    </dsp:sp>
    <dsp:sp modelId="{D6E7E41B-75E0-4E65-ACF2-25B7DA989FB6}">
      <dsp:nvSpPr>
        <dsp:cNvPr id="0" name=""/>
        <dsp:cNvSpPr/>
      </dsp:nvSpPr>
      <dsp:spPr>
        <a:xfrm rot="10800000">
          <a:off x="0" y="2245"/>
          <a:ext cx="6628804" cy="3032773"/>
        </a:xfrm>
        <a:prstGeom prst="upArrowCallou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a:t>Place Based education has led David Sobel to identify a set of play themes that emerge when children experience free time in nature.</a:t>
          </a:r>
        </a:p>
      </dsp:txBody>
      <dsp:txXfrm rot="10800000">
        <a:off x="0" y="2245"/>
        <a:ext cx="6628804" cy="19706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14A4C2-C4E8-40E5-88C5-CA43C18AC2B0}">
      <dsp:nvSpPr>
        <dsp:cNvPr id="0" name=""/>
        <dsp:cNvSpPr/>
      </dsp:nvSpPr>
      <dsp:spPr>
        <a:xfrm>
          <a:off x="0" y="194592"/>
          <a:ext cx="2686347" cy="1611808"/>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latin typeface="Trebuchet MS" panose="020B0603020202020204"/>
            </a:rPr>
            <a:t>1 Regular</a:t>
          </a:r>
          <a:r>
            <a:rPr lang="en-US" sz="2100" kern="1200"/>
            <a:t> visits to a woodland area</a:t>
          </a:r>
        </a:p>
      </dsp:txBody>
      <dsp:txXfrm>
        <a:off x="0" y="194592"/>
        <a:ext cx="2686347" cy="1611808"/>
      </dsp:txXfrm>
    </dsp:sp>
    <dsp:sp modelId="{B2C62136-B8F4-4310-A769-EEC30AAC2194}">
      <dsp:nvSpPr>
        <dsp:cNvPr id="0" name=""/>
        <dsp:cNvSpPr/>
      </dsp:nvSpPr>
      <dsp:spPr>
        <a:xfrm>
          <a:off x="2954982" y="194592"/>
          <a:ext cx="2686347" cy="1611808"/>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latin typeface="Trebuchet MS" panose="020B0603020202020204"/>
            </a:rPr>
            <a:t>2 </a:t>
          </a:r>
          <a:r>
            <a:rPr lang="en-US" sz="2100" kern="1200"/>
            <a:t>Supports the development of a relationship between the learner and natural world</a:t>
          </a:r>
        </a:p>
      </dsp:txBody>
      <dsp:txXfrm>
        <a:off x="2954982" y="194592"/>
        <a:ext cx="2686347" cy="1611808"/>
      </dsp:txXfrm>
    </dsp:sp>
    <dsp:sp modelId="{65863B47-BF21-46F2-A399-2E110D60A704}">
      <dsp:nvSpPr>
        <dsp:cNvPr id="0" name=""/>
        <dsp:cNvSpPr/>
      </dsp:nvSpPr>
      <dsp:spPr>
        <a:xfrm>
          <a:off x="5909964" y="194592"/>
          <a:ext cx="2686347" cy="1611808"/>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latin typeface="Trebuchet MS" panose="020B0603020202020204"/>
            </a:rPr>
            <a:t>3 Allows</a:t>
          </a:r>
          <a:r>
            <a:rPr lang="en-US" sz="2100" kern="1200"/>
            <a:t> the holistic development of the child</a:t>
          </a:r>
        </a:p>
      </dsp:txBody>
      <dsp:txXfrm>
        <a:off x="5909964" y="194592"/>
        <a:ext cx="2686347" cy="1611808"/>
      </dsp:txXfrm>
    </dsp:sp>
    <dsp:sp modelId="{170B4545-649E-4C18-8BD0-C82C789E50B5}">
      <dsp:nvSpPr>
        <dsp:cNvPr id="0" name=""/>
        <dsp:cNvSpPr/>
      </dsp:nvSpPr>
      <dsp:spPr>
        <a:xfrm>
          <a:off x="0" y="2075035"/>
          <a:ext cx="2686347" cy="1611808"/>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latin typeface="Trebuchet MS" panose="020B0603020202020204"/>
            </a:rPr>
            <a:t>4 Uses</a:t>
          </a:r>
          <a:r>
            <a:rPr lang="en-US" sz="2100" kern="1200"/>
            <a:t> a range of learner centered processes to develop a community of learners</a:t>
          </a:r>
        </a:p>
      </dsp:txBody>
      <dsp:txXfrm>
        <a:off x="0" y="2075035"/>
        <a:ext cx="2686347" cy="1611808"/>
      </dsp:txXfrm>
    </dsp:sp>
    <dsp:sp modelId="{8FEAA41F-44C1-41AC-91B9-BB36DE999F97}">
      <dsp:nvSpPr>
        <dsp:cNvPr id="0" name=""/>
        <dsp:cNvSpPr/>
      </dsp:nvSpPr>
      <dsp:spPr>
        <a:xfrm>
          <a:off x="2954982" y="2075035"/>
          <a:ext cx="2686347" cy="1611808"/>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latin typeface="Trebuchet MS" panose="020B0603020202020204"/>
            </a:rPr>
            <a:t>5 Allows</a:t>
          </a:r>
          <a:r>
            <a:rPr lang="en-US" sz="2100" kern="1200"/>
            <a:t> for supported risk taking</a:t>
          </a:r>
        </a:p>
      </dsp:txBody>
      <dsp:txXfrm>
        <a:off x="2954982" y="2075035"/>
        <a:ext cx="2686347" cy="1611808"/>
      </dsp:txXfrm>
    </dsp:sp>
    <dsp:sp modelId="{EA8BBF26-7F6B-4641-87E4-F20511DA62FB}">
      <dsp:nvSpPr>
        <dsp:cNvPr id="0" name=""/>
        <dsp:cNvSpPr/>
      </dsp:nvSpPr>
      <dsp:spPr>
        <a:xfrm>
          <a:off x="5909964" y="2075035"/>
          <a:ext cx="2686347" cy="1611808"/>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latin typeface="Trebuchet MS" panose="020B0603020202020204"/>
            </a:rPr>
            <a:t>6 Led</a:t>
          </a:r>
          <a:r>
            <a:rPr lang="en-US" sz="2100" kern="1200"/>
            <a:t> by qualified practitioners</a:t>
          </a:r>
        </a:p>
      </dsp:txBody>
      <dsp:txXfrm>
        <a:off x="5909964" y="2075035"/>
        <a:ext cx="2686347" cy="161180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8F7FB0-1169-4D4B-8364-64548A66E3D6}" type="datetimeFigureOut">
              <a:rPr lang="en-US" smtClean="0"/>
              <a:t>8/6/20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98C567-5585-454E-9185-1ED36187C6D2}" type="slidenum">
              <a:rPr lang="en-US" smtClean="0"/>
              <a:t>‹#›</a:t>
            </a:fld>
            <a:endParaRPr lang="en-US"/>
          </a:p>
        </p:txBody>
      </p:sp>
    </p:spTree>
    <p:extLst>
      <p:ext uri="{BB962C8B-B14F-4D97-AF65-F5344CB8AC3E}">
        <p14:creationId xmlns:p14="http://schemas.microsoft.com/office/powerpoint/2010/main" val="311690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98C567-5585-454E-9185-1ED36187C6D2}" type="slidenum">
              <a:rPr lang="en-US" smtClean="0"/>
              <a:t>11</a:t>
            </a:fld>
            <a:endParaRPr lang="en-US"/>
          </a:p>
        </p:txBody>
      </p:sp>
    </p:spTree>
    <p:extLst>
      <p:ext uri="{BB962C8B-B14F-4D97-AF65-F5344CB8AC3E}">
        <p14:creationId xmlns:p14="http://schemas.microsoft.com/office/powerpoint/2010/main" val="2048574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34116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65150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98499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B712588-04B1-427B-82EE-E8DB90309F08}" type="datetimeFigureOut">
              <a:rPr lang="en-US" dirty="0"/>
              <a:t>8/6/20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3661950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14328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1761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83757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dirty="0"/>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06393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2847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60959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45482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40568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8924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98866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5C6B4A9-1611-4792-9094-5F34BCA07E0B}" type="datetimeFigureOut">
              <a:rPr lang="en-US" dirty="0"/>
              <a:t>8/6/20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535303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38253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8/6/20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76486089"/>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orionmagazine.org/article/look-dont-touch1/"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3DFD2-39F1-D440-BBBC-1C5AF6D234E4}"/>
              </a:ext>
            </a:extLst>
          </p:cNvPr>
          <p:cNvSpPr>
            <a:spLocks noGrp="1"/>
          </p:cNvSpPr>
          <p:nvPr>
            <p:ph type="ctrTitle"/>
          </p:nvPr>
        </p:nvSpPr>
        <p:spPr>
          <a:xfrm>
            <a:off x="1507067" y="1578133"/>
            <a:ext cx="4335468" cy="2875534"/>
          </a:xfrm>
        </p:spPr>
        <p:txBody>
          <a:bodyPr>
            <a:normAutofit/>
          </a:bodyPr>
          <a:lstStyle/>
          <a:p>
            <a:pPr>
              <a:lnSpc>
                <a:spcPct val="90000"/>
              </a:lnSpc>
            </a:pPr>
            <a:br>
              <a:rPr lang="en-US" sz="1400">
                <a:cs typeface="Calibri Light"/>
              </a:rPr>
            </a:br>
            <a:br>
              <a:rPr lang="en-US" sz="1400"/>
            </a:br>
            <a:r>
              <a:rPr lang="en-US" sz="1400"/>
              <a:t> </a:t>
            </a:r>
            <a:br>
              <a:rPr lang="en-US" sz="1400"/>
            </a:br>
            <a:r>
              <a:rPr lang="en-US" sz="1400" b="1">
                <a:cs typeface="Calibri Light"/>
              </a:rPr>
              <a:t>Thought of as one of the most important thinkers in the realm of nature and education, David Sobel has developed the philosophy of Place Based Education.</a:t>
            </a:r>
            <a:r>
              <a:rPr lang="en-US" sz="1400" b="1">
                <a:ea typeface="+mj-lt"/>
                <a:cs typeface="+mj-lt"/>
              </a:rPr>
              <a:t> </a:t>
            </a:r>
            <a:br>
              <a:rPr lang="en-US" sz="1400" b="1">
                <a:ea typeface="+mj-lt"/>
                <a:cs typeface="+mj-lt"/>
              </a:rPr>
            </a:br>
            <a:br>
              <a:rPr lang="en-US" sz="1400" b="1">
                <a:ea typeface="+mj-lt"/>
                <a:cs typeface="+mj-lt"/>
              </a:rPr>
            </a:br>
            <a:r>
              <a:rPr lang="en-US" sz="1400" b="1">
                <a:ea typeface="+mj-lt"/>
                <a:cs typeface="+mj-lt"/>
              </a:rPr>
              <a:t>This philosophy helps to create educational programs which connect students to the places they live.</a:t>
            </a:r>
            <a:br>
              <a:rPr lang="en-US" sz="1400" b="1"/>
            </a:br>
            <a:br>
              <a:rPr lang="en-US" sz="1400" b="1"/>
            </a:br>
            <a:r>
              <a:rPr lang="en-US" sz="1400" b="1"/>
              <a:t>Director at the Centre for Place based Education Antioch New England, he has written many books on early childhood education and outdoor education.</a:t>
            </a:r>
            <a:br>
              <a:rPr lang="en-US" sz="1400" b="1"/>
            </a:br>
            <a:r>
              <a:rPr lang="en-US" sz="1400" b="1">
                <a:cs typeface="Calibri Light"/>
              </a:rPr>
              <a:t>David Sobel raises his own children in the heart of the natural, local environment.</a:t>
            </a:r>
            <a:endParaRPr lang="en-US" sz="1400"/>
          </a:p>
        </p:txBody>
      </p:sp>
      <p:sp>
        <p:nvSpPr>
          <p:cNvPr id="3" name="Subtitle 2">
            <a:extLst>
              <a:ext uri="{FF2B5EF4-FFF2-40B4-BE49-F238E27FC236}">
                <a16:creationId xmlns:a16="http://schemas.microsoft.com/office/drawing/2014/main" id="{EC9B705B-3A4D-9641-B7CE-555FB4F68889}"/>
              </a:ext>
            </a:extLst>
          </p:cNvPr>
          <p:cNvSpPr>
            <a:spLocks noGrp="1"/>
          </p:cNvSpPr>
          <p:nvPr>
            <p:ph type="subTitle" idx="1"/>
          </p:nvPr>
        </p:nvSpPr>
        <p:spPr>
          <a:xfrm>
            <a:off x="5003916" y="5257420"/>
            <a:ext cx="4335468" cy="1096899"/>
          </a:xfrm>
        </p:spPr>
        <p:txBody>
          <a:bodyPr vert="horz" lIns="91440" tIns="45720" rIns="91440" bIns="45720" rtlCol="0">
            <a:normAutofit fontScale="85000" lnSpcReduction="10000"/>
          </a:bodyPr>
          <a:lstStyle/>
          <a:p>
            <a:pPr>
              <a:lnSpc>
                <a:spcPct val="90000"/>
              </a:lnSpc>
            </a:pPr>
            <a:r>
              <a:rPr lang="en-IE" sz="1000" dirty="0"/>
              <a:t>                                                                                    </a:t>
            </a:r>
            <a:endParaRPr lang="en-US" sz="1000" dirty="0"/>
          </a:p>
          <a:p>
            <a:pPr>
              <a:lnSpc>
                <a:spcPct val="90000"/>
              </a:lnSpc>
            </a:pPr>
            <a:endParaRPr lang="en-IE" sz="1000"/>
          </a:p>
          <a:p>
            <a:pPr>
              <a:lnSpc>
                <a:spcPct val="90000"/>
              </a:lnSpc>
            </a:pPr>
            <a:r>
              <a:rPr lang="en-IE" sz="1600" dirty="0"/>
              <a:t>“Positioning nature at the heart of the curriculum stimulates creativity, arouses curiosity, and gives children a deep respect for the outdoors,”</a:t>
            </a:r>
            <a:endParaRPr lang="en-IE" sz="1600" dirty="0">
              <a:cs typeface="Calibri"/>
            </a:endParaRPr>
          </a:p>
          <a:p>
            <a:pPr>
              <a:lnSpc>
                <a:spcPct val="90000"/>
              </a:lnSpc>
            </a:pPr>
            <a:endParaRPr lang="en-US" sz="1000"/>
          </a:p>
        </p:txBody>
      </p:sp>
      <p:pic>
        <p:nvPicPr>
          <p:cNvPr id="8" name="Picture 8" descr="A person posing for the camera&#10;&#10;Description automatically generated">
            <a:extLst>
              <a:ext uri="{FF2B5EF4-FFF2-40B4-BE49-F238E27FC236}">
                <a16:creationId xmlns:a16="http://schemas.microsoft.com/office/drawing/2014/main" id="{E034507C-F543-45DA-A7E2-7CCDED2B5F01}"/>
              </a:ext>
            </a:extLst>
          </p:cNvPr>
          <p:cNvPicPr>
            <a:picLocks noChangeAspect="1"/>
          </p:cNvPicPr>
          <p:nvPr/>
        </p:nvPicPr>
        <p:blipFill>
          <a:blip r:embed="rId2"/>
          <a:stretch>
            <a:fillRect/>
          </a:stretch>
        </p:blipFill>
        <p:spPr>
          <a:xfrm>
            <a:off x="6222997" y="1578133"/>
            <a:ext cx="3026615" cy="3972433"/>
          </a:xfrm>
          <a:prstGeom prst="rect">
            <a:avLst/>
          </a:prstGeom>
        </p:spPr>
      </p:pic>
      <p:sp>
        <p:nvSpPr>
          <p:cNvPr id="5" name="TextBox 4">
            <a:extLst>
              <a:ext uri="{FF2B5EF4-FFF2-40B4-BE49-F238E27FC236}">
                <a16:creationId xmlns:a16="http://schemas.microsoft.com/office/drawing/2014/main" id="{66D51091-0F98-46E1-A137-2267BEA81CCB}"/>
              </a:ext>
            </a:extLst>
          </p:cNvPr>
          <p:cNvSpPr txBox="1"/>
          <p:nvPr/>
        </p:nvSpPr>
        <p:spPr>
          <a:xfrm>
            <a:off x="3474957" y="5446431"/>
            <a:ext cx="6334405"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endParaRPr lang="en-US">
              <a:ea typeface="+mn-lt"/>
              <a:cs typeface="+mn-lt"/>
            </a:endParaRPr>
          </a:p>
          <a:p>
            <a:pPr algn="l">
              <a:spcAft>
                <a:spcPts val="600"/>
              </a:spcAft>
            </a:pPr>
            <a:endParaRPr lang="en-US">
              <a:cs typeface="Calibri"/>
            </a:endParaRPr>
          </a:p>
        </p:txBody>
      </p:sp>
      <p:sp>
        <p:nvSpPr>
          <p:cNvPr id="6" name="TextBox 5">
            <a:extLst>
              <a:ext uri="{FF2B5EF4-FFF2-40B4-BE49-F238E27FC236}">
                <a16:creationId xmlns:a16="http://schemas.microsoft.com/office/drawing/2014/main" id="{19D46DB0-4AB9-451D-AA3B-108AF6E4B118}"/>
              </a:ext>
            </a:extLst>
          </p:cNvPr>
          <p:cNvSpPr txBox="1"/>
          <p:nvPr/>
        </p:nvSpPr>
        <p:spPr>
          <a:xfrm>
            <a:off x="3551321" y="5847347"/>
            <a:ext cx="6177419" cy="4945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sp>
        <p:nvSpPr>
          <p:cNvPr id="7" name="TextBox 6">
            <a:extLst>
              <a:ext uri="{FF2B5EF4-FFF2-40B4-BE49-F238E27FC236}">
                <a16:creationId xmlns:a16="http://schemas.microsoft.com/office/drawing/2014/main" id="{57056D54-6F7F-423F-9F43-568AB22A8613}"/>
              </a:ext>
            </a:extLst>
          </p:cNvPr>
          <p:cNvSpPr txBox="1"/>
          <p:nvPr/>
        </p:nvSpPr>
        <p:spPr>
          <a:xfrm>
            <a:off x="2116872" y="341939"/>
            <a:ext cx="796691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4800" dirty="0">
                <a:solidFill>
                  <a:schemeClr val="accent5"/>
                </a:solidFill>
                <a:cs typeface="Calibri"/>
              </a:rPr>
              <a:t>DAVID SOBEL</a:t>
            </a:r>
            <a:endParaRPr lang="en-US" sz="4800">
              <a:solidFill>
                <a:schemeClr val="accent5"/>
              </a:solidFill>
              <a:cs typeface="Calibri"/>
            </a:endParaRPr>
          </a:p>
        </p:txBody>
      </p:sp>
    </p:spTree>
    <p:extLst>
      <p:ext uri="{BB962C8B-B14F-4D97-AF65-F5344CB8AC3E}">
        <p14:creationId xmlns:p14="http://schemas.microsoft.com/office/powerpoint/2010/main" val="332142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B634A5-D1AD-8641-A382-9C9D60C73170}"/>
              </a:ext>
            </a:extLst>
          </p:cNvPr>
          <p:cNvSpPr>
            <a:spLocks noGrp="1"/>
          </p:cNvSpPr>
          <p:nvPr>
            <p:ph type="title"/>
          </p:nvPr>
        </p:nvSpPr>
        <p:spPr>
          <a:xfrm>
            <a:off x="652481" y="1382486"/>
            <a:ext cx="3547581" cy="4093028"/>
          </a:xfrm>
        </p:spPr>
        <p:txBody>
          <a:bodyPr anchor="ctr">
            <a:normAutofit/>
          </a:bodyPr>
          <a:lstStyle/>
          <a:p>
            <a:pPr>
              <a:lnSpc>
                <a:spcPct val="90000"/>
              </a:lnSpc>
            </a:pPr>
            <a:r>
              <a:rPr lang="en-US" sz="4400" b="1" i="1" u="sng"/>
              <a:t>David Sobels' 7 Design Principles for Children and Nature</a:t>
            </a:r>
            <a:endParaRPr lang="en-US" sz="4400" b="1" i="1" u="sng">
              <a:cs typeface="Calibri Light"/>
            </a:endParaRPr>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6"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4B027A8-F6AE-4E58-83BB-2BB9C33709E4}"/>
              </a:ext>
            </a:extLst>
          </p:cNvPr>
          <p:cNvGraphicFramePr>
            <a:graphicFrameLocks noGrp="1"/>
          </p:cNvGraphicFramePr>
          <p:nvPr>
            <p:ph idx="1"/>
            <p:extLst>
              <p:ext uri="{D42A27DB-BD31-4B8C-83A1-F6EECF244321}">
                <p14:modId xmlns:p14="http://schemas.microsoft.com/office/powerpoint/2010/main" val="3139581338"/>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649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8" name="Straight Connector 27">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39" name="Rectangle 38">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2" name="Straight Connector 41">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44"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Isosceles Triangle 45">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Isosceles Triangle 49">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Isosceles Triangle 50">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extBox 1">
            <a:extLst>
              <a:ext uri="{FF2B5EF4-FFF2-40B4-BE49-F238E27FC236}">
                <a16:creationId xmlns:a16="http://schemas.microsoft.com/office/drawing/2014/main" id="{F6E354D0-E206-48F5-8067-85EC902BCE8F}"/>
              </a:ext>
            </a:extLst>
          </p:cNvPr>
          <p:cNvSpPr txBox="1"/>
          <p:nvPr/>
        </p:nvSpPr>
        <p:spPr>
          <a:xfrm>
            <a:off x="677334" y="609600"/>
            <a:ext cx="8596668" cy="132080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spcBef>
                <a:spcPct val="0"/>
              </a:spcBef>
              <a:spcAft>
                <a:spcPts val="600"/>
              </a:spcAft>
            </a:pPr>
            <a:r>
              <a:rPr lang="en-US" sz="3600" b="1" u="sng">
                <a:solidFill>
                  <a:schemeClr val="accent1"/>
                </a:solidFill>
                <a:latin typeface="+mj-lt"/>
                <a:ea typeface="+mj-ea"/>
                <a:cs typeface="+mj-cs"/>
              </a:rPr>
              <a:t>Principle 1 : Adventure</a:t>
            </a:r>
          </a:p>
        </p:txBody>
      </p:sp>
      <p:sp>
        <p:nvSpPr>
          <p:cNvPr id="3" name="TextBox 2">
            <a:extLst>
              <a:ext uri="{FF2B5EF4-FFF2-40B4-BE49-F238E27FC236}">
                <a16:creationId xmlns:a16="http://schemas.microsoft.com/office/drawing/2014/main" id="{6213744F-8100-4D25-A3DB-EECDFD01A2BA}"/>
              </a:ext>
            </a:extLst>
          </p:cNvPr>
          <p:cNvSpPr txBox="1"/>
          <p:nvPr/>
        </p:nvSpPr>
        <p:spPr>
          <a:xfrm>
            <a:off x="677334" y="2160589"/>
            <a:ext cx="8596668" cy="388077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285750" indent="-228600">
              <a:spcBef>
                <a:spcPts val="1000"/>
              </a:spcBef>
              <a:buClr>
                <a:schemeClr val="accent1"/>
              </a:buClr>
              <a:buSzPct val="80000"/>
              <a:buFont typeface="Wingdings 3" charset="2"/>
              <a:buChar char=""/>
            </a:pPr>
            <a:r>
              <a:rPr lang="en-US">
                <a:solidFill>
                  <a:schemeClr val="tx1">
                    <a:lumMod val="75000"/>
                    <a:lumOff val="25000"/>
                  </a:schemeClr>
                </a:solidFill>
              </a:rPr>
              <a:t>Adventure games</a:t>
            </a:r>
          </a:p>
          <a:p>
            <a:pPr marL="285750" indent="-228600">
              <a:spcBef>
                <a:spcPts val="1000"/>
              </a:spcBef>
              <a:buClr>
                <a:schemeClr val="accent1"/>
              </a:buClr>
              <a:buSzPct val="80000"/>
              <a:buFont typeface="Wingdings 3" charset="2"/>
              <a:buChar char=""/>
            </a:pPr>
            <a:r>
              <a:rPr lang="en-US">
                <a:solidFill>
                  <a:schemeClr val="tx1">
                    <a:lumMod val="75000"/>
                    <a:lumOff val="25000"/>
                  </a:schemeClr>
                </a:solidFill>
              </a:rPr>
              <a:t>Balancing, prancing and dancing through the natural world</a:t>
            </a:r>
          </a:p>
          <a:p>
            <a:pPr marL="285750" indent="-228600">
              <a:spcBef>
                <a:spcPts val="1000"/>
              </a:spcBef>
              <a:buClr>
                <a:schemeClr val="accent1"/>
              </a:buClr>
              <a:buSzPct val="80000"/>
              <a:buFont typeface="Wingdings 3" charset="2"/>
              <a:buChar char=""/>
            </a:pPr>
            <a:r>
              <a:rPr lang="en-US">
                <a:solidFill>
                  <a:schemeClr val="tx1">
                    <a:lumMod val="75000"/>
                    <a:lumOff val="25000"/>
                  </a:schemeClr>
                </a:solidFill>
              </a:rPr>
              <a:t>Cutting a path to a hidden place</a:t>
            </a:r>
          </a:p>
          <a:p>
            <a:pPr marL="285750" indent="-228600">
              <a:spcBef>
                <a:spcPts val="1000"/>
              </a:spcBef>
              <a:buClr>
                <a:schemeClr val="accent1"/>
              </a:buClr>
              <a:buSzPct val="80000"/>
              <a:buFont typeface="Wingdings 3" charset="2"/>
              <a:buChar char=""/>
            </a:pPr>
            <a:r>
              <a:rPr lang="en-US">
                <a:solidFill>
                  <a:schemeClr val="tx1">
                    <a:lumMod val="75000"/>
                    <a:lumOff val="25000"/>
                  </a:schemeClr>
                </a:solidFill>
              </a:rPr>
              <a:t>Establishing and testing boundaries</a:t>
            </a:r>
          </a:p>
          <a:p>
            <a:pPr marL="285750" indent="-228600">
              <a:spcBef>
                <a:spcPts val="1000"/>
              </a:spcBef>
              <a:buClr>
                <a:schemeClr val="accent1"/>
              </a:buClr>
              <a:buSzPct val="80000"/>
              <a:buFont typeface="Wingdings 3" charset="2"/>
              <a:buChar char=""/>
            </a:pPr>
            <a:r>
              <a:rPr lang="en-US">
                <a:solidFill>
                  <a:schemeClr val="tx1">
                    <a:lumMod val="75000"/>
                    <a:lumOff val="25000"/>
                  </a:schemeClr>
                </a:solidFill>
              </a:rPr>
              <a:t>Opportunity to make mistakes and learn from them</a:t>
            </a:r>
          </a:p>
          <a:p>
            <a:pPr marL="57150">
              <a:spcBef>
                <a:spcPts val="1000"/>
              </a:spcBef>
              <a:buClr>
                <a:schemeClr val="accent1"/>
              </a:buClr>
              <a:buSzPct val="80000"/>
            </a:pPr>
            <a:endParaRPr lang="en-US" i="1" dirty="0">
              <a:solidFill>
                <a:schemeClr val="tx1">
                  <a:lumMod val="75000"/>
                  <a:lumOff val="25000"/>
                </a:schemeClr>
              </a:solidFill>
            </a:endParaRPr>
          </a:p>
          <a:p>
            <a:pPr marL="57150">
              <a:spcBef>
                <a:spcPts val="1000"/>
              </a:spcBef>
              <a:buClr>
                <a:schemeClr val="accent1"/>
              </a:buClr>
              <a:buSzPct val="80000"/>
            </a:pPr>
            <a:r>
              <a:rPr lang="en-US" sz="1400" i="1">
                <a:solidFill>
                  <a:schemeClr val="bg2">
                    <a:lumMod val="20000"/>
                    <a:lumOff val="80000"/>
                  </a:schemeClr>
                </a:solidFill>
              </a:rPr>
              <a:t>Sobel notes,” Environmental education needs to be kinesthetic, in the body. Children should stalk, balance, jump and scamper through the natural world. Activity with a physical challenge component speaks directly to children via the mon/body link. </a:t>
            </a:r>
            <a:endParaRPr lang="en-US" sz="1400">
              <a:solidFill>
                <a:schemeClr val="bg2">
                  <a:lumMod val="20000"/>
                  <a:lumOff val="80000"/>
                </a:schemeClr>
              </a:solidFill>
            </a:endParaRPr>
          </a:p>
        </p:txBody>
      </p:sp>
    </p:spTree>
    <p:extLst>
      <p:ext uri="{BB962C8B-B14F-4D97-AF65-F5344CB8AC3E}">
        <p14:creationId xmlns:p14="http://schemas.microsoft.com/office/powerpoint/2010/main" val="357236826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cxnSp>
        <p:nvCxnSpPr>
          <p:cNvPr id="20" name="Straight Connector 19">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417C430-E2BC-4BA3-BC45-C13F22AC17C3}"/>
              </a:ext>
            </a:extLst>
          </p:cNvPr>
          <p:cNvSpPr txBox="1"/>
          <p:nvPr/>
        </p:nvSpPr>
        <p:spPr>
          <a:xfrm>
            <a:off x="925302" y="1641269"/>
            <a:ext cx="3221222" cy="252119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spcBef>
                <a:spcPct val="0"/>
              </a:spcBef>
              <a:spcAft>
                <a:spcPts val="600"/>
              </a:spcAft>
            </a:pPr>
            <a:r>
              <a:rPr lang="en-US" sz="3600" b="1" u="sng">
                <a:solidFill>
                  <a:srgbClr val="C00000"/>
                </a:solidFill>
                <a:latin typeface="+mj-lt"/>
                <a:ea typeface="+mj-ea"/>
                <a:cs typeface="+mj-cs"/>
              </a:rPr>
              <a:t>Principle 2: </a:t>
            </a:r>
          </a:p>
          <a:p>
            <a:pPr>
              <a:spcBef>
                <a:spcPct val="0"/>
              </a:spcBef>
              <a:spcAft>
                <a:spcPts val="600"/>
              </a:spcAft>
            </a:pPr>
            <a:r>
              <a:rPr lang="en-US" sz="3600" b="1" u="sng">
                <a:solidFill>
                  <a:srgbClr val="C00000"/>
                </a:solidFill>
                <a:latin typeface="+mj-lt"/>
                <a:ea typeface="+mj-ea"/>
                <a:cs typeface="+mj-cs"/>
              </a:rPr>
              <a:t>Fantasy and Imagination</a:t>
            </a:r>
          </a:p>
        </p:txBody>
      </p:sp>
      <p:sp>
        <p:nvSpPr>
          <p:cNvPr id="3" name="TextBox 2">
            <a:extLst>
              <a:ext uri="{FF2B5EF4-FFF2-40B4-BE49-F238E27FC236}">
                <a16:creationId xmlns:a16="http://schemas.microsoft.com/office/drawing/2014/main" id="{32154E36-A142-40C3-A433-2E78F25F7C50}"/>
              </a:ext>
            </a:extLst>
          </p:cNvPr>
          <p:cNvSpPr txBox="1"/>
          <p:nvPr/>
        </p:nvSpPr>
        <p:spPr>
          <a:xfrm>
            <a:off x="4654295" y="816638"/>
            <a:ext cx="4619706" cy="522472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285750" indent="-285750">
              <a:lnSpc>
                <a:spcPct val="90000"/>
              </a:lnSpc>
              <a:spcBef>
                <a:spcPts val="1000"/>
              </a:spcBef>
              <a:buClr>
                <a:schemeClr val="accent1"/>
              </a:buClr>
              <a:buSzPct val="80000"/>
              <a:buFont typeface="Wingdings 3" charset="2"/>
              <a:buChar char=""/>
            </a:pPr>
            <a:r>
              <a:rPr lang="en-US" sz="1700">
                <a:solidFill>
                  <a:schemeClr val="tx1">
                    <a:lumMod val="75000"/>
                    <a:lumOff val="25000"/>
                  </a:schemeClr>
                </a:solidFill>
              </a:rPr>
              <a:t>Creating structured oppportunties for dramatic play</a:t>
            </a:r>
          </a:p>
          <a:p>
            <a:pPr marL="285750" indent="-285750">
              <a:lnSpc>
                <a:spcPct val="90000"/>
              </a:lnSpc>
              <a:spcBef>
                <a:spcPts val="1000"/>
              </a:spcBef>
              <a:buClr>
                <a:schemeClr val="accent1"/>
              </a:buClr>
              <a:buSzPct val="80000"/>
              <a:buFont typeface="Wingdings 3" charset="2"/>
              <a:buChar char=""/>
            </a:pPr>
            <a:r>
              <a:rPr lang="en-US" sz="1700">
                <a:solidFill>
                  <a:schemeClr val="tx1">
                    <a:lumMod val="75000"/>
                    <a:lumOff val="25000"/>
                  </a:schemeClr>
                </a:solidFill>
              </a:rPr>
              <a:t>Giving a safe space to help with the development of life skills and language</a:t>
            </a:r>
          </a:p>
          <a:p>
            <a:pPr marL="285750" indent="-285750">
              <a:lnSpc>
                <a:spcPct val="90000"/>
              </a:lnSpc>
              <a:spcBef>
                <a:spcPts val="1000"/>
              </a:spcBef>
              <a:buClr>
                <a:schemeClr val="accent1"/>
              </a:buClr>
              <a:buSzPct val="80000"/>
              <a:buFont typeface="Wingdings 3" charset="2"/>
              <a:buChar char=""/>
            </a:pPr>
            <a:r>
              <a:rPr lang="en-US" sz="1700">
                <a:solidFill>
                  <a:schemeClr val="tx1">
                    <a:lumMod val="75000"/>
                    <a:lumOff val="25000"/>
                  </a:schemeClr>
                </a:solidFill>
              </a:rPr>
              <a:t>Allowing for the experience of emotional events</a:t>
            </a:r>
          </a:p>
          <a:p>
            <a:pPr marL="285750" indent="-285750">
              <a:lnSpc>
                <a:spcPct val="90000"/>
              </a:lnSpc>
              <a:spcBef>
                <a:spcPts val="1000"/>
              </a:spcBef>
              <a:buClr>
                <a:schemeClr val="accent1"/>
              </a:buClr>
              <a:buSzPct val="80000"/>
              <a:buFont typeface="Wingdings 3" charset="2"/>
              <a:buChar char=""/>
            </a:pPr>
            <a:r>
              <a:rPr lang="en-US" sz="1700">
                <a:solidFill>
                  <a:schemeClr val="tx1">
                    <a:lumMod val="75000"/>
                    <a:lumOff val="25000"/>
                  </a:schemeClr>
                </a:solidFill>
              </a:rPr>
              <a:t>Providing a safe space for risk taking and facing challenges</a:t>
            </a:r>
          </a:p>
          <a:p>
            <a:pPr marL="285750" indent="-285750">
              <a:lnSpc>
                <a:spcPct val="90000"/>
              </a:lnSpc>
              <a:spcBef>
                <a:spcPts val="1000"/>
              </a:spcBef>
              <a:buClr>
                <a:schemeClr val="accent1"/>
              </a:buClr>
              <a:buSzPct val="80000"/>
              <a:buFont typeface="Wingdings 3" charset="2"/>
              <a:buChar char=""/>
            </a:pPr>
            <a:r>
              <a:rPr lang="en-US" sz="1700">
                <a:solidFill>
                  <a:schemeClr val="tx1">
                    <a:lumMod val="75000"/>
                    <a:lumOff val="25000"/>
                  </a:schemeClr>
                </a:solidFill>
              </a:rPr>
              <a:t>Development of co-operation and turn-taking skills</a:t>
            </a:r>
          </a:p>
          <a:p>
            <a:pPr marL="285750" indent="-285750">
              <a:lnSpc>
                <a:spcPct val="90000"/>
              </a:lnSpc>
              <a:spcBef>
                <a:spcPts val="1000"/>
              </a:spcBef>
              <a:buClr>
                <a:schemeClr val="accent1"/>
              </a:buClr>
              <a:buSzPct val="80000"/>
              <a:buFont typeface="Wingdings 3" charset="2"/>
              <a:buChar char=""/>
            </a:pPr>
            <a:endParaRPr lang="en-US" sz="1700">
              <a:solidFill>
                <a:schemeClr val="tx1">
                  <a:lumMod val="75000"/>
                  <a:lumOff val="25000"/>
                </a:schemeClr>
              </a:solidFill>
            </a:endParaRPr>
          </a:p>
          <a:p>
            <a:pPr>
              <a:lnSpc>
                <a:spcPct val="90000"/>
              </a:lnSpc>
              <a:spcBef>
                <a:spcPts val="1000"/>
              </a:spcBef>
              <a:buClr>
                <a:schemeClr val="accent1"/>
              </a:buClr>
              <a:buSzPct val="80000"/>
            </a:pPr>
            <a:r>
              <a:rPr lang="en-US" sz="1400" i="1">
                <a:solidFill>
                  <a:srgbClr val="00B0F0"/>
                </a:solidFill>
              </a:rPr>
              <a:t>Sobel notes,” Environmental education needs to be kinesthetic, in the body. Children should stalk, balance, jump and scamper through the natural world. Activity with a physical challenge component speaks directly to children via the mon/body link. </a:t>
            </a:r>
            <a:endParaRPr lang="en-US" sz="1400" dirty="0">
              <a:solidFill>
                <a:srgbClr val="00B0F0"/>
              </a:solidFill>
            </a:endParaRPr>
          </a:p>
          <a:p>
            <a:pPr>
              <a:lnSpc>
                <a:spcPct val="90000"/>
              </a:lnSpc>
              <a:spcBef>
                <a:spcPts val="1000"/>
              </a:spcBef>
              <a:buClr>
                <a:schemeClr val="accent1"/>
              </a:buClr>
              <a:buSzPct val="80000"/>
              <a:buFont typeface="Wingdings 3" charset="2"/>
              <a:buChar char=""/>
            </a:pPr>
            <a:endParaRPr lang="en-US" sz="1400" dirty="0">
              <a:solidFill>
                <a:srgbClr val="00B0F0"/>
              </a:solidFill>
            </a:endParaRPr>
          </a:p>
        </p:txBody>
      </p:sp>
    </p:spTree>
    <p:extLst>
      <p:ext uri="{BB962C8B-B14F-4D97-AF65-F5344CB8AC3E}">
        <p14:creationId xmlns:p14="http://schemas.microsoft.com/office/powerpoint/2010/main" val="651248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25CBB6-1298-D54E-9BAC-10849B7019B2}"/>
              </a:ext>
            </a:extLst>
          </p:cNvPr>
          <p:cNvSpPr>
            <a:spLocks noGrp="1"/>
          </p:cNvSpPr>
          <p:nvPr>
            <p:ph type="title"/>
          </p:nvPr>
        </p:nvSpPr>
        <p:spPr>
          <a:xfrm>
            <a:off x="1333502" y="609600"/>
            <a:ext cx="8596668" cy="1320800"/>
          </a:xfrm>
        </p:spPr>
        <p:txBody>
          <a:bodyPr>
            <a:normAutofit/>
          </a:bodyPr>
          <a:lstStyle/>
          <a:p>
            <a:r>
              <a:rPr lang="en-US" b="1" u="sng"/>
              <a:t>Principle 3 : Animal Allies</a:t>
            </a:r>
            <a:endParaRPr lang="en-US"/>
          </a:p>
        </p:txBody>
      </p:sp>
      <p:sp>
        <p:nvSpPr>
          <p:cNvPr id="34" name="Isosceles Triangle 37">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Isosceles Triangle 39">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42" name="Straight Connector 41">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8D998C9B-38B6-DB4B-91BD-8E6F5EC02B3A}"/>
              </a:ext>
            </a:extLst>
          </p:cNvPr>
          <p:cNvSpPr>
            <a:spLocks noGrp="1"/>
          </p:cNvSpPr>
          <p:nvPr>
            <p:ph idx="1"/>
          </p:nvPr>
        </p:nvSpPr>
        <p:spPr>
          <a:xfrm>
            <a:off x="1333502" y="2160590"/>
            <a:ext cx="8470898" cy="3429260"/>
          </a:xfrm>
        </p:spPr>
        <p:txBody>
          <a:bodyPr vert="horz" lIns="91440" tIns="45720" rIns="91440" bIns="45720" rtlCol="0" anchor="t">
            <a:normAutofit/>
          </a:bodyPr>
          <a:lstStyle/>
          <a:p>
            <a:pPr>
              <a:buFont typeface="Wingdings" charset="2"/>
              <a:buChar char="v"/>
            </a:pPr>
            <a:r>
              <a:rPr lang="en-US"/>
              <a:t>Children need to observe and understand animal life</a:t>
            </a:r>
          </a:p>
          <a:p>
            <a:pPr>
              <a:buFont typeface="Wingdings" charset="2"/>
              <a:buChar char="v"/>
            </a:pPr>
            <a:r>
              <a:rPr lang="en-US"/>
              <a:t>They need to become animals to gain an understanding of them</a:t>
            </a:r>
          </a:p>
          <a:p>
            <a:pPr>
              <a:buFont typeface="Wingdings" charset="2"/>
              <a:buChar char="v"/>
            </a:pPr>
            <a:r>
              <a:rPr lang="en-US"/>
              <a:t>Only then can we educate them about animals and interest them in animal welfare</a:t>
            </a:r>
          </a:p>
          <a:p>
            <a:pPr marL="0" indent="0">
              <a:buNone/>
            </a:pPr>
            <a:endParaRPr lang="en-US" sz="1400" i="1" dirty="0">
              <a:solidFill>
                <a:srgbClr val="00B0F0"/>
              </a:solidFill>
              <a:ea typeface="+mn-lt"/>
              <a:cs typeface="+mn-lt"/>
            </a:endParaRPr>
          </a:p>
          <a:p>
            <a:pPr marL="0" indent="0">
              <a:buNone/>
            </a:pPr>
            <a:endParaRPr lang="en-US" sz="1400" i="1" dirty="0">
              <a:solidFill>
                <a:srgbClr val="00B0F0"/>
              </a:solidFill>
              <a:ea typeface="+mn-lt"/>
              <a:cs typeface="+mn-lt"/>
            </a:endParaRPr>
          </a:p>
          <a:p>
            <a:pPr marL="0" indent="0">
              <a:buNone/>
            </a:pPr>
            <a:r>
              <a:rPr lang="en-US" sz="1400" i="1">
                <a:solidFill>
                  <a:srgbClr val="00B0F0"/>
                </a:solidFill>
                <a:ea typeface="+mn-lt"/>
                <a:cs typeface="+mn-lt"/>
              </a:rPr>
              <a:t>Sobel notes, ” If we aspire to developmentally appropriate science education, then the first talk is to become animals, to understand them from the inside out, before asking children to study them or save them.”  </a:t>
            </a:r>
            <a:endParaRPr lang="en-US" sz="1400">
              <a:solidFill>
                <a:srgbClr val="00B0F0"/>
              </a:solidFill>
            </a:endParaRPr>
          </a:p>
        </p:txBody>
      </p:sp>
      <p:sp>
        <p:nvSpPr>
          <p:cNvPr id="46"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03415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7" name="Rectangle 1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9" name="Rectangle 1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1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1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4"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2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32EAFB8-7DE7-D64A-836D-83A58A806E21}"/>
              </a:ext>
            </a:extLst>
          </p:cNvPr>
          <p:cNvSpPr>
            <a:spLocks noGrp="1"/>
          </p:cNvSpPr>
          <p:nvPr>
            <p:ph type="title"/>
          </p:nvPr>
        </p:nvSpPr>
        <p:spPr>
          <a:xfrm>
            <a:off x="677334" y="609600"/>
            <a:ext cx="3843375" cy="5175624"/>
          </a:xfrm>
        </p:spPr>
        <p:txBody>
          <a:bodyPr anchor="ctr">
            <a:normAutofit/>
          </a:bodyPr>
          <a:lstStyle/>
          <a:p>
            <a:r>
              <a:rPr lang="en-US" b="1" u="sng">
                <a:solidFill>
                  <a:schemeClr val="tx1">
                    <a:lumMod val="85000"/>
                    <a:lumOff val="15000"/>
                  </a:schemeClr>
                </a:solidFill>
              </a:rPr>
              <a:t>Principle 4 : Maps and Paths</a:t>
            </a:r>
          </a:p>
        </p:txBody>
      </p:sp>
      <p:sp>
        <p:nvSpPr>
          <p:cNvPr id="38" name="Freeform: Shape 31">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0EB4FF98-0004-644B-996F-FABA84CA89B8}"/>
              </a:ext>
            </a:extLst>
          </p:cNvPr>
          <p:cNvSpPr>
            <a:spLocks noGrp="1"/>
          </p:cNvSpPr>
          <p:nvPr>
            <p:ph idx="1"/>
          </p:nvPr>
        </p:nvSpPr>
        <p:spPr>
          <a:xfrm>
            <a:off x="6116084" y="609601"/>
            <a:ext cx="5511296" cy="5175624"/>
          </a:xfrm>
        </p:spPr>
        <p:txBody>
          <a:bodyPr vert="horz" lIns="91440" tIns="45720" rIns="91440" bIns="45720" rtlCol="0" anchor="ctr">
            <a:normAutofit/>
          </a:bodyPr>
          <a:lstStyle/>
          <a:p>
            <a:pPr marL="0" indent="0">
              <a:buNone/>
            </a:pPr>
            <a:r>
              <a:rPr lang="en-IE">
                <a:solidFill>
                  <a:srgbClr val="FFFFFF"/>
                </a:solidFill>
              </a:rPr>
              <a:t>- Aids in developing a sense of place and space</a:t>
            </a:r>
            <a:endParaRPr lang="en-US"/>
          </a:p>
          <a:p>
            <a:pPr marL="0" indent="0">
              <a:buNone/>
            </a:pPr>
            <a:r>
              <a:rPr lang="en-IE" dirty="0">
                <a:solidFill>
                  <a:srgbClr val="FFFFFF"/>
                </a:solidFill>
              </a:rPr>
              <a:t>- Creates opportunities to explore the surrounding </a:t>
            </a:r>
            <a:r>
              <a:rPr lang="en-IE">
                <a:solidFill>
                  <a:srgbClr val="FFFFFF"/>
                </a:solidFill>
              </a:rPr>
              <a:t>environment through scavenger hunts, hide and seek games etc</a:t>
            </a:r>
            <a:endParaRPr lang="en-IE" dirty="0"/>
          </a:p>
          <a:p>
            <a:pPr marL="0" indent="0">
              <a:buNone/>
            </a:pPr>
            <a:r>
              <a:rPr lang="en-IE">
                <a:solidFill>
                  <a:srgbClr val="FFFFFF"/>
                </a:solidFill>
              </a:rPr>
              <a:t>- Provides a sense of independance, trust and self- confidence</a:t>
            </a:r>
            <a:endParaRPr lang="en-IE" dirty="0">
              <a:solidFill>
                <a:srgbClr val="FFFFFF"/>
              </a:solidFill>
            </a:endParaRPr>
          </a:p>
          <a:p>
            <a:pPr marL="0" indent="0">
              <a:buNone/>
            </a:pPr>
            <a:endParaRPr lang="en-IE">
              <a:solidFill>
                <a:srgbClr val="FFFFFF"/>
              </a:solidFill>
            </a:endParaRPr>
          </a:p>
          <a:p>
            <a:pPr marL="0" indent="0">
              <a:buNone/>
            </a:pPr>
            <a:r>
              <a:rPr lang="en-IE" sz="1400" i="1">
                <a:solidFill>
                  <a:srgbClr val="002060"/>
                </a:solidFill>
              </a:rPr>
              <a:t>Sobel notes, ” Finding shortcuts, figuring out what’s around the next bend, following a map to a secret event. Children have an inborn desire to explore local geographies. Developing a local sense of place leads organically to a bioregional sense of place and hopefully a Biospheric consciousness.”</a:t>
            </a:r>
            <a:endParaRPr lang="en-US" sz="1400">
              <a:solidFill>
                <a:srgbClr val="002060"/>
              </a:solidFill>
            </a:endParaRPr>
          </a:p>
        </p:txBody>
      </p:sp>
    </p:spTree>
    <p:extLst>
      <p:ext uri="{BB962C8B-B14F-4D97-AF65-F5344CB8AC3E}">
        <p14:creationId xmlns:p14="http://schemas.microsoft.com/office/powerpoint/2010/main" val="6530634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B18ED8B-1F1B-3F4E-8DF1-C2A0F93A727F}"/>
              </a:ext>
            </a:extLst>
          </p:cNvPr>
          <p:cNvSpPr>
            <a:spLocks noGrp="1"/>
          </p:cNvSpPr>
          <p:nvPr>
            <p:ph type="title"/>
          </p:nvPr>
        </p:nvSpPr>
        <p:spPr>
          <a:xfrm>
            <a:off x="643467" y="816638"/>
            <a:ext cx="3367359" cy="5224724"/>
          </a:xfrm>
        </p:spPr>
        <p:txBody>
          <a:bodyPr anchor="ctr">
            <a:normAutofit/>
          </a:bodyPr>
          <a:lstStyle/>
          <a:p>
            <a:r>
              <a:rPr lang="en-US" b="1" u="sng">
                <a:solidFill>
                  <a:srgbClr val="C00000"/>
                </a:solidFill>
              </a:rPr>
              <a:t>Principle 5 : Special Places</a:t>
            </a:r>
          </a:p>
        </p:txBody>
      </p:sp>
      <p:sp>
        <p:nvSpPr>
          <p:cNvPr id="3" name="Content Placeholder 2">
            <a:extLst>
              <a:ext uri="{FF2B5EF4-FFF2-40B4-BE49-F238E27FC236}">
                <a16:creationId xmlns:a16="http://schemas.microsoft.com/office/drawing/2014/main" id="{674B15BD-ED88-AC49-BF76-D4A36BF097C6}"/>
              </a:ext>
            </a:extLst>
          </p:cNvPr>
          <p:cNvSpPr>
            <a:spLocks noGrp="1"/>
          </p:cNvSpPr>
          <p:nvPr>
            <p:ph idx="1"/>
          </p:nvPr>
        </p:nvSpPr>
        <p:spPr>
          <a:xfrm>
            <a:off x="4654295" y="1265487"/>
            <a:ext cx="4619706" cy="4775875"/>
          </a:xfrm>
        </p:spPr>
        <p:txBody>
          <a:bodyPr vert="horz" lIns="91440" tIns="45720" rIns="91440" bIns="45720" rtlCol="0" anchor="ctr">
            <a:normAutofit/>
          </a:bodyPr>
          <a:lstStyle/>
          <a:p>
            <a:r>
              <a:rPr lang="en-IE"/>
              <a:t>Creates structured opportunities to retreat and sit quietly</a:t>
            </a:r>
          </a:p>
          <a:p>
            <a:r>
              <a:rPr lang="en-IE"/>
              <a:t>Allows children to build their own dens and shelters</a:t>
            </a:r>
          </a:p>
          <a:p>
            <a:r>
              <a:rPr lang="en-IE"/>
              <a:t>Allows children to name trees shrubs or special corners and areas</a:t>
            </a:r>
          </a:p>
          <a:p>
            <a:endParaRPr lang="en-IE" i="1"/>
          </a:p>
          <a:p>
            <a:endParaRPr lang="en-IE" i="1"/>
          </a:p>
          <a:p>
            <a:pPr marL="0" indent="0">
              <a:buNone/>
            </a:pPr>
            <a:r>
              <a:rPr lang="en-IE" sz="1400" i="1">
                <a:solidFill>
                  <a:srgbClr val="00B0F0"/>
                </a:solidFill>
              </a:rPr>
              <a:t>Sobel notes, ” Almost everyone remembers a fort, den, treehouse, or hidden corner in the back of a closet. Especially between ages eight and eleven, children like to find and create places where they can hideaway and retreat into their own found or constructed spaces.”</a:t>
            </a:r>
            <a:r>
              <a:rPr lang="en-IE" i="1" dirty="0">
                <a:solidFill>
                  <a:srgbClr val="00B0F0"/>
                </a:solidFill>
              </a:rPr>
              <a:t>  </a:t>
            </a:r>
            <a:endParaRPr lang="en-IE" dirty="0">
              <a:solidFill>
                <a:srgbClr val="00B0F0"/>
              </a:solidFill>
            </a:endParaRPr>
          </a:p>
          <a:p>
            <a:pPr marL="0" indent="0">
              <a:buNone/>
            </a:pPr>
            <a:endParaRPr lang="en-IE" dirty="0">
              <a:solidFill>
                <a:srgbClr val="00B0F0"/>
              </a:solidFill>
            </a:endParaRPr>
          </a:p>
          <a:p>
            <a:endParaRPr lang="en-US"/>
          </a:p>
        </p:txBody>
      </p:sp>
    </p:spTree>
    <p:extLst>
      <p:ext uri="{BB962C8B-B14F-4D97-AF65-F5344CB8AC3E}">
        <p14:creationId xmlns:p14="http://schemas.microsoft.com/office/powerpoint/2010/main" val="4109769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FD728B-A23D-3C41-AF65-26D51FC575DD}"/>
              </a:ext>
            </a:extLst>
          </p:cNvPr>
          <p:cNvSpPr>
            <a:spLocks noGrp="1"/>
          </p:cNvSpPr>
          <p:nvPr>
            <p:ph type="title"/>
          </p:nvPr>
        </p:nvSpPr>
        <p:spPr>
          <a:xfrm>
            <a:off x="1043950" y="1179151"/>
            <a:ext cx="3300646" cy="4463889"/>
          </a:xfrm>
        </p:spPr>
        <p:txBody>
          <a:bodyPr anchor="ctr">
            <a:normAutofit/>
          </a:bodyPr>
          <a:lstStyle/>
          <a:p>
            <a:r>
              <a:rPr lang="en-US"/>
              <a:t>Principle 6 : Small Worlds</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E13E2F0-8F91-594A-8732-3DA8AB41F101}"/>
              </a:ext>
            </a:extLst>
          </p:cNvPr>
          <p:cNvSpPr>
            <a:spLocks noGrp="1"/>
          </p:cNvSpPr>
          <p:nvPr>
            <p:ph idx="1"/>
          </p:nvPr>
        </p:nvSpPr>
        <p:spPr>
          <a:xfrm>
            <a:off x="4978918" y="1109145"/>
            <a:ext cx="6341016" cy="4603900"/>
          </a:xfrm>
        </p:spPr>
        <p:txBody>
          <a:bodyPr anchor="ctr">
            <a:normAutofit/>
          </a:bodyPr>
          <a:lstStyle/>
          <a:p>
            <a:r>
              <a:rPr lang="en-IE"/>
              <a:t>Through play this allows children to create miniature worlds</a:t>
            </a:r>
          </a:p>
          <a:p>
            <a:r>
              <a:rPr lang="en-IE"/>
              <a:t>Providing real learning opportunities to discover how to problem solve </a:t>
            </a:r>
            <a:r>
              <a:rPr lang="en-IE" dirty="0"/>
              <a:t>and understand abstract real world ideas</a:t>
            </a:r>
          </a:p>
          <a:p>
            <a:endParaRPr lang="en-IE" dirty="0"/>
          </a:p>
          <a:p>
            <a:pPr marL="0" indent="0">
              <a:buNone/>
            </a:pPr>
            <a:endParaRPr lang="en-IE" dirty="0"/>
          </a:p>
          <a:p>
            <a:pPr marL="0" indent="0">
              <a:buNone/>
            </a:pPr>
            <a:r>
              <a:rPr lang="en-IE" sz="1400" i="1" dirty="0">
                <a:solidFill>
                  <a:srgbClr val="00B0F0"/>
                </a:solidFill>
              </a:rPr>
              <a:t>Sobel notes,” From sandboxes to dollhouses to model train sets, children love to create miniature worlds that they can play inside of.  Through creating miniature representations of</a:t>
            </a:r>
            <a:r>
              <a:rPr lang="en-IE" sz="1400" dirty="0">
                <a:solidFill>
                  <a:srgbClr val="00B0F0"/>
                </a:solidFill>
              </a:rPr>
              <a:t> </a:t>
            </a:r>
            <a:r>
              <a:rPr lang="en-IE" sz="1400" i="1" dirty="0">
                <a:solidFill>
                  <a:srgbClr val="00B0F0"/>
                </a:solidFill>
              </a:rPr>
              <a:t>ecosystems, or neighbourhoods, we help children conceptually grasp the big picture. The creation of small worlds provides a concrete vehicle for understanding abstract ideas.” </a:t>
            </a:r>
            <a:endParaRPr lang="en-IE" sz="1400" dirty="0">
              <a:solidFill>
                <a:srgbClr val="00B0F0"/>
              </a:solidFill>
            </a:endParaRPr>
          </a:p>
          <a:p>
            <a:pPr marL="0" indent="0">
              <a:buNone/>
            </a:pPr>
            <a:endParaRPr lang="en-US" sz="1400" dirty="0">
              <a:solidFill>
                <a:srgbClr val="00B0F0"/>
              </a:solidFill>
            </a:endParaRP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54551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3"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useBgFill="1">
        <p:nvSpPr>
          <p:cNvPr id="5"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967C78D-745B-D84B-BBB4-7F89CE1284BE}"/>
              </a:ext>
            </a:extLst>
          </p:cNvPr>
          <p:cNvSpPr>
            <a:spLocks noGrp="1"/>
          </p:cNvSpPr>
          <p:nvPr>
            <p:ph type="title"/>
          </p:nvPr>
        </p:nvSpPr>
        <p:spPr>
          <a:xfrm>
            <a:off x="643467" y="816638"/>
            <a:ext cx="3367359" cy="5224724"/>
          </a:xfrm>
        </p:spPr>
        <p:txBody>
          <a:bodyPr anchor="ctr">
            <a:normAutofit/>
          </a:bodyPr>
          <a:lstStyle/>
          <a:p>
            <a:r>
              <a:rPr lang="en-US" b="1" u="sng"/>
              <a:t>Principle 7 : Hunting and Gathering</a:t>
            </a: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EED9349-58E3-984E-A296-2FDDEF3A28F7}"/>
              </a:ext>
            </a:extLst>
          </p:cNvPr>
          <p:cNvSpPr>
            <a:spLocks noGrp="1"/>
          </p:cNvSpPr>
          <p:nvPr>
            <p:ph idx="1"/>
          </p:nvPr>
        </p:nvSpPr>
        <p:spPr>
          <a:xfrm>
            <a:off x="4654295" y="816638"/>
            <a:ext cx="6509048" cy="5224724"/>
          </a:xfrm>
        </p:spPr>
        <p:txBody>
          <a:bodyPr vert="horz" lIns="91440" tIns="45720" rIns="91440" bIns="45720" rtlCol="0" anchor="ctr">
            <a:normAutofit/>
          </a:bodyPr>
          <a:lstStyle/>
          <a:p>
            <a:r>
              <a:rPr lang="en-IE">
                <a:solidFill>
                  <a:srgbClr val="FFFFFF"/>
                </a:solidFill>
              </a:rPr>
              <a:t>Through cooperative play and hide and seek games children develop social skills</a:t>
            </a:r>
          </a:p>
          <a:p>
            <a:r>
              <a:rPr lang="en-IE">
                <a:solidFill>
                  <a:srgbClr val="FFFFFF"/>
                </a:solidFill>
              </a:rPr>
              <a:t>Games involving hidden treasure engage the primal hunter gatherer instinct in children</a:t>
            </a:r>
          </a:p>
          <a:p>
            <a:endParaRPr lang="en-IE" i="1">
              <a:solidFill>
                <a:srgbClr val="FFFFFF"/>
              </a:solidFill>
            </a:endParaRPr>
          </a:p>
          <a:p>
            <a:pPr marL="0" indent="0">
              <a:buNone/>
            </a:pPr>
            <a:r>
              <a:rPr lang="en-IE" sz="1400" i="1">
                <a:solidFill>
                  <a:srgbClr val="002060"/>
                </a:solidFill>
              </a:rPr>
              <a:t>Sobel notes, ” From a genetic perspective, we are still hunting and gathering organisms. Gathering and collecting anything compels us; searching for hidden treasure or the Holy Grail is as recurrent mythic form. </a:t>
            </a:r>
            <a:endParaRPr lang="en-US" sz="1400">
              <a:solidFill>
                <a:srgbClr val="002060"/>
              </a:solidFill>
            </a:endParaRPr>
          </a:p>
        </p:txBody>
      </p:sp>
    </p:spTree>
    <p:extLst>
      <p:ext uri="{BB962C8B-B14F-4D97-AF65-F5344CB8AC3E}">
        <p14:creationId xmlns:p14="http://schemas.microsoft.com/office/powerpoint/2010/main" val="392565270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2DBC089A-AD55-B64C-90B3-A02AA80AE7E5}"/>
              </a:ext>
            </a:extLst>
          </p:cNvPr>
          <p:cNvSpPr>
            <a:spLocks noGrp="1"/>
          </p:cNvSpPr>
          <p:nvPr>
            <p:ph type="title"/>
          </p:nvPr>
        </p:nvSpPr>
        <p:spPr>
          <a:xfrm>
            <a:off x="1073992" y="640915"/>
            <a:ext cx="8596668" cy="1320800"/>
          </a:xfrm>
        </p:spPr>
        <p:txBody>
          <a:bodyPr>
            <a:normAutofit/>
          </a:bodyPr>
          <a:lstStyle/>
          <a:p>
            <a:r>
              <a:rPr lang="en-US"/>
              <a:t>The difficulty with non-experiential </a:t>
            </a:r>
            <a:r>
              <a:rPr lang="en-US" dirty="0"/>
              <a:t>environmental education</a:t>
            </a:r>
          </a:p>
        </p:txBody>
      </p:sp>
      <p:sp>
        <p:nvSpPr>
          <p:cNvPr id="3" name="Content Placeholder 2">
            <a:extLst>
              <a:ext uri="{FF2B5EF4-FFF2-40B4-BE49-F238E27FC236}">
                <a16:creationId xmlns:a16="http://schemas.microsoft.com/office/drawing/2014/main" id="{F9656DBC-50EC-1A44-A70F-77A456C58A4A}"/>
              </a:ext>
            </a:extLst>
          </p:cNvPr>
          <p:cNvSpPr>
            <a:spLocks noGrp="1"/>
          </p:cNvSpPr>
          <p:nvPr>
            <p:ph idx="1"/>
          </p:nvPr>
        </p:nvSpPr>
        <p:spPr>
          <a:xfrm>
            <a:off x="677334" y="1805685"/>
            <a:ext cx="8596668" cy="4235677"/>
          </a:xfrm>
        </p:spPr>
        <p:txBody>
          <a:bodyPr vert="horz" lIns="91440" tIns="45720" rIns="91440" bIns="45720" rtlCol="0" anchor="t">
            <a:normAutofit/>
          </a:bodyPr>
          <a:lstStyle/>
          <a:p>
            <a:pPr marL="0" indent="0">
              <a:buNone/>
            </a:pPr>
            <a:r>
              <a:rPr lang="en-IE" dirty="0"/>
              <a:t>If children are learning from a book or, more often, a screen, they have a detatchment to to thing they are learning about. The information learned is just that, information. It often has little or no link to their lives </a:t>
            </a:r>
            <a:r>
              <a:rPr lang="en-IE"/>
              <a:t>they or to the place they live in. </a:t>
            </a:r>
            <a:endParaRPr lang="en-US" dirty="0"/>
          </a:p>
          <a:p>
            <a:pPr marL="0" indent="0">
              <a:buNone/>
            </a:pPr>
            <a:r>
              <a:rPr lang="en-IE"/>
              <a:t>Much of environmental education today has taken on a museum mentality, where </a:t>
            </a:r>
            <a:r>
              <a:rPr lang="en-IE" dirty="0"/>
              <a:t>nature is a composed exhibit on the other side of the glass. Children can look at it and study it, but they can’t do anything with it. The message is: </a:t>
            </a:r>
            <a:r>
              <a:rPr lang="en-IE" i="1" dirty="0"/>
              <a:t>Nature is fragile. Look, but don’t touch.</a:t>
            </a:r>
            <a:r>
              <a:rPr lang="en-IE" dirty="0"/>
              <a:t> Ironically, this “take only photographs, leave only footprints” mindset crops up in the policies and programs of many organizations trying to preserve the natural world and cultivate children’s relationships to it.</a:t>
            </a:r>
            <a:endParaRPr lang="en-US"/>
          </a:p>
          <a:p>
            <a:endParaRPr lang="en-IE" dirty="0"/>
          </a:p>
          <a:p>
            <a:pPr marL="0" indent="0">
              <a:buNone/>
            </a:pPr>
            <a:r>
              <a:rPr lang="en-IE" dirty="0"/>
              <a:t>Ref: Look, Don’t touch by David Sobel</a:t>
            </a:r>
          </a:p>
          <a:p>
            <a:pPr marL="0" indent="0">
              <a:buNone/>
            </a:pPr>
            <a:r>
              <a:rPr lang="en-IE" dirty="0">
                <a:hlinkClick r:id="rId2"/>
              </a:rPr>
              <a:t>https://orionmagazine.org/article/look-dont-touch1/</a:t>
            </a:r>
            <a:endParaRPr lang="en-US" dirty="0"/>
          </a:p>
        </p:txBody>
      </p:sp>
    </p:spTree>
    <p:extLst>
      <p:ext uri="{BB962C8B-B14F-4D97-AF65-F5344CB8AC3E}">
        <p14:creationId xmlns:p14="http://schemas.microsoft.com/office/powerpoint/2010/main" val="363126553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F7B0E-5CBC-3946-9097-EB5C2846D5CD}"/>
              </a:ext>
            </a:extLst>
          </p:cNvPr>
          <p:cNvSpPr>
            <a:spLocks noGrp="1"/>
          </p:cNvSpPr>
          <p:nvPr>
            <p:ph type="title"/>
          </p:nvPr>
        </p:nvSpPr>
        <p:spPr>
          <a:xfrm>
            <a:off x="677334" y="609600"/>
            <a:ext cx="8596668" cy="1320800"/>
          </a:xfrm>
        </p:spPr>
        <p:txBody>
          <a:bodyPr>
            <a:normAutofit/>
          </a:bodyPr>
          <a:lstStyle/>
          <a:p>
            <a:pPr algn="ctr"/>
            <a:r>
              <a:rPr lang="en-US" b="1" u="sng" dirty="0">
                <a:solidFill>
                  <a:srgbClr val="C00000"/>
                </a:solidFill>
              </a:rPr>
              <a:t>Principles of forest Schools</a:t>
            </a:r>
            <a:endParaRPr lang="en-US">
              <a:solidFill>
                <a:srgbClr val="C00000"/>
              </a:solidFill>
            </a:endParaRPr>
          </a:p>
        </p:txBody>
      </p:sp>
      <p:graphicFrame>
        <p:nvGraphicFramePr>
          <p:cNvPr id="5" name="Content Placeholder 2">
            <a:extLst>
              <a:ext uri="{FF2B5EF4-FFF2-40B4-BE49-F238E27FC236}">
                <a16:creationId xmlns:a16="http://schemas.microsoft.com/office/drawing/2014/main" id="{75C7E0A6-CCD9-43C4-8C62-075609E96CED}"/>
              </a:ext>
            </a:extLst>
          </p:cNvPr>
          <p:cNvGraphicFramePr>
            <a:graphicFrameLocks noGrp="1"/>
          </p:cNvGraphicFramePr>
          <p:nvPr>
            <p:ph idx="1"/>
            <p:extLst>
              <p:ext uri="{D42A27DB-BD31-4B8C-83A1-F6EECF244321}">
                <p14:modId xmlns:p14="http://schemas.microsoft.com/office/powerpoint/2010/main" val="1282388738"/>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0406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B94DE-DDF0-D54F-A89D-E3821179CEF9}"/>
              </a:ext>
            </a:extLst>
          </p:cNvPr>
          <p:cNvSpPr>
            <a:spLocks noGrp="1"/>
          </p:cNvSpPr>
          <p:nvPr>
            <p:ph type="title"/>
          </p:nvPr>
        </p:nvSpPr>
        <p:spPr/>
        <p:txBody>
          <a:bodyPr/>
          <a:lstStyle/>
          <a:p>
            <a:pPr algn="ctr"/>
            <a:r>
              <a:rPr lang="en-US" b="1" u="sng" dirty="0">
                <a:solidFill>
                  <a:srgbClr val="C00000"/>
                </a:solidFill>
              </a:rPr>
              <a:t>Do FS principles align with Sobel’s?</a:t>
            </a:r>
            <a:endParaRPr lang="en-US"/>
          </a:p>
        </p:txBody>
      </p:sp>
      <p:sp>
        <p:nvSpPr>
          <p:cNvPr id="3" name="Text Placeholder 2">
            <a:extLst>
              <a:ext uri="{FF2B5EF4-FFF2-40B4-BE49-F238E27FC236}">
                <a16:creationId xmlns:a16="http://schemas.microsoft.com/office/drawing/2014/main" id="{EE65C2D5-30AD-1F4C-BF9F-A79A72B060EC}"/>
              </a:ext>
            </a:extLst>
          </p:cNvPr>
          <p:cNvSpPr>
            <a:spLocks noGrp="1"/>
          </p:cNvSpPr>
          <p:nvPr>
            <p:ph type="body" idx="1"/>
          </p:nvPr>
        </p:nvSpPr>
        <p:spPr>
          <a:xfrm>
            <a:off x="675745" y="1691257"/>
            <a:ext cx="4185623" cy="576262"/>
          </a:xfrm>
        </p:spPr>
        <p:txBody>
          <a:bodyPr/>
          <a:lstStyle/>
          <a:p>
            <a:pPr algn="ctr"/>
            <a:r>
              <a:rPr lang="en-US" dirty="0">
                <a:solidFill>
                  <a:srgbClr val="00B050"/>
                </a:solidFill>
              </a:rPr>
              <a:t>Forest School</a:t>
            </a:r>
          </a:p>
        </p:txBody>
      </p:sp>
      <p:sp>
        <p:nvSpPr>
          <p:cNvPr id="4" name="Content Placeholder 3">
            <a:extLst>
              <a:ext uri="{FF2B5EF4-FFF2-40B4-BE49-F238E27FC236}">
                <a16:creationId xmlns:a16="http://schemas.microsoft.com/office/drawing/2014/main" id="{AB2A81CB-B13A-1D4B-B712-96C88F9D1C72}"/>
              </a:ext>
            </a:extLst>
          </p:cNvPr>
          <p:cNvSpPr>
            <a:spLocks noGrp="1"/>
          </p:cNvSpPr>
          <p:nvPr>
            <p:ph sz="half" idx="2"/>
          </p:nvPr>
        </p:nvSpPr>
        <p:spPr>
          <a:xfrm>
            <a:off x="675745" y="2444971"/>
            <a:ext cx="4185623" cy="4024364"/>
          </a:xfrm>
        </p:spPr>
        <p:txBody>
          <a:bodyPr vert="horz" lIns="91440" tIns="45720" rIns="91440" bIns="45720" rtlCol="0" anchor="t">
            <a:normAutofit/>
          </a:bodyPr>
          <a:lstStyle/>
          <a:p>
            <a:pPr marL="514350" indent="-514350">
              <a:buFont typeface="+mj-lt"/>
              <a:buAutoNum type="arabicPeriod"/>
            </a:pPr>
            <a:r>
              <a:rPr lang="en-US" sz="1600" dirty="0"/>
              <a:t>Regular visits to a woodland area</a:t>
            </a:r>
          </a:p>
          <a:p>
            <a:pPr marL="514350" indent="-514350">
              <a:buFont typeface="+mj-lt"/>
              <a:buAutoNum type="arabicPeriod"/>
            </a:pPr>
            <a:r>
              <a:rPr lang="en-US" sz="1600" dirty="0"/>
              <a:t>Supports the development of a relationship between the learner and natural world</a:t>
            </a:r>
          </a:p>
          <a:p>
            <a:pPr marL="514350" indent="-514350">
              <a:buFont typeface="+mj-lt"/>
              <a:buAutoNum type="arabicPeriod"/>
            </a:pPr>
            <a:r>
              <a:rPr lang="en-US" sz="1600" dirty="0"/>
              <a:t>Allows the holistic development of the child</a:t>
            </a:r>
          </a:p>
          <a:p>
            <a:pPr marL="514350" indent="-514350">
              <a:buFont typeface="+mj-lt"/>
              <a:buAutoNum type="arabicPeriod"/>
            </a:pPr>
            <a:r>
              <a:rPr lang="en-US" sz="1600" dirty="0"/>
              <a:t>Uses a range of learner centered processes to develop a community of learners</a:t>
            </a:r>
          </a:p>
          <a:p>
            <a:pPr marL="514350" indent="-514350">
              <a:buFont typeface="+mj-lt"/>
              <a:buAutoNum type="arabicPeriod"/>
            </a:pPr>
            <a:r>
              <a:rPr lang="en-US" sz="1600" dirty="0"/>
              <a:t>Allows for supported risk taking</a:t>
            </a:r>
          </a:p>
          <a:p>
            <a:pPr marL="514350" indent="-514350">
              <a:buFont typeface="+mj-lt"/>
              <a:buAutoNum type="arabicPeriod"/>
            </a:pPr>
            <a:r>
              <a:rPr lang="en-US" sz="1600" dirty="0"/>
              <a:t>Led by qualified practitioners</a:t>
            </a:r>
          </a:p>
          <a:p>
            <a:endParaRPr lang="en-US" dirty="0"/>
          </a:p>
        </p:txBody>
      </p:sp>
      <p:sp>
        <p:nvSpPr>
          <p:cNvPr id="5" name="Text Placeholder 4">
            <a:extLst>
              <a:ext uri="{FF2B5EF4-FFF2-40B4-BE49-F238E27FC236}">
                <a16:creationId xmlns:a16="http://schemas.microsoft.com/office/drawing/2014/main" id="{7CE05331-0C75-634D-AD7E-F4F19F6BB896}"/>
              </a:ext>
            </a:extLst>
          </p:cNvPr>
          <p:cNvSpPr>
            <a:spLocks noGrp="1"/>
          </p:cNvSpPr>
          <p:nvPr>
            <p:ph type="body" sz="quarter" idx="3"/>
          </p:nvPr>
        </p:nvSpPr>
        <p:spPr>
          <a:xfrm>
            <a:off x="5088383" y="1806079"/>
            <a:ext cx="4185618" cy="461440"/>
          </a:xfrm>
        </p:spPr>
        <p:txBody>
          <a:bodyPr/>
          <a:lstStyle/>
          <a:p>
            <a:pPr algn="ctr"/>
            <a:r>
              <a:rPr lang="en-US">
                <a:solidFill>
                  <a:srgbClr val="0070C0"/>
                </a:solidFill>
              </a:rPr>
              <a:t>David Sobel </a:t>
            </a:r>
          </a:p>
        </p:txBody>
      </p:sp>
      <p:sp>
        <p:nvSpPr>
          <p:cNvPr id="6" name="Content Placeholder 5">
            <a:extLst>
              <a:ext uri="{FF2B5EF4-FFF2-40B4-BE49-F238E27FC236}">
                <a16:creationId xmlns:a16="http://schemas.microsoft.com/office/drawing/2014/main" id="{2CCDBA45-323C-0A46-9E57-80F23B596CBE}"/>
              </a:ext>
            </a:extLst>
          </p:cNvPr>
          <p:cNvSpPr>
            <a:spLocks noGrp="1"/>
          </p:cNvSpPr>
          <p:nvPr>
            <p:ph sz="quarter" idx="4"/>
          </p:nvPr>
        </p:nvSpPr>
        <p:spPr>
          <a:xfrm>
            <a:off x="4973562" y="2444972"/>
            <a:ext cx="4185617" cy="4327075"/>
          </a:xfrm>
        </p:spPr>
        <p:txBody>
          <a:bodyPr vert="horz" lIns="91440" tIns="45720" rIns="91440" bIns="45720" rtlCol="0" anchor="t">
            <a:noAutofit/>
          </a:bodyPr>
          <a:lstStyle/>
          <a:p>
            <a:pPr marL="457200" indent="-457200">
              <a:buFont typeface="+mj-lt"/>
              <a:buAutoNum type="arabicPeriod"/>
            </a:pPr>
            <a:r>
              <a:rPr lang="en-US" sz="1600" dirty="0"/>
              <a:t>Special places, </a:t>
            </a:r>
            <a:r>
              <a:rPr lang="en-US" sz="1600"/>
              <a:t>Small worlds, Maps and Paths</a:t>
            </a:r>
            <a:endParaRPr lang="en-US" sz="1600" dirty="0"/>
          </a:p>
          <a:p>
            <a:pPr marL="457200" indent="-457200">
              <a:buFont typeface="+mj-lt"/>
              <a:buAutoNum type="arabicPeriod"/>
            </a:pPr>
            <a:r>
              <a:rPr lang="en-US" sz="1600" dirty="0"/>
              <a:t>Animal allies, special places, maps and paths, hunting and gathering</a:t>
            </a:r>
          </a:p>
          <a:p>
            <a:pPr marL="457200" indent="-457200">
              <a:buFont typeface="+mj-lt"/>
              <a:buAutoNum type="arabicPeriod"/>
            </a:pPr>
            <a:r>
              <a:rPr lang="en-US" sz="1600" dirty="0"/>
              <a:t>Fantasy and Imagination, Special places, Small worlds, maps and paths</a:t>
            </a:r>
          </a:p>
          <a:p>
            <a:pPr marL="457200" indent="-457200">
              <a:buFont typeface="+mj-lt"/>
              <a:buAutoNum type="arabicPeriod"/>
            </a:pPr>
            <a:r>
              <a:rPr lang="en-US" sz="1600" dirty="0"/>
              <a:t>Fantasy and Imagination, Special places, Small worlds, maps and paths</a:t>
            </a:r>
          </a:p>
          <a:p>
            <a:pPr marL="457200" indent="-457200">
              <a:buFont typeface="+mj-lt"/>
              <a:buAutoNum type="arabicPeriod"/>
            </a:pPr>
            <a:r>
              <a:rPr lang="en-US" sz="1600" dirty="0"/>
              <a:t>Adventure fantasy and Imagination</a:t>
            </a:r>
          </a:p>
          <a:p>
            <a:pPr marL="457200" indent="-457200">
              <a:buFont typeface="+mj-lt"/>
              <a:buAutoNum type="arabicPeriod"/>
            </a:pPr>
            <a:r>
              <a:rPr lang="en-US" sz="1600" dirty="0"/>
              <a:t>All of the above developed under the skills of a qualified practitioner</a:t>
            </a:r>
          </a:p>
          <a:p>
            <a:pPr marL="457200" indent="-457200">
              <a:buFont typeface="+mj-lt"/>
              <a:buAutoNum type="arabicPeriod"/>
            </a:pPr>
            <a:endParaRPr lang="en-US" sz="2600" dirty="0"/>
          </a:p>
          <a:p>
            <a:pPr marL="457200" indent="-457200">
              <a:buFont typeface="+mj-lt"/>
              <a:buAutoNum type="arabicPeriod"/>
            </a:pPr>
            <a:endParaRPr lang="en-US" sz="2600" dirty="0"/>
          </a:p>
          <a:p>
            <a:endParaRPr lang="en-US" dirty="0"/>
          </a:p>
        </p:txBody>
      </p:sp>
    </p:spTree>
    <p:extLst>
      <p:ext uri="{BB962C8B-B14F-4D97-AF65-F5344CB8AC3E}">
        <p14:creationId xmlns:p14="http://schemas.microsoft.com/office/powerpoint/2010/main" val="3640456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4F661-6C25-334A-A361-64979A1036F8}"/>
              </a:ext>
            </a:extLst>
          </p:cNvPr>
          <p:cNvSpPr>
            <a:spLocks noGrp="1"/>
          </p:cNvSpPr>
          <p:nvPr>
            <p:ph type="title"/>
          </p:nvPr>
        </p:nvSpPr>
        <p:spPr>
          <a:xfrm>
            <a:off x="838200" y="390177"/>
            <a:ext cx="10515600" cy="5760102"/>
          </a:xfrm>
        </p:spPr>
        <p:txBody>
          <a:bodyPr>
            <a:normAutofit fontScale="90000"/>
          </a:bodyPr>
          <a:lstStyle/>
          <a:p>
            <a:pPr algn="ctr"/>
            <a:br>
              <a:rPr lang="en-US" sz="3200" b="1" u="sng" dirty="0">
                <a:solidFill>
                  <a:srgbClr val="C00000"/>
                </a:solidFill>
              </a:rPr>
            </a:br>
            <a:r>
              <a:rPr lang="en-US" sz="3200" b="1" u="sng">
                <a:solidFill>
                  <a:schemeClr val="accent2"/>
                </a:solidFill>
              </a:rPr>
              <a:t>Conclusion</a:t>
            </a:r>
            <a:br>
              <a:rPr lang="en-US" sz="3200" b="1" u="sng" dirty="0">
                <a:solidFill>
                  <a:schemeClr val="accent2"/>
                </a:solidFill>
              </a:rPr>
            </a:br>
            <a:br>
              <a:rPr lang="en-US" sz="2800" dirty="0"/>
            </a:br>
            <a:r>
              <a:rPr lang="en-US" sz="2800" b="1">
                <a:solidFill>
                  <a:srgbClr val="C00000"/>
                </a:solidFill>
                <a:ea typeface="+mj-lt"/>
                <a:cs typeface="+mj-lt"/>
              </a:rPr>
              <a:t>In forest school</a:t>
            </a:r>
            <a:r>
              <a:rPr lang="en-US" sz="2800" dirty="0">
                <a:solidFill>
                  <a:srgbClr val="C00000"/>
                </a:solidFill>
                <a:ea typeface="+mj-lt"/>
                <a:cs typeface="+mj-lt"/>
              </a:rPr>
              <a:t> the outdoors is not seen as a place where children should be micromanaged, rather, it is a place where children can </a:t>
            </a:r>
            <a:r>
              <a:rPr lang="en-US" sz="2800">
                <a:solidFill>
                  <a:srgbClr val="C00000"/>
                </a:solidFill>
                <a:ea typeface="+mj-lt"/>
                <a:cs typeface="+mj-lt"/>
              </a:rPr>
              <a:t>explore their own boundaries in all aspects of life, learn to take risks, develop relationships with other children, adults, animals and nature.</a:t>
            </a:r>
            <a:br>
              <a:rPr lang="en-US" sz="2800" dirty="0">
                <a:solidFill>
                  <a:srgbClr val="C00000"/>
                </a:solidFill>
              </a:rPr>
            </a:br>
            <a:br>
              <a:rPr lang="en-US" sz="2800" dirty="0"/>
            </a:br>
            <a:r>
              <a:rPr lang="en-US" sz="2800">
                <a:solidFill>
                  <a:srgbClr val="FF0000"/>
                </a:solidFill>
              </a:rPr>
              <a:t>David Sobel aims to rebuild connections with the local communities and give people, of all ages, a sense of place through using the locality to influence the </a:t>
            </a:r>
            <a:r>
              <a:rPr lang="en-US" sz="2800" dirty="0">
                <a:solidFill>
                  <a:srgbClr val="FF0000"/>
                </a:solidFill>
              </a:rPr>
              <a:t>curriculum. </a:t>
            </a:r>
            <a:br>
              <a:rPr lang="en-US" sz="2800" dirty="0">
                <a:solidFill>
                  <a:srgbClr val="FF0000"/>
                </a:solidFill>
              </a:rPr>
            </a:br>
            <a:br>
              <a:rPr lang="en-US" sz="2800" dirty="0"/>
            </a:br>
            <a:r>
              <a:rPr lang="en-US" sz="2800">
                <a:solidFill>
                  <a:schemeClr val="accent5">
                    <a:lumMod val="50000"/>
                  </a:schemeClr>
                </a:solidFill>
              </a:rPr>
              <a:t>What better way to do this than through Forest Schools?</a:t>
            </a:r>
            <a:br>
              <a:rPr lang="en-US" sz="2800" dirty="0">
                <a:solidFill>
                  <a:schemeClr val="accent5">
                    <a:lumMod val="50000"/>
                  </a:schemeClr>
                </a:solidFill>
              </a:rPr>
            </a:br>
            <a:endParaRPr lang="en-US" sz="3600" dirty="0">
              <a:cs typeface="Calibri Light" panose="020F0302020204030204"/>
            </a:endParaRPr>
          </a:p>
        </p:txBody>
      </p:sp>
    </p:spTree>
    <p:extLst>
      <p:ext uri="{BB962C8B-B14F-4D97-AF65-F5344CB8AC3E}">
        <p14:creationId xmlns:p14="http://schemas.microsoft.com/office/powerpoint/2010/main" val="318051701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989</TotalTime>
  <Words>1299</Words>
  <Application>Microsoft Macintosh PowerPoint</Application>
  <PresentationFormat>Widescreen</PresentationFormat>
  <Paragraphs>87</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Trebuchet MS</vt:lpstr>
      <vt:lpstr>Wingdings</vt:lpstr>
      <vt:lpstr>Wingdings 3</vt:lpstr>
      <vt:lpstr>Facet</vt:lpstr>
      <vt:lpstr>    Thought of as one of the most important thinkers in the realm of nature and education, David Sobel has developed the philosophy of Place Based Education.   This philosophy helps to create educational programs which connect students to the places they live.  Director at the Centre for Place based Education Antioch New England, he has written many books on early childhood education and outdoor education. David Sobel raises his own children in the heart of the natural, local environment.</vt:lpstr>
      <vt:lpstr>David Sobels' 7 Design Principles for Children and Nature</vt:lpstr>
      <vt:lpstr>PowerPoint Presentation</vt:lpstr>
      <vt:lpstr>PowerPoint Presentation</vt:lpstr>
      <vt:lpstr>Principle 3 : Animal Allies</vt:lpstr>
      <vt:lpstr>Principle 4 : Maps and Paths</vt:lpstr>
      <vt:lpstr>Principle 5 : Special Places</vt:lpstr>
      <vt:lpstr>Principle 6 : Small Worlds</vt:lpstr>
      <vt:lpstr>Principle 7 : Hunting and Gathering</vt:lpstr>
      <vt:lpstr>The difficulty with non-experiential environmental education</vt:lpstr>
      <vt:lpstr>Principles of forest Schools</vt:lpstr>
      <vt:lpstr>Do FS principles align with Sobel’s?</vt:lpstr>
      <vt:lpstr> Conclusion  In forest school the outdoors is not seen as a place where children should be micromanaged, rather, it is a place where children can explore their own boundaries in all aspects of life, learn to take risks, develop relationships with other children, adults, animals and nature.  David Sobel aims to rebuild connections with the local communities and give people, of all ages, a sense of place through using the locality to influence the curriculum.   What better way to do this than through Forest Schools?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David Sobel</dc:title>
  <dc:creator>Claire French</dc:creator>
  <cp:lastModifiedBy>Claire French</cp:lastModifiedBy>
  <cp:revision>1029</cp:revision>
  <dcterms:created xsi:type="dcterms:W3CDTF">2020-07-09T10:36:26Z</dcterms:created>
  <dcterms:modified xsi:type="dcterms:W3CDTF">2020-08-06T09:12:22Z</dcterms:modified>
</cp:coreProperties>
</file>