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7"/>
  </p:notesMasterIdLst>
  <p:sldIdLst>
    <p:sldId id="256" r:id="rId2"/>
    <p:sldId id="272" r:id="rId3"/>
    <p:sldId id="279" r:id="rId4"/>
    <p:sldId id="273" r:id="rId5"/>
    <p:sldId id="275" r:id="rId6"/>
    <p:sldId id="276" r:id="rId7"/>
    <p:sldId id="277" r:id="rId8"/>
    <p:sldId id="262" r:id="rId9"/>
    <p:sldId id="263" r:id="rId10"/>
    <p:sldId id="271" r:id="rId11"/>
    <p:sldId id="280" r:id="rId12"/>
    <p:sldId id="283" r:id="rId13"/>
    <p:sldId id="286" r:id="rId14"/>
    <p:sldId id="284" r:id="rId15"/>
    <p:sldId id="282" r:id="rId16"/>
    <p:sldId id="288" r:id="rId17"/>
    <p:sldId id="281" r:id="rId18"/>
    <p:sldId id="287" r:id="rId19"/>
    <p:sldId id="285" r:id="rId20"/>
    <p:sldId id="290" r:id="rId21"/>
    <p:sldId id="291" r:id="rId22"/>
    <p:sldId id="292" r:id="rId23"/>
    <p:sldId id="295" r:id="rId24"/>
    <p:sldId id="293" r:id="rId25"/>
    <p:sldId id="29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autoAdjust="0"/>
    <p:restoredTop sz="89027" autoAdjust="0"/>
  </p:normalViewPr>
  <p:slideViewPr>
    <p:cSldViewPr>
      <p:cViewPr>
        <p:scale>
          <a:sx n="55" d="100"/>
          <a:sy n="55" d="100"/>
        </p:scale>
        <p:origin x="-1584" y="-420"/>
      </p:cViewPr>
      <p:guideLst>
        <p:guide orient="horz" pos="2160"/>
        <p:guide pos="2880"/>
      </p:guideLst>
    </p:cSldViewPr>
  </p:slideViewPr>
  <p:outlineViewPr>
    <p:cViewPr>
      <p:scale>
        <a:sx n="33" d="100"/>
        <a:sy n="33" d="100"/>
      </p:scale>
      <p:origin x="0" y="127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B4778C-311E-6544-B839-52B6610F32C5}" type="datetimeFigureOut">
              <a:rPr lang="en-US" smtClean="0"/>
              <a:t>7/11/2015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52D0A-EE94-AA46-904B-621215F523D2}" type="slidenum">
              <a:rPr lang="en-US" smtClean="0"/>
              <a:t>‹#›</a:t>
            </a:fld>
            <a:endParaRPr lang="en-US"/>
          </a:p>
        </p:txBody>
      </p:sp>
    </p:spTree>
    <p:extLst>
      <p:ext uri="{BB962C8B-B14F-4D97-AF65-F5344CB8AC3E}">
        <p14:creationId xmlns:p14="http://schemas.microsoft.com/office/powerpoint/2010/main" val="10550359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Confidence – this was developed by the children having the freedom, time and space to learn and demonstrate independence. </a:t>
            </a:r>
          </a:p>
          <a:p>
            <a:endParaRPr lang="en-US" dirty="0"/>
          </a:p>
        </p:txBody>
      </p:sp>
      <p:sp>
        <p:nvSpPr>
          <p:cNvPr id="4" name="Slide Number Placeholder 3"/>
          <p:cNvSpPr>
            <a:spLocks noGrp="1"/>
          </p:cNvSpPr>
          <p:nvPr>
            <p:ph type="sldNum" sz="quarter" idx="10"/>
          </p:nvPr>
        </p:nvSpPr>
        <p:spPr/>
        <p:txBody>
          <a:bodyPr/>
          <a:lstStyle/>
          <a:p>
            <a:fld id="{66152D0A-EE94-AA46-904B-621215F523D2}" type="slidenum">
              <a:rPr lang="en-US" smtClean="0"/>
              <a:t>10</a:t>
            </a:fld>
            <a:endParaRPr lang="en-US"/>
          </a:p>
        </p:txBody>
      </p:sp>
    </p:spTree>
    <p:extLst>
      <p:ext uri="{BB962C8B-B14F-4D97-AF65-F5344CB8AC3E}">
        <p14:creationId xmlns:p14="http://schemas.microsoft.com/office/powerpoint/2010/main" val="52894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66152D0A-EE94-AA46-904B-621215F523D2}" type="slidenum">
              <a:rPr lang="en-US" smtClean="0"/>
              <a:t>25</a:t>
            </a:fld>
            <a:endParaRPr lang="en-US"/>
          </a:p>
        </p:txBody>
      </p:sp>
    </p:spTree>
    <p:extLst>
      <p:ext uri="{BB962C8B-B14F-4D97-AF65-F5344CB8AC3E}">
        <p14:creationId xmlns:p14="http://schemas.microsoft.com/office/powerpoint/2010/main" val="388091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42BC62A-7E61-4D06-B42F-9C047FCF736A}" type="datetimeFigureOut">
              <a:rPr lang="en-GB" smtClean="0"/>
              <a:t>11/07/2015</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0E1E5F9-A67A-4CB8-9F01-42E0062D04B6}"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2BC62A-7E61-4D06-B42F-9C047FCF736A}" type="datetimeFigureOut">
              <a:rPr lang="en-GB" smtClean="0"/>
              <a:t>11/07/2015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2BC62A-7E61-4D06-B42F-9C047FCF736A}" type="datetimeFigureOut">
              <a:rPr lang="en-GB" smtClean="0"/>
              <a:t>11/07/2015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42BC62A-7E61-4D06-B42F-9C047FCF736A}" type="datetimeFigureOut">
              <a:rPr lang="en-GB" smtClean="0"/>
              <a:t>11/07/2015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E1E5F9-A67A-4CB8-9F01-42E0062D04B6}"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42BC62A-7E61-4D06-B42F-9C047FCF736A}" type="datetimeFigureOut">
              <a:rPr lang="en-GB" smtClean="0"/>
              <a:t>11/07/2015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2BC62A-7E61-4D06-B42F-9C047FCF736A}" type="datetimeFigureOut">
              <a:rPr lang="en-GB" smtClean="0"/>
              <a:t>11/07/2015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2BC62A-7E61-4D06-B42F-9C047FCF736A}" type="datetimeFigureOut">
              <a:rPr lang="en-GB" smtClean="0"/>
              <a:t>11/07/2015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42BC62A-7E61-4D06-B42F-9C047FCF736A}" type="datetimeFigureOut">
              <a:rPr lang="en-GB" smtClean="0"/>
              <a:t>11/07/2015</a:t>
            </a:fld>
            <a:endParaRPr lang="en-GB"/>
          </a:p>
        </p:txBody>
      </p:sp>
      <p:sp>
        <p:nvSpPr>
          <p:cNvPr id="7" name="Slide Number Placeholder 6"/>
          <p:cNvSpPr>
            <a:spLocks noGrp="1"/>
          </p:cNvSpPr>
          <p:nvPr>
            <p:ph type="sldNum" sz="quarter" idx="12"/>
          </p:nvPr>
        </p:nvSpPr>
        <p:spPr/>
        <p:txBody>
          <a:bodyPr/>
          <a:lstStyle/>
          <a:p>
            <a:fld id="{00E1E5F9-A67A-4CB8-9F01-42E0062D04B6}"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2BC62A-7E61-4D06-B42F-9C047FCF736A}" type="datetimeFigureOut">
              <a:rPr lang="en-GB" smtClean="0"/>
              <a:t>11/07/2015</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2BC62A-7E61-4D06-B42F-9C047FCF736A}" type="datetimeFigureOut">
              <a:rPr lang="en-GB" smtClean="0"/>
              <a:t>11/07/2015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2BC62A-7E61-4D06-B42F-9C047FCF736A}" type="datetimeFigureOut">
              <a:rPr lang="en-GB" smtClean="0"/>
              <a:t>11/07/2015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E1E5F9-A67A-4CB8-9F01-42E0062D04B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42BC62A-7E61-4D06-B42F-9C047FCF736A}" type="datetimeFigureOut">
              <a:rPr lang="en-GB" smtClean="0"/>
              <a:t>11/07/2015</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0E1E5F9-A67A-4CB8-9F01-42E0062D04B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forestry.gov.uk/pdf/SERG_Forest_School_research_summary.pdf/$FILE/SERG_Forest_School_research_summary.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2400" b="1" dirty="0" smtClean="0"/>
              <a:t>Forest School July 2015</a:t>
            </a:r>
            <a:br>
              <a:rPr lang="en-GB" sz="2400" b="1" dirty="0" smtClean="0"/>
            </a:br>
            <a:r>
              <a:rPr lang="en-GB" sz="2400" b="1" dirty="0"/>
              <a:t/>
            </a:r>
            <a:br>
              <a:rPr lang="en-GB" sz="2400" b="1" dirty="0"/>
            </a:br>
            <a:r>
              <a:rPr lang="en-GB" sz="2400" b="1" dirty="0" smtClean="0"/>
              <a:t>Rudolf Steiner (1861 – 1925) </a:t>
            </a:r>
            <a:br>
              <a:rPr lang="en-GB" sz="2400" b="1" dirty="0" smtClean="0"/>
            </a:br>
            <a:r>
              <a:rPr lang="en-GB" sz="2400" b="1" dirty="0" smtClean="0"/>
              <a:t/>
            </a:r>
            <a:br>
              <a:rPr lang="en-GB" sz="2400" b="1" dirty="0" smtClean="0"/>
            </a:br>
            <a:endParaRPr lang="en-GB" sz="2400" b="1" dirty="0"/>
          </a:p>
        </p:txBody>
      </p:sp>
      <p:sp>
        <p:nvSpPr>
          <p:cNvPr id="3" name="Subtitle 2"/>
          <p:cNvSpPr>
            <a:spLocks noGrp="1"/>
          </p:cNvSpPr>
          <p:nvPr>
            <p:ph type="subTitle" idx="1"/>
          </p:nvPr>
        </p:nvSpPr>
        <p:spPr/>
        <p:txBody>
          <a:bodyPr/>
          <a:lstStyle/>
          <a:p>
            <a:r>
              <a:rPr lang="en-GB" b="1" dirty="0" smtClean="0">
                <a:solidFill>
                  <a:schemeClr val="accent1"/>
                </a:solidFill>
              </a:rPr>
              <a:t>Orla, Margaret and Hannah</a:t>
            </a:r>
            <a:endParaRPr lang="en-GB" b="1" dirty="0">
              <a:solidFill>
                <a:schemeClr val="accent1"/>
              </a:solidFill>
            </a:endParaRPr>
          </a:p>
        </p:txBody>
      </p:sp>
    </p:spTree>
    <p:extLst>
      <p:ext uri="{BB962C8B-B14F-4D97-AF65-F5344CB8AC3E}">
        <p14:creationId xmlns:p14="http://schemas.microsoft.com/office/powerpoint/2010/main" val="1089280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b="1" dirty="0">
                <a:solidFill>
                  <a:srgbClr val="94C600"/>
                </a:solidFill>
                <a:latin typeface="arial"/>
              </a:rPr>
              <a:t>Rudolf Steiner</a:t>
            </a:r>
            <a:r>
              <a:rPr lang="en-GB" sz="2400" b="1" dirty="0">
                <a:solidFill>
                  <a:srgbClr val="94C600"/>
                </a:solidFill>
                <a:latin typeface="arial"/>
              </a:rPr>
              <a:t/>
            </a:r>
            <a:br>
              <a:rPr lang="en-GB" sz="2400" b="1" dirty="0">
                <a:solidFill>
                  <a:srgbClr val="94C600"/>
                </a:solidFill>
                <a:latin typeface="arial"/>
              </a:rPr>
            </a:br>
            <a:endParaRPr lang="en-GB" dirty="0"/>
          </a:p>
        </p:txBody>
      </p:sp>
      <p:sp>
        <p:nvSpPr>
          <p:cNvPr id="4" name="Content Placeholder 3"/>
          <p:cNvSpPr>
            <a:spLocks noGrp="1"/>
          </p:cNvSpPr>
          <p:nvPr>
            <p:ph sz="quarter" idx="14"/>
          </p:nvPr>
        </p:nvSpPr>
        <p:spPr/>
        <p:txBody>
          <a:bodyPr>
            <a:normAutofit fontScale="92500" lnSpcReduction="10000"/>
          </a:bodyPr>
          <a:lstStyle/>
          <a:p>
            <a:pPr marL="68580" lvl="0" indent="0">
              <a:buClr>
                <a:srgbClr val="94C600"/>
              </a:buClr>
              <a:buNone/>
            </a:pPr>
            <a:r>
              <a:rPr lang="en-GB" dirty="0" smtClean="0">
                <a:solidFill>
                  <a:srgbClr val="94C600"/>
                </a:solidFill>
                <a:latin typeface="arial"/>
              </a:rPr>
              <a:t>Was </a:t>
            </a:r>
            <a:r>
              <a:rPr lang="en-GB" dirty="0">
                <a:solidFill>
                  <a:srgbClr val="94C600"/>
                </a:solidFill>
                <a:latin typeface="arial"/>
              </a:rPr>
              <a:t>an Austrian philosopher, social reformer, architect, artist and scientist. He founded the first Steiner school in Stuttgart, Germany in 1919 after a request from the owner of the Waldorf-Astoria cigarette factory to open a school for the workers' children.</a:t>
            </a:r>
          </a:p>
          <a:p>
            <a:endParaRPr lang="en-GB" dirty="0"/>
          </a:p>
        </p:txBody>
      </p:sp>
      <p:pic>
        <p:nvPicPr>
          <p:cNvPr id="5" name="Content Placeholder 4" descr="Image result for rudolf steiner"/>
          <p:cNvPicPr>
            <a:picLocks noGrp="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519238" y="2636912"/>
            <a:ext cx="2466975" cy="2664296"/>
          </a:xfrm>
          <a:prstGeom prst="rect">
            <a:avLst/>
          </a:prstGeom>
          <a:noFill/>
          <a:ln>
            <a:noFill/>
          </a:ln>
        </p:spPr>
      </p:pic>
    </p:spTree>
    <p:extLst>
      <p:ext uri="{BB962C8B-B14F-4D97-AF65-F5344CB8AC3E}">
        <p14:creationId xmlns:p14="http://schemas.microsoft.com/office/powerpoint/2010/main" val="920160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Key Features of Steiner Education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755576" y="2313432"/>
            <a:ext cx="4032448" cy="4067896"/>
          </a:xfrm>
        </p:spPr>
        <p:txBody>
          <a:bodyPr>
            <a:normAutofit fontScale="92500" lnSpcReduction="20000"/>
          </a:bodyPr>
          <a:lstStyle/>
          <a:p>
            <a:pPr lvl="0" indent="0">
              <a:spcAft>
                <a:spcPts val="1500"/>
              </a:spcAft>
              <a:buClr>
                <a:srgbClr val="94C600"/>
              </a:buClr>
              <a:buNone/>
            </a:pPr>
            <a:r>
              <a:rPr lang="en-GB" dirty="0">
                <a:solidFill>
                  <a:schemeClr val="accent1"/>
                </a:solidFill>
                <a:latin typeface="Arial" panose="020B0604020202020204" pitchFamily="34" charset="0"/>
                <a:ea typeface="Times New Roman"/>
                <a:cs typeface="Arial" panose="020B0604020202020204" pitchFamily="34" charset="0"/>
              </a:rPr>
              <a:t>Steiner schools are always co-educational, take pupils from 3 </a:t>
            </a:r>
            <a:r>
              <a:rPr lang="en-GB" dirty="0" smtClean="0">
                <a:solidFill>
                  <a:schemeClr val="accent1"/>
                </a:solidFill>
                <a:latin typeface="Arial" panose="020B0604020202020204" pitchFamily="34" charset="0"/>
                <a:ea typeface="Times New Roman"/>
                <a:cs typeface="Arial" panose="020B0604020202020204" pitchFamily="34" charset="0"/>
              </a:rPr>
              <a:t>-18 years. </a:t>
            </a:r>
          </a:p>
          <a:p>
            <a:pPr lvl="0" indent="0">
              <a:spcAft>
                <a:spcPts val="1500"/>
              </a:spcAft>
              <a:buClr>
                <a:srgbClr val="94C600"/>
              </a:buClr>
              <a:buNone/>
            </a:pPr>
            <a:r>
              <a:rPr lang="en-GB" dirty="0" smtClean="0">
                <a:solidFill>
                  <a:schemeClr val="accent1"/>
                </a:solidFill>
                <a:latin typeface="Arial" panose="020B0604020202020204" pitchFamily="34" charset="0"/>
                <a:ea typeface="Times New Roman"/>
                <a:cs typeface="Arial" panose="020B0604020202020204" pitchFamily="34" charset="0"/>
              </a:rPr>
              <a:t>They </a:t>
            </a:r>
            <a:r>
              <a:rPr lang="en-GB" dirty="0">
                <a:solidFill>
                  <a:schemeClr val="accent1"/>
                </a:solidFill>
                <a:latin typeface="Arial" panose="020B0604020202020204" pitchFamily="34" charset="0"/>
                <a:ea typeface="Times New Roman"/>
                <a:cs typeface="Arial" panose="020B0604020202020204" pitchFamily="34" charset="0"/>
              </a:rPr>
              <a:t>welcome children of all abilities from all faiths and backgrounds</a:t>
            </a:r>
            <a:r>
              <a:rPr lang="en-GB" dirty="0" smtClean="0">
                <a:solidFill>
                  <a:schemeClr val="accent1"/>
                </a:solidFill>
                <a:latin typeface="Arial" panose="020B0604020202020204" pitchFamily="34" charset="0"/>
                <a:ea typeface="Times New Roman"/>
                <a:cs typeface="Arial" panose="020B0604020202020204" pitchFamily="34" charset="0"/>
              </a:rPr>
              <a:t>.</a:t>
            </a:r>
            <a:r>
              <a:rPr lang="en-GB" dirty="0">
                <a:solidFill>
                  <a:srgbClr val="94C600"/>
                </a:solidFill>
                <a:latin typeface="Arial" panose="020B0604020202020204" pitchFamily="34" charset="0"/>
                <a:ea typeface="Times New Roman"/>
                <a:cs typeface="Arial" panose="020B0604020202020204" pitchFamily="34" charset="0"/>
              </a:rPr>
              <a:t> </a:t>
            </a:r>
            <a:endParaRPr lang="en-GB" dirty="0" smtClean="0">
              <a:solidFill>
                <a:srgbClr val="94C600"/>
              </a:solidFill>
              <a:latin typeface="Arial" panose="020B0604020202020204" pitchFamily="34" charset="0"/>
              <a:ea typeface="Times New Roman"/>
              <a:cs typeface="Arial" panose="020B0604020202020204" pitchFamily="34" charset="0"/>
            </a:endParaRPr>
          </a:p>
          <a:p>
            <a:pPr lvl="0" indent="0">
              <a:spcAft>
                <a:spcPts val="1500"/>
              </a:spcAft>
              <a:buClr>
                <a:srgbClr val="94C600"/>
              </a:buClr>
              <a:buNone/>
            </a:pPr>
            <a:r>
              <a:rPr lang="en-GB" dirty="0" smtClean="0">
                <a:solidFill>
                  <a:schemeClr val="accent1"/>
                </a:solidFill>
                <a:latin typeface="Arial" panose="020B0604020202020204" pitchFamily="34" charset="0"/>
                <a:ea typeface="Times New Roman"/>
                <a:cs typeface="Arial" panose="020B0604020202020204" pitchFamily="34" charset="0"/>
              </a:rPr>
              <a:t>In the 80 years since it was developed Steiner education has become the largest independent educational movement worldwide.</a:t>
            </a:r>
          </a:p>
          <a:p>
            <a:pPr lvl="0" indent="0">
              <a:spcAft>
                <a:spcPts val="1500"/>
              </a:spcAft>
              <a:buClr>
                <a:srgbClr val="94C600"/>
              </a:buClr>
              <a:buNone/>
            </a:pPr>
            <a:endParaRPr lang="en-GB" dirty="0">
              <a:solidFill>
                <a:schemeClr val="accent1"/>
              </a:solidFill>
              <a:latin typeface="Arial" panose="020B0604020202020204" pitchFamily="34" charset="0"/>
              <a:ea typeface="Calibri"/>
              <a:cs typeface="Arial" panose="020B0604020202020204" pitchFamily="34" charset="0"/>
            </a:endParaRPr>
          </a:p>
          <a:p>
            <a:pPr algn="just">
              <a:lnSpc>
                <a:spcPct val="115000"/>
              </a:lnSpc>
              <a:spcAft>
                <a:spcPts val="0"/>
              </a:spcAft>
            </a:pPr>
            <a:endParaRPr lang="en-GB" dirty="0">
              <a:latin typeface="Arial" panose="020B0604020202020204" pitchFamily="34" charset="0"/>
              <a:cs typeface="Arial" panose="020B0604020202020204" pitchFamily="34" charset="0"/>
            </a:endParaRPr>
          </a:p>
        </p:txBody>
      </p:sp>
      <p:sp>
        <p:nvSpPr>
          <p:cNvPr id="4" name="Content Placeholder 3"/>
          <p:cNvSpPr>
            <a:spLocks noGrp="1"/>
          </p:cNvSpPr>
          <p:nvPr>
            <p:ph sz="quarter" idx="14"/>
          </p:nvPr>
        </p:nvSpPr>
        <p:spPr>
          <a:xfrm>
            <a:off x="4932040" y="2313430"/>
            <a:ext cx="3672408" cy="3923881"/>
          </a:xfrm>
        </p:spPr>
        <p:txBody>
          <a:bodyPr>
            <a:normAutofit fontScale="92500"/>
          </a:bodyPr>
          <a:lstStyle/>
          <a:p>
            <a:pPr lvl="0" indent="0">
              <a:spcAft>
                <a:spcPts val="1500"/>
              </a:spcAft>
              <a:buClr>
                <a:srgbClr val="94C600"/>
              </a:buClr>
              <a:buNone/>
            </a:pPr>
            <a:r>
              <a:rPr lang="en-GB" dirty="0">
                <a:solidFill>
                  <a:schemeClr val="accent1"/>
                </a:solidFill>
                <a:latin typeface="Arial"/>
                <a:ea typeface="Times New Roman"/>
                <a:cs typeface="Times New Roman"/>
              </a:rPr>
              <a:t>The priority of the Steiner ethos is to provide an unhurried and creative learning environment where children can find the joy in learning and experience the richness of childhood rather than early specialisation or academic hot-housing. </a:t>
            </a:r>
          </a:p>
          <a:p>
            <a:pPr marL="68580" indent="0">
              <a:buNone/>
            </a:pPr>
            <a:endParaRPr lang="en-GB" dirty="0">
              <a:solidFill>
                <a:schemeClr val="accent1"/>
              </a:solidFill>
            </a:endParaRPr>
          </a:p>
        </p:txBody>
      </p:sp>
    </p:spTree>
    <p:extLst>
      <p:ext uri="{BB962C8B-B14F-4D97-AF65-F5344CB8AC3E}">
        <p14:creationId xmlns:p14="http://schemas.microsoft.com/office/powerpoint/2010/main" val="4275152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1500"/>
              </a:lnSpc>
              <a:spcAft>
                <a:spcPts val="1000"/>
              </a:spcAft>
            </a:pPr>
            <a:r>
              <a:rPr lang="en-GB" sz="3200" b="1" dirty="0" smtClean="0">
                <a:latin typeface="Arial"/>
                <a:ea typeface="Times New Roman"/>
                <a:cs typeface="Times New Roman"/>
              </a:rPr>
              <a:t>Aim of Steiner education</a:t>
            </a:r>
            <a:r>
              <a:rPr lang="en-GB" sz="3200" b="1" dirty="0" smtClean="0">
                <a:solidFill>
                  <a:srgbClr val="747474"/>
                </a:solidFill>
                <a:latin typeface="Arial"/>
                <a:ea typeface="Times New Roman"/>
                <a:cs typeface="Times New Roman"/>
              </a:rPr>
              <a:t/>
            </a:r>
            <a:br>
              <a:rPr lang="en-GB" sz="3200" b="1" dirty="0" smtClean="0">
                <a:solidFill>
                  <a:srgbClr val="747474"/>
                </a:solidFill>
                <a:latin typeface="Arial"/>
                <a:ea typeface="Times New Roman"/>
                <a:cs typeface="Times New Roman"/>
              </a:rPr>
            </a:br>
            <a:endParaRPr lang="en-GB" b="1" dirty="0"/>
          </a:p>
        </p:txBody>
      </p:sp>
      <p:sp>
        <p:nvSpPr>
          <p:cNvPr id="3" name="Content Placeholder 2"/>
          <p:cNvSpPr>
            <a:spLocks noGrp="1"/>
          </p:cNvSpPr>
          <p:nvPr>
            <p:ph idx="1"/>
          </p:nvPr>
        </p:nvSpPr>
        <p:spPr/>
        <p:txBody>
          <a:bodyPr>
            <a:normAutofit/>
          </a:bodyPr>
          <a:lstStyle/>
          <a:p>
            <a:pPr algn="just">
              <a:lnSpc>
                <a:spcPct val="115000"/>
              </a:lnSpc>
              <a:spcAft>
                <a:spcPts val="0"/>
              </a:spcAft>
            </a:pPr>
            <a:r>
              <a:rPr lang="en-GB" dirty="0">
                <a:solidFill>
                  <a:schemeClr val="accent1"/>
                </a:solidFill>
                <a:latin typeface="Arial"/>
                <a:ea typeface="Times New Roman"/>
                <a:cs typeface="Times New Roman"/>
              </a:rPr>
              <a:t>The aim of Steiner Waldorf education is to inspire in each student a lifelong love of learning and to enable them to fully develop their unique capacities. </a:t>
            </a:r>
            <a:endParaRPr lang="en-GB" dirty="0">
              <a:solidFill>
                <a:schemeClr val="accent1"/>
              </a:solidFill>
            </a:endParaRPr>
          </a:p>
        </p:txBody>
      </p:sp>
      <p:pic>
        <p:nvPicPr>
          <p:cNvPr id="4" name="Content Placehold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720" y="4365104"/>
            <a:ext cx="4507255" cy="2016224"/>
          </a:xfrm>
          <a:prstGeom prst="rect">
            <a:avLst/>
          </a:prstGeom>
        </p:spPr>
      </p:pic>
    </p:spTree>
    <p:extLst>
      <p:ext uri="{BB962C8B-B14F-4D97-AF65-F5344CB8AC3E}">
        <p14:creationId xmlns:p14="http://schemas.microsoft.com/office/powerpoint/2010/main" val="2688186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Key Features of Steiner Education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p:txBody>
          <a:bodyPr/>
          <a:lstStyle/>
          <a:p>
            <a:pPr>
              <a:buFont typeface="Wingdings" panose="05000000000000000000" pitchFamily="2" charset="2"/>
              <a:buChar char="§"/>
            </a:pPr>
            <a:r>
              <a:rPr lang="en-GB" dirty="0" smtClean="0">
                <a:solidFill>
                  <a:schemeClr val="accent1"/>
                </a:solidFill>
                <a:latin typeface="Arial" panose="020B0604020202020204" pitchFamily="34" charset="0"/>
                <a:cs typeface="Arial" panose="020B0604020202020204" pitchFamily="34" charset="0"/>
              </a:rPr>
              <a:t>The </a:t>
            </a:r>
            <a:r>
              <a:rPr lang="en-GB" dirty="0">
                <a:solidFill>
                  <a:schemeClr val="accent1"/>
                </a:solidFill>
                <a:latin typeface="Arial" panose="020B0604020202020204" pitchFamily="34" charset="0"/>
                <a:cs typeface="Arial" panose="020B0604020202020204" pitchFamily="34" charset="0"/>
              </a:rPr>
              <a:t>linking of subject material and the integration of curriculum </a:t>
            </a:r>
            <a:r>
              <a:rPr lang="en-GB" dirty="0" smtClean="0">
                <a:solidFill>
                  <a:schemeClr val="accent1"/>
                </a:solidFill>
                <a:latin typeface="Arial" panose="020B0604020202020204" pitchFamily="34" charset="0"/>
                <a:cs typeface="Arial" panose="020B0604020202020204" pitchFamily="34" charset="0"/>
              </a:rPr>
              <a:t>areas</a:t>
            </a:r>
          </a:p>
          <a:p>
            <a:endParaRPr lang="en-GB" dirty="0">
              <a:latin typeface="Arial" panose="020B0604020202020204" pitchFamily="34" charset="0"/>
              <a:cs typeface="Arial" panose="020B0604020202020204" pitchFamily="34" charset="0"/>
            </a:endParaRPr>
          </a:p>
        </p:txBody>
      </p:sp>
      <p:sp>
        <p:nvSpPr>
          <p:cNvPr id="4" name="Content Placeholder 3"/>
          <p:cNvSpPr>
            <a:spLocks noGrp="1"/>
          </p:cNvSpPr>
          <p:nvPr>
            <p:ph sz="quarter" idx="14"/>
          </p:nvPr>
        </p:nvSpPr>
        <p:spPr/>
        <p:txBody>
          <a:bodyPr>
            <a:normAutofit/>
          </a:bodyPr>
          <a:lstStyle/>
          <a:p>
            <a:pPr>
              <a:buFont typeface="Wingdings" panose="05000000000000000000" pitchFamily="2" charset="2"/>
              <a:buChar char="§"/>
            </a:pPr>
            <a:r>
              <a:rPr lang="en-GB" dirty="0">
                <a:solidFill>
                  <a:schemeClr val="accent1"/>
                </a:solidFill>
                <a:latin typeface="Arial" panose="020B0604020202020204" pitchFamily="34" charset="0"/>
                <a:cs typeface="Arial" panose="020B0604020202020204" pitchFamily="34" charset="0"/>
              </a:rPr>
              <a:t>The centrality of the relationship between the child and teacher in learning </a:t>
            </a:r>
            <a:r>
              <a:rPr lang="en-GB" dirty="0" smtClean="0">
                <a:solidFill>
                  <a:schemeClr val="accent1"/>
                </a:solidFill>
                <a:latin typeface="Arial" panose="020B0604020202020204" pitchFamily="34" charset="0"/>
                <a:cs typeface="Arial" panose="020B0604020202020204" pitchFamily="34" charset="0"/>
              </a:rPr>
              <a:t> </a:t>
            </a:r>
            <a:r>
              <a:rPr lang="en-GB" dirty="0">
                <a:solidFill>
                  <a:schemeClr val="accent1"/>
                </a:solidFill>
                <a:latin typeface="Arial" panose="020B0604020202020204" pitchFamily="34" charset="0"/>
                <a:cs typeface="Arial" panose="020B0604020202020204" pitchFamily="34" charset="0"/>
              </a:rPr>
              <a:t> </a:t>
            </a:r>
          </a:p>
          <a:p>
            <a:endParaRPr lang="en-GB" dirty="0">
              <a:solidFill>
                <a:schemeClr val="accent1"/>
              </a:solidFill>
            </a:endParaRPr>
          </a:p>
        </p:txBody>
      </p:sp>
      <p:pic>
        <p:nvPicPr>
          <p:cNvPr id="5" name="Picture 4" descr="Image result for outdoor maths"/>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933056"/>
            <a:ext cx="2158365" cy="1616075"/>
          </a:xfrm>
          <a:prstGeom prst="rect">
            <a:avLst/>
          </a:prstGeom>
          <a:noFill/>
          <a:ln>
            <a:noFill/>
          </a:ln>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4365104"/>
            <a:ext cx="1792287"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37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Key Features of Steiner Education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1042416" y="2313432"/>
            <a:ext cx="3419856" cy="3851872"/>
          </a:xfrm>
        </p:spPr>
        <p:txBody>
          <a:bodyPr>
            <a:normAutofit fontScale="92500" lnSpcReduction="20000"/>
          </a:bodyPr>
          <a:lstStyle/>
          <a:p>
            <a:pPr indent="0" algn="just">
              <a:lnSpc>
                <a:spcPct val="110000"/>
              </a:lnSpc>
              <a:spcAft>
                <a:spcPts val="0"/>
              </a:spcAft>
              <a:buNone/>
            </a:pPr>
            <a:r>
              <a:rPr lang="en-GB" sz="2600" dirty="0">
                <a:solidFill>
                  <a:schemeClr val="accent1"/>
                </a:solidFill>
                <a:latin typeface="Arial" panose="020B0604020202020204" pitchFamily="34" charset="0"/>
                <a:ea typeface="Calibri"/>
                <a:cs typeface="Arial" panose="020B0604020202020204" pitchFamily="34" charset="0"/>
              </a:rPr>
              <a:t>The quality of the relationship that </a:t>
            </a:r>
            <a:r>
              <a:rPr lang="en-GB" sz="2600" dirty="0" smtClean="0">
                <a:solidFill>
                  <a:schemeClr val="accent1"/>
                </a:solidFill>
                <a:latin typeface="Arial" panose="020B0604020202020204" pitchFamily="34" charset="0"/>
                <a:ea typeface="Calibri"/>
                <a:cs typeface="Arial" panose="020B0604020202020204" pitchFamily="34" charset="0"/>
              </a:rPr>
              <a:t>the teacher establishes </a:t>
            </a:r>
            <a:r>
              <a:rPr lang="en-GB" sz="2600" dirty="0">
                <a:solidFill>
                  <a:schemeClr val="accent1"/>
                </a:solidFill>
                <a:latin typeface="Arial" panose="020B0604020202020204" pitchFamily="34" charset="0"/>
                <a:ea typeface="Calibri"/>
                <a:cs typeface="Arial" panose="020B0604020202020204" pitchFamily="34" charset="0"/>
              </a:rPr>
              <a:t>with the child is of central importance in the learning </a:t>
            </a:r>
            <a:r>
              <a:rPr lang="en-GB" sz="2600" dirty="0" smtClean="0">
                <a:solidFill>
                  <a:schemeClr val="accent1"/>
                </a:solidFill>
                <a:latin typeface="Arial" panose="020B0604020202020204" pitchFamily="34" charset="0"/>
                <a:ea typeface="Calibri"/>
                <a:cs typeface="Arial" panose="020B0604020202020204" pitchFamily="34" charset="0"/>
              </a:rPr>
              <a:t>process.</a:t>
            </a:r>
          </a:p>
          <a:p>
            <a:pPr indent="0" algn="just">
              <a:lnSpc>
                <a:spcPct val="110000"/>
              </a:lnSpc>
              <a:spcAft>
                <a:spcPts val="0"/>
              </a:spcAft>
              <a:buNone/>
            </a:pPr>
            <a:endParaRPr lang="en-GB" sz="2600" dirty="0" smtClean="0">
              <a:solidFill>
                <a:schemeClr val="accent1"/>
              </a:solidFill>
              <a:latin typeface="Arial" panose="020B0604020202020204" pitchFamily="34" charset="0"/>
              <a:ea typeface="Calibri"/>
              <a:cs typeface="Arial" panose="020B0604020202020204" pitchFamily="34" charset="0"/>
            </a:endParaRPr>
          </a:p>
          <a:p>
            <a:pPr indent="0" algn="just">
              <a:lnSpc>
                <a:spcPct val="110000"/>
              </a:lnSpc>
              <a:buNone/>
            </a:pPr>
            <a:r>
              <a:rPr lang="en-GB" sz="2600" dirty="0" smtClean="0">
                <a:solidFill>
                  <a:schemeClr val="accent1"/>
                </a:solidFill>
                <a:latin typeface="Arial" panose="020B0604020202020204" pitchFamily="34" charset="0"/>
                <a:ea typeface="Calibri"/>
                <a:cs typeface="Arial" panose="020B0604020202020204" pitchFamily="34" charset="0"/>
              </a:rPr>
              <a:t>Nurturing the </a:t>
            </a:r>
            <a:r>
              <a:rPr lang="en-GB" sz="2600" dirty="0">
                <a:solidFill>
                  <a:schemeClr val="accent1"/>
                </a:solidFill>
                <a:latin typeface="Arial" panose="020B0604020202020204" pitchFamily="34" charset="0"/>
                <a:ea typeface="Calibri"/>
                <a:cs typeface="Arial" panose="020B0604020202020204" pitchFamily="34" charset="0"/>
              </a:rPr>
              <a:t>child's sense of wonder </a:t>
            </a:r>
            <a:r>
              <a:rPr lang="en-GB" sz="2600" dirty="0" smtClean="0">
                <a:solidFill>
                  <a:schemeClr val="accent1"/>
                </a:solidFill>
                <a:latin typeface="Arial" panose="020B0604020202020204" pitchFamily="34" charset="0"/>
                <a:ea typeface="Calibri"/>
                <a:cs typeface="Arial" panose="020B0604020202020204" pitchFamily="34" charset="0"/>
              </a:rPr>
              <a:t>and natural </a:t>
            </a:r>
            <a:r>
              <a:rPr lang="en-GB" sz="2600" dirty="0">
                <a:solidFill>
                  <a:schemeClr val="accent1"/>
                </a:solidFill>
                <a:latin typeface="Arial" panose="020B0604020202020204" pitchFamily="34" charset="0"/>
                <a:ea typeface="Calibri"/>
                <a:cs typeface="Arial" panose="020B0604020202020204" pitchFamily="34" charset="0"/>
              </a:rPr>
              <a:t>curiosity:</a:t>
            </a:r>
          </a:p>
          <a:p>
            <a:pPr algn="just">
              <a:lnSpc>
                <a:spcPct val="115000"/>
              </a:lnSpc>
              <a:spcAft>
                <a:spcPts val="0"/>
              </a:spcAft>
            </a:pPr>
            <a:endParaRPr lang="en-GB" dirty="0">
              <a:latin typeface="Arial" panose="020B0604020202020204" pitchFamily="34" charset="0"/>
              <a:cs typeface="Arial" panose="020B0604020202020204" pitchFamily="34" charset="0"/>
            </a:endParaRPr>
          </a:p>
        </p:txBody>
      </p:sp>
      <p:pic>
        <p:nvPicPr>
          <p:cNvPr id="9" name="Content Placeholder 8" descr="Image result for learning in a forest school"/>
          <p:cNvPicPr>
            <a:picLocks noGrp="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5459412" y="2708920"/>
            <a:ext cx="2496964" cy="2246461"/>
          </a:xfrm>
          <a:prstGeom prst="rect">
            <a:avLst/>
          </a:prstGeom>
          <a:noFill/>
          <a:ln>
            <a:noFill/>
          </a:ln>
        </p:spPr>
      </p:pic>
    </p:spTree>
    <p:extLst>
      <p:ext uri="{BB962C8B-B14F-4D97-AF65-F5344CB8AC3E}">
        <p14:creationId xmlns:p14="http://schemas.microsoft.com/office/powerpoint/2010/main" val="2929005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Key Features of Steiner Education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1042416" y="2313432"/>
            <a:ext cx="3419856" cy="3851872"/>
          </a:xfrm>
        </p:spPr>
        <p:txBody>
          <a:bodyPr>
            <a:normAutofit/>
          </a:bodyPr>
          <a:lstStyle/>
          <a:p>
            <a:pPr marL="68580" indent="0" algn="just">
              <a:spcAft>
                <a:spcPts val="0"/>
              </a:spcAft>
              <a:buNone/>
            </a:pPr>
            <a:r>
              <a:rPr lang="en-GB" dirty="0" smtClean="0">
                <a:solidFill>
                  <a:schemeClr val="accent1"/>
                </a:solidFill>
                <a:latin typeface="Arial" panose="020B0604020202020204" pitchFamily="34" charset="0"/>
                <a:ea typeface="Calibri"/>
                <a:cs typeface="Arial" panose="020B0604020202020204" pitchFamily="34" charset="0"/>
              </a:rPr>
              <a:t>The </a:t>
            </a:r>
            <a:r>
              <a:rPr lang="en-GB" dirty="0">
                <a:solidFill>
                  <a:schemeClr val="accent1"/>
                </a:solidFill>
                <a:latin typeface="Arial" panose="020B0604020202020204" pitchFamily="34" charset="0"/>
                <a:ea typeface="Calibri"/>
                <a:cs typeface="Arial" panose="020B0604020202020204" pitchFamily="34" charset="0"/>
              </a:rPr>
              <a:t>child as an active agent in his or her </a:t>
            </a:r>
            <a:r>
              <a:rPr lang="en-GB" dirty="0" smtClean="0">
                <a:solidFill>
                  <a:schemeClr val="accent1"/>
                </a:solidFill>
                <a:latin typeface="Arial" panose="020B0604020202020204" pitchFamily="34" charset="0"/>
                <a:ea typeface="Calibri"/>
                <a:cs typeface="Arial" panose="020B0604020202020204" pitchFamily="34" charset="0"/>
              </a:rPr>
              <a:t>learning.</a:t>
            </a:r>
            <a:r>
              <a:rPr lang="en-GB" dirty="0">
                <a:solidFill>
                  <a:schemeClr val="accent1"/>
                </a:solidFill>
                <a:latin typeface="Verdana"/>
                <a:ea typeface="Calibri"/>
                <a:cs typeface="Times New Roman"/>
              </a:rPr>
              <a:t> </a:t>
            </a:r>
            <a:endParaRPr lang="en-GB" sz="3600" dirty="0">
              <a:solidFill>
                <a:schemeClr val="accent1"/>
              </a:solidFill>
              <a:latin typeface="Calibri"/>
              <a:ea typeface="Calibri"/>
              <a:cs typeface="Times New Roman"/>
            </a:endParaRPr>
          </a:p>
          <a:p>
            <a:pPr algn="just">
              <a:lnSpc>
                <a:spcPct val="115000"/>
              </a:lnSpc>
              <a:spcAft>
                <a:spcPts val="0"/>
              </a:spcAft>
            </a:pPr>
            <a:endParaRPr lang="en-GB" dirty="0">
              <a:latin typeface="Arial" panose="020B0604020202020204" pitchFamily="34" charset="0"/>
              <a:cs typeface="Arial" panose="020B0604020202020204" pitchFamily="34" charset="0"/>
            </a:endParaRPr>
          </a:p>
        </p:txBody>
      </p:sp>
      <p:sp>
        <p:nvSpPr>
          <p:cNvPr id="4" name="Content Placeholder 3"/>
          <p:cNvSpPr>
            <a:spLocks noGrp="1"/>
          </p:cNvSpPr>
          <p:nvPr>
            <p:ph sz="quarter" idx="14"/>
          </p:nvPr>
        </p:nvSpPr>
        <p:spPr/>
        <p:txBody>
          <a:bodyPr>
            <a:normAutofit/>
          </a:bodyPr>
          <a:lstStyle/>
          <a:p>
            <a:pPr marL="68580" indent="0">
              <a:buNone/>
            </a:pPr>
            <a:r>
              <a:rPr lang="en-GB" dirty="0" smtClean="0">
                <a:solidFill>
                  <a:schemeClr val="accent1"/>
                </a:solidFill>
              </a:rPr>
              <a:t>Emphasis on the role of the parents as primary educators and the special relationship this builds with the parents and the school.</a:t>
            </a:r>
            <a:endParaRPr lang="en-GB" dirty="0">
              <a:solidFill>
                <a:schemeClr val="accent1"/>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573016"/>
            <a:ext cx="170497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8527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1500"/>
              </a:lnSpc>
              <a:spcAft>
                <a:spcPts val="1000"/>
              </a:spcAft>
            </a:pPr>
            <a:r>
              <a:rPr lang="en-GB" sz="3200" dirty="0">
                <a:latin typeface="Arial"/>
                <a:ea typeface="Times New Roman"/>
                <a:cs typeface="Times New Roman"/>
              </a:rPr>
              <a:t>Steiner </a:t>
            </a:r>
            <a:r>
              <a:rPr lang="en-GB" sz="3200" dirty="0" smtClean="0">
                <a:latin typeface="Arial"/>
                <a:ea typeface="Times New Roman"/>
                <a:cs typeface="Times New Roman"/>
              </a:rPr>
              <a:t>education</a:t>
            </a:r>
            <a:r>
              <a:rPr lang="en-GB" sz="3200" dirty="0" smtClean="0">
                <a:solidFill>
                  <a:srgbClr val="747474"/>
                </a:solidFill>
                <a:latin typeface="Arial"/>
                <a:ea typeface="Times New Roman"/>
                <a:cs typeface="Times New Roman"/>
              </a:rPr>
              <a:t/>
            </a:r>
            <a:br>
              <a:rPr lang="en-GB" sz="3200" dirty="0" smtClean="0">
                <a:solidFill>
                  <a:srgbClr val="747474"/>
                </a:solidFill>
                <a:latin typeface="Arial"/>
                <a:ea typeface="Times New Roman"/>
                <a:cs typeface="Times New Roman"/>
              </a:rPr>
            </a:br>
            <a:endParaRPr lang="en-GB" dirty="0"/>
          </a:p>
        </p:txBody>
      </p:sp>
      <p:sp>
        <p:nvSpPr>
          <p:cNvPr id="3" name="Content Placeholder 2"/>
          <p:cNvSpPr>
            <a:spLocks noGrp="1"/>
          </p:cNvSpPr>
          <p:nvPr>
            <p:ph idx="1"/>
          </p:nvPr>
        </p:nvSpPr>
        <p:spPr>
          <a:xfrm>
            <a:off x="1043492" y="2323652"/>
            <a:ext cx="6777317" cy="3769644"/>
          </a:xfrm>
        </p:spPr>
        <p:txBody>
          <a:bodyPr>
            <a:normAutofit/>
          </a:bodyPr>
          <a:lstStyle/>
          <a:p>
            <a:pPr algn="just">
              <a:lnSpc>
                <a:spcPct val="115000"/>
              </a:lnSpc>
            </a:pPr>
            <a:r>
              <a:rPr lang="en-GB" dirty="0">
                <a:solidFill>
                  <a:schemeClr val="accent1"/>
                </a:solidFill>
                <a:latin typeface="Arial"/>
                <a:ea typeface="Times New Roman"/>
                <a:cs typeface="Times New Roman"/>
              </a:rPr>
              <a:t> It gives equal attention to the physical, emotional, intellectual, cultural and spiritual needs of each pupil and is designed to work in harmony with the different phases of the child’s development.</a:t>
            </a:r>
          </a:p>
          <a:p>
            <a:pPr algn="just">
              <a:lnSpc>
                <a:spcPct val="115000"/>
              </a:lnSpc>
              <a:spcAft>
                <a:spcPts val="0"/>
              </a:spcAft>
            </a:pPr>
            <a:endParaRPr lang="en-GB" dirty="0"/>
          </a:p>
        </p:txBody>
      </p:sp>
      <p:pic>
        <p:nvPicPr>
          <p:cNvPr id="8" name="Picture 7" descr="Image result for children outdoor forest school"/>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653136"/>
            <a:ext cx="3960440" cy="1710516"/>
          </a:xfrm>
          <a:prstGeom prst="rect">
            <a:avLst/>
          </a:prstGeom>
          <a:noFill/>
          <a:ln>
            <a:noFill/>
          </a:ln>
        </p:spPr>
      </p:pic>
    </p:spTree>
    <p:extLst>
      <p:ext uri="{BB962C8B-B14F-4D97-AF65-F5344CB8AC3E}">
        <p14:creationId xmlns:p14="http://schemas.microsoft.com/office/powerpoint/2010/main" val="396315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1500"/>
              </a:lnSpc>
              <a:spcAft>
                <a:spcPts val="1000"/>
              </a:spcAft>
            </a:pPr>
            <a:r>
              <a:rPr lang="en-GB" sz="3200" dirty="0">
                <a:latin typeface="Arial"/>
                <a:ea typeface="Times New Roman"/>
                <a:cs typeface="Times New Roman"/>
              </a:rPr>
              <a:t>Steiner </a:t>
            </a:r>
            <a:r>
              <a:rPr lang="en-GB" sz="3200" dirty="0" smtClean="0">
                <a:latin typeface="Arial"/>
                <a:ea typeface="Times New Roman"/>
                <a:cs typeface="Times New Roman"/>
              </a:rPr>
              <a:t>education</a:t>
            </a:r>
            <a:r>
              <a:rPr lang="en-GB" sz="3200" dirty="0" smtClean="0">
                <a:solidFill>
                  <a:srgbClr val="747474"/>
                </a:solidFill>
                <a:latin typeface="Arial"/>
                <a:ea typeface="Times New Roman"/>
                <a:cs typeface="Times New Roman"/>
              </a:rPr>
              <a:t/>
            </a:r>
            <a:br>
              <a:rPr lang="en-GB" sz="3200" dirty="0" smtClean="0">
                <a:solidFill>
                  <a:srgbClr val="747474"/>
                </a:solidFill>
                <a:latin typeface="Arial"/>
                <a:ea typeface="Times New Roman"/>
                <a:cs typeface="Times New Roman"/>
              </a:rPr>
            </a:br>
            <a:endParaRPr lang="en-GB" dirty="0"/>
          </a:p>
        </p:txBody>
      </p:sp>
      <p:sp>
        <p:nvSpPr>
          <p:cNvPr id="3" name="Content Placeholder 2"/>
          <p:cNvSpPr>
            <a:spLocks noGrp="1"/>
          </p:cNvSpPr>
          <p:nvPr>
            <p:ph idx="1"/>
          </p:nvPr>
        </p:nvSpPr>
        <p:spPr/>
        <p:txBody>
          <a:bodyPr>
            <a:normAutofit/>
          </a:bodyPr>
          <a:lstStyle/>
          <a:p>
            <a:pPr algn="just">
              <a:lnSpc>
                <a:spcPct val="115000"/>
              </a:lnSpc>
              <a:spcAft>
                <a:spcPts val="0"/>
              </a:spcAft>
            </a:pPr>
            <a:r>
              <a:rPr lang="en-GB" dirty="0" smtClean="0">
                <a:solidFill>
                  <a:schemeClr val="accent1"/>
                </a:solidFill>
                <a:latin typeface="Arial" panose="020B0604020202020204" pitchFamily="34" charset="0"/>
                <a:ea typeface="Times New Roman"/>
                <a:cs typeface="Arial" panose="020B0604020202020204" pitchFamily="34" charset="0"/>
              </a:rPr>
              <a:t>There </a:t>
            </a:r>
            <a:r>
              <a:rPr lang="en-GB" dirty="0">
                <a:solidFill>
                  <a:schemeClr val="accent1"/>
                </a:solidFill>
                <a:latin typeface="Arial" panose="020B0604020202020204" pitchFamily="34" charset="0"/>
                <a:ea typeface="Times New Roman"/>
                <a:cs typeface="Arial" panose="020B0604020202020204" pitchFamily="34" charset="0"/>
              </a:rPr>
              <a:t>is a strong emphasis on </a:t>
            </a:r>
            <a:r>
              <a:rPr lang="en-GB" dirty="0" smtClean="0">
                <a:solidFill>
                  <a:schemeClr val="accent1"/>
                </a:solidFill>
                <a:latin typeface="Arial" panose="020B0604020202020204" pitchFamily="34" charset="0"/>
                <a:ea typeface="Times New Roman"/>
                <a:cs typeface="Arial" panose="020B0604020202020204" pitchFamily="34" charset="0"/>
              </a:rPr>
              <a:t>independent </a:t>
            </a:r>
            <a:r>
              <a:rPr lang="en-GB" dirty="0">
                <a:solidFill>
                  <a:schemeClr val="accent1"/>
                </a:solidFill>
                <a:latin typeface="Arial" panose="020B0604020202020204" pitchFamily="34" charset="0"/>
                <a:ea typeface="Times New Roman"/>
                <a:cs typeface="Arial" panose="020B0604020202020204" pitchFamily="34" charset="0"/>
              </a:rPr>
              <a:t>thinking, self-confidence, resourcefulness and creativity, along with small class sizes, a very positive peer group and inspiring teachers.</a:t>
            </a:r>
            <a:endParaRPr lang="en-GB" sz="3200" dirty="0">
              <a:solidFill>
                <a:schemeClr val="accent1"/>
              </a:solidFill>
              <a:latin typeface="Arial" panose="020B0604020202020204" pitchFamily="34" charset="0"/>
              <a:ea typeface="Calibri"/>
              <a:cs typeface="Arial" panose="020B0604020202020204" pitchFamily="34" charset="0"/>
            </a:endParaRPr>
          </a:p>
          <a:p>
            <a:pPr algn="just">
              <a:lnSpc>
                <a:spcPct val="115000"/>
              </a:lnSpc>
              <a:spcAft>
                <a:spcPts val="0"/>
              </a:spcAft>
            </a:pPr>
            <a:endParaRPr lang="en-GB" dirty="0"/>
          </a:p>
        </p:txBody>
      </p:sp>
      <p:pic>
        <p:nvPicPr>
          <p:cNvPr id="5" name="Picture 4" descr="Image result for children outdoor forest school"/>
          <p:cNvPicPr/>
          <p:nvPr/>
        </p:nvPicPr>
        <p:blipFill>
          <a:blip r:embed="rId2">
            <a:extLst>
              <a:ext uri="{28A0092B-C50C-407E-A947-70E740481C1C}">
                <a14:useLocalDpi xmlns:a14="http://schemas.microsoft.com/office/drawing/2010/main" val="0"/>
              </a:ext>
            </a:extLst>
          </a:blip>
          <a:srcRect/>
          <a:stretch>
            <a:fillRect/>
          </a:stretch>
        </p:blipFill>
        <p:spPr bwMode="auto">
          <a:xfrm>
            <a:off x="1043607" y="4464862"/>
            <a:ext cx="2381885" cy="1924685"/>
          </a:xfrm>
          <a:prstGeom prst="rect">
            <a:avLst/>
          </a:prstGeom>
          <a:noFill/>
          <a:ln>
            <a:noFill/>
          </a:ln>
        </p:spPr>
      </p:pic>
      <p:pic>
        <p:nvPicPr>
          <p:cNvPr id="2050" name="Picture 2" descr="Image result for children outdoor forest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636630"/>
            <a:ext cx="1790700" cy="1581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584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solidFill>
                  <a:srgbClr val="94C600"/>
                </a:solidFill>
                <a:ea typeface="+mn-ea"/>
                <a:cs typeface="+mn-cs"/>
              </a:rPr>
              <a:t>Rudolf Steiner (1861 – 1925) </a:t>
            </a:r>
            <a:r>
              <a:rPr lang="en-GB" sz="2400" dirty="0">
                <a:solidFill>
                  <a:srgbClr val="94C600"/>
                </a:solidFill>
                <a:ea typeface="+mn-ea"/>
                <a:cs typeface="+mn-cs"/>
              </a:rPr>
              <a:t/>
            </a:r>
            <a:br>
              <a:rPr lang="en-GB" sz="2400" dirty="0">
                <a:solidFill>
                  <a:srgbClr val="94C600"/>
                </a:solidFill>
                <a:ea typeface="+mn-ea"/>
                <a:cs typeface="+mn-cs"/>
              </a:rPr>
            </a:br>
            <a:endParaRPr lang="en-GB" dirty="0"/>
          </a:p>
        </p:txBody>
      </p:sp>
      <p:sp>
        <p:nvSpPr>
          <p:cNvPr id="5" name="Content Placeholder 4"/>
          <p:cNvSpPr>
            <a:spLocks noGrp="1"/>
          </p:cNvSpPr>
          <p:nvPr>
            <p:ph idx="1"/>
          </p:nvPr>
        </p:nvSpPr>
        <p:spPr/>
        <p:txBody>
          <a:bodyPr>
            <a:normAutofit/>
          </a:bodyPr>
          <a:lstStyle/>
          <a:p>
            <a:pPr marL="68580" indent="0">
              <a:spcAft>
                <a:spcPts val="1500"/>
              </a:spcAft>
              <a:buNone/>
            </a:pPr>
            <a:r>
              <a:rPr lang="en-GB" dirty="0" smtClean="0">
                <a:solidFill>
                  <a:schemeClr val="accent1"/>
                </a:solidFill>
                <a:latin typeface="Arial"/>
                <a:ea typeface="Times New Roman"/>
                <a:cs typeface="Times New Roman"/>
              </a:rPr>
              <a:t>“Our </a:t>
            </a:r>
            <a:r>
              <a:rPr lang="en-GB" dirty="0">
                <a:solidFill>
                  <a:schemeClr val="accent1"/>
                </a:solidFill>
                <a:latin typeface="Arial"/>
                <a:ea typeface="Times New Roman"/>
                <a:cs typeface="Times New Roman"/>
              </a:rPr>
              <a:t>highest endeavour must be to develop </a:t>
            </a:r>
            <a:r>
              <a:rPr lang="en-GB" dirty="0" smtClean="0">
                <a:solidFill>
                  <a:schemeClr val="accent1"/>
                </a:solidFill>
                <a:latin typeface="Arial"/>
                <a:ea typeface="Times New Roman"/>
                <a:cs typeface="Times New Roman"/>
              </a:rPr>
              <a:t>free </a:t>
            </a:r>
            <a:r>
              <a:rPr lang="en-GB" dirty="0">
                <a:solidFill>
                  <a:schemeClr val="accent1"/>
                </a:solidFill>
                <a:latin typeface="Arial"/>
                <a:ea typeface="Times New Roman"/>
                <a:cs typeface="Times New Roman"/>
              </a:rPr>
              <a:t>human beings who are able of themselves to impart purpose and direction to their lives. </a:t>
            </a:r>
            <a:r>
              <a:rPr lang="en-GB" dirty="0" smtClean="0">
                <a:solidFill>
                  <a:schemeClr val="accent1"/>
                </a:solidFill>
                <a:latin typeface="Arial"/>
                <a:ea typeface="Times New Roman"/>
                <a:cs typeface="Times New Roman"/>
              </a:rPr>
              <a:t>The </a:t>
            </a:r>
            <a:r>
              <a:rPr lang="en-GB" dirty="0">
                <a:solidFill>
                  <a:schemeClr val="accent1"/>
                </a:solidFill>
                <a:latin typeface="Arial"/>
                <a:ea typeface="Times New Roman"/>
                <a:cs typeface="Times New Roman"/>
              </a:rPr>
              <a:t>need for imagination, a sense of truth, and a feeling of responsibility – these three forces are the very nerve of education”</a:t>
            </a:r>
            <a:endParaRPr lang="en-GB" sz="2800" dirty="0">
              <a:solidFill>
                <a:schemeClr val="accent1"/>
              </a:solidFill>
              <a:latin typeface="Calibri"/>
              <a:ea typeface="Calibri"/>
              <a:cs typeface="Times New Roman"/>
            </a:endParaRPr>
          </a:p>
          <a:p>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5559" y="4509120"/>
            <a:ext cx="2539479" cy="1779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4636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89168"/>
          </a:xfrm>
        </p:spPr>
        <p:txBody>
          <a:bodyPr>
            <a:normAutofit/>
          </a:bodyPr>
          <a:lstStyle/>
          <a:p>
            <a:r>
              <a:rPr lang="en-US" sz="3200" b="1" dirty="0" smtClean="0">
                <a:solidFill>
                  <a:schemeClr val="bg2">
                    <a:lumMod val="50000"/>
                  </a:schemeClr>
                </a:solidFill>
              </a:rPr>
              <a:t>Steiner Ethos in Forest Schools</a:t>
            </a:r>
            <a:endParaRPr lang="en-US" sz="3200" b="1" dirty="0">
              <a:solidFill>
                <a:schemeClr val="bg2">
                  <a:lumMod val="50000"/>
                </a:schemeClr>
              </a:solidFill>
            </a:endParaRPr>
          </a:p>
        </p:txBody>
      </p:sp>
      <p:sp>
        <p:nvSpPr>
          <p:cNvPr id="3" name="Content Placeholder 2"/>
          <p:cNvSpPr>
            <a:spLocks noGrp="1"/>
          </p:cNvSpPr>
          <p:nvPr>
            <p:ph idx="1"/>
          </p:nvPr>
        </p:nvSpPr>
        <p:spPr>
          <a:xfrm>
            <a:off x="1043608" y="2276872"/>
            <a:ext cx="6777317" cy="3508977"/>
          </a:xfrm>
        </p:spPr>
        <p:txBody>
          <a:bodyPr>
            <a:normAutofit/>
          </a:bodyPr>
          <a:lstStyle/>
          <a:p>
            <a:pPr marL="68580" indent="0">
              <a:buNone/>
            </a:pPr>
            <a:r>
              <a:rPr lang="en-US" sz="2600" dirty="0" smtClean="0">
                <a:solidFill>
                  <a:schemeClr val="tx1"/>
                </a:solidFill>
                <a:latin typeface="Arial"/>
                <a:cs typeface="Arial"/>
              </a:rPr>
              <a:t>Steiner Ethos can be found very often in Forest Schooling.  </a:t>
            </a:r>
          </a:p>
          <a:p>
            <a:pPr marL="68580" indent="0">
              <a:buNone/>
            </a:pPr>
            <a:r>
              <a:rPr lang="en-US" sz="2600" dirty="0" smtClean="0">
                <a:solidFill>
                  <a:schemeClr val="tx1"/>
                </a:solidFill>
                <a:latin typeface="Arial"/>
                <a:cs typeface="Arial"/>
              </a:rPr>
              <a:t>Research undertaken by the UK Forestry Commission showed the impact of Forest Schooling on children, illustrating the similarities with Steiner Education. </a:t>
            </a:r>
          </a:p>
          <a:p>
            <a:pPr marL="68580" indent="0">
              <a:buNone/>
            </a:pPr>
            <a:r>
              <a:rPr lang="en-US" sz="2600" u="sng" dirty="0">
                <a:latin typeface="Arial"/>
                <a:cs typeface="Arial"/>
                <a:hlinkClick r:id="rId2"/>
              </a:rPr>
              <a:t>http://www.forestry.gov.uk/pdf/SERG_Forest_School_research_summary.pdf</a:t>
            </a:r>
            <a:r>
              <a:rPr lang="en-US" sz="2600" u="sng" dirty="0" smtClean="0">
                <a:latin typeface="Arial"/>
                <a:cs typeface="Arial"/>
                <a:hlinkClick r:id="rId2"/>
              </a:rPr>
              <a:t>/</a:t>
            </a:r>
            <a:endParaRPr lang="en-US" sz="2600" dirty="0" smtClean="0">
              <a:latin typeface="Arial"/>
              <a:cs typeface="Arial"/>
            </a:endParaRPr>
          </a:p>
          <a:p>
            <a:pPr marL="68580" indent="0">
              <a:buNone/>
            </a:pPr>
            <a:endParaRPr lang="en-US" sz="3200" dirty="0" smtClean="0"/>
          </a:p>
          <a:p>
            <a:endParaRPr lang="en-US" sz="7400" dirty="0"/>
          </a:p>
        </p:txBody>
      </p:sp>
    </p:spTree>
    <p:extLst>
      <p:ext uri="{BB962C8B-B14F-4D97-AF65-F5344CB8AC3E}">
        <p14:creationId xmlns:p14="http://schemas.microsoft.com/office/powerpoint/2010/main" val="415568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17160"/>
          </a:xfrm>
        </p:spPr>
        <p:txBody>
          <a:bodyPr>
            <a:normAutofit/>
          </a:bodyPr>
          <a:lstStyle/>
          <a:p>
            <a:r>
              <a:rPr lang="en-US" sz="3200" b="1" dirty="0" smtClean="0"/>
              <a:t>Love of Learning</a:t>
            </a:r>
            <a:endParaRPr lang="en-US" sz="3200" b="1" dirty="0"/>
          </a:p>
        </p:txBody>
      </p:sp>
      <p:sp>
        <p:nvSpPr>
          <p:cNvPr id="3" name="Content Placeholder 2"/>
          <p:cNvSpPr>
            <a:spLocks noGrp="1"/>
          </p:cNvSpPr>
          <p:nvPr>
            <p:ph idx="1"/>
          </p:nvPr>
        </p:nvSpPr>
        <p:spPr/>
        <p:txBody>
          <a:bodyPr>
            <a:normAutofit fontScale="92500" lnSpcReduction="10000"/>
          </a:bodyPr>
          <a:lstStyle/>
          <a:p>
            <a:pPr marL="68580" indent="0">
              <a:buNone/>
            </a:pPr>
            <a:r>
              <a:rPr lang="en-US" dirty="0" smtClean="0"/>
              <a:t>To </a:t>
            </a:r>
            <a:r>
              <a:rPr lang="en-US" dirty="0"/>
              <a:t>nurture a child’s love of learning is the main priority of Steiner education. </a:t>
            </a:r>
            <a:endParaRPr lang="en-US" b="1" dirty="0" smtClean="0"/>
          </a:p>
          <a:p>
            <a:pPr marL="68580" indent="0">
              <a:buNone/>
            </a:pPr>
            <a:r>
              <a:rPr lang="en-US" b="1" dirty="0" smtClean="0"/>
              <a:t>Confidence</a:t>
            </a:r>
            <a:r>
              <a:rPr lang="en-US" dirty="0" smtClean="0"/>
              <a:t> </a:t>
            </a:r>
            <a:r>
              <a:rPr lang="en-US" dirty="0"/>
              <a:t>– </a:t>
            </a:r>
            <a:r>
              <a:rPr lang="en-US" dirty="0" smtClean="0"/>
              <a:t>In forest schools children develop </a:t>
            </a:r>
            <a:r>
              <a:rPr lang="en-US" dirty="0"/>
              <a:t>confidence in themselves by having the freedom, time and space to learn and demonstrate independence. </a:t>
            </a:r>
          </a:p>
          <a:p>
            <a:pPr marL="68580" indent="0">
              <a:buNone/>
            </a:pPr>
            <a:r>
              <a:rPr lang="en-US" b="1" dirty="0" smtClean="0"/>
              <a:t>Motivation </a:t>
            </a:r>
            <a:r>
              <a:rPr lang="en-US" b="1" dirty="0"/>
              <a:t>and concentration </a:t>
            </a:r>
            <a:r>
              <a:rPr lang="en-US" dirty="0"/>
              <a:t>– the woodland </a:t>
            </a:r>
            <a:r>
              <a:rPr lang="en-US" dirty="0" smtClean="0"/>
              <a:t>tends </a:t>
            </a:r>
            <a:r>
              <a:rPr lang="en-US" dirty="0"/>
              <a:t>to fascinate </a:t>
            </a:r>
            <a:r>
              <a:rPr lang="en-US" dirty="0" smtClean="0"/>
              <a:t>children </a:t>
            </a:r>
            <a:r>
              <a:rPr lang="en-US" dirty="0"/>
              <a:t>and they </a:t>
            </a:r>
            <a:r>
              <a:rPr lang="en-US" dirty="0" smtClean="0"/>
              <a:t>develop </a:t>
            </a:r>
            <a:r>
              <a:rPr lang="en-US" dirty="0"/>
              <a:t>a keenness to participate and the ability to concentrate over longer periods of time</a:t>
            </a:r>
            <a:r>
              <a:rPr lang="en-US" dirty="0" smtClean="0"/>
              <a:t>.</a:t>
            </a:r>
            <a:endParaRPr lang="en-US" dirty="0"/>
          </a:p>
          <a:p>
            <a:pPr marL="68580" indent="0">
              <a:buNone/>
            </a:pPr>
            <a:endParaRPr lang="en-US" dirty="0"/>
          </a:p>
        </p:txBody>
      </p:sp>
    </p:spTree>
    <p:extLst>
      <p:ext uri="{BB962C8B-B14F-4D97-AF65-F5344CB8AC3E}">
        <p14:creationId xmlns:p14="http://schemas.microsoft.com/office/powerpoint/2010/main" val="394677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309" b="309"/>
          <a:stretch>
            <a:fillRect/>
          </a:stretch>
        </p:blipFill>
        <p:spPr>
          <a:xfrm>
            <a:off x="1043608" y="1628800"/>
            <a:ext cx="6777317" cy="3508977"/>
          </a:xfrm>
        </p:spPr>
      </p:pic>
    </p:spTree>
    <p:extLst>
      <p:ext uri="{BB962C8B-B14F-4D97-AF65-F5344CB8AC3E}">
        <p14:creationId xmlns:p14="http://schemas.microsoft.com/office/powerpoint/2010/main" val="632314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01136"/>
          </a:xfrm>
        </p:spPr>
        <p:txBody>
          <a:bodyPr>
            <a:normAutofit/>
          </a:bodyPr>
          <a:lstStyle/>
          <a:p>
            <a:r>
              <a:rPr lang="en-US" sz="3200" b="1" dirty="0"/>
              <a:t>Knowledge </a:t>
            </a:r>
            <a:r>
              <a:rPr lang="en-US" sz="3200" b="1" dirty="0" smtClean="0"/>
              <a:t>&amp; </a:t>
            </a:r>
            <a:r>
              <a:rPr lang="en-US" sz="3200" b="1" dirty="0"/>
              <a:t>understanding</a:t>
            </a:r>
          </a:p>
        </p:txBody>
      </p:sp>
      <p:sp>
        <p:nvSpPr>
          <p:cNvPr id="3" name="Content Placeholder 2"/>
          <p:cNvSpPr>
            <a:spLocks noGrp="1"/>
          </p:cNvSpPr>
          <p:nvPr>
            <p:ph idx="1"/>
          </p:nvPr>
        </p:nvSpPr>
        <p:spPr>
          <a:xfrm>
            <a:off x="1043609" y="1628800"/>
            <a:ext cx="4680519" cy="4320480"/>
          </a:xfrm>
        </p:spPr>
        <p:txBody>
          <a:bodyPr>
            <a:normAutofit/>
          </a:bodyPr>
          <a:lstStyle/>
          <a:p>
            <a:pPr marL="68580" indent="0">
              <a:buNone/>
            </a:pPr>
            <a:endParaRPr lang="en-US" dirty="0" smtClean="0"/>
          </a:p>
          <a:p>
            <a:pPr marL="68580" indent="0">
              <a:buNone/>
            </a:pPr>
            <a:endParaRPr lang="en-US" dirty="0"/>
          </a:p>
          <a:p>
            <a:pPr marL="68580" indent="0">
              <a:buNone/>
            </a:pPr>
            <a:r>
              <a:rPr lang="en-US" dirty="0" smtClean="0">
                <a:latin typeface="Arial"/>
                <a:cs typeface="Arial"/>
              </a:rPr>
              <a:t>Forest schooling naturally encourages the children to develop </a:t>
            </a:r>
            <a:r>
              <a:rPr lang="en-US" dirty="0">
                <a:latin typeface="Arial"/>
                <a:cs typeface="Arial"/>
              </a:rPr>
              <a:t>an interest in the natural surroundings and respect for </a:t>
            </a:r>
            <a:r>
              <a:rPr lang="en-US" dirty="0" smtClean="0">
                <a:latin typeface="Arial"/>
                <a:cs typeface="Arial"/>
              </a:rPr>
              <a:t>their environment.  This is key to how Steiner wanted to develop the link between children, their spirituality and the natural world.</a:t>
            </a:r>
            <a:endParaRPr lang="en-US" dirty="0">
              <a:latin typeface="Arial"/>
              <a:cs typeface="Arial"/>
            </a:endParaRPr>
          </a:p>
          <a:p>
            <a:pPr marL="68580" indent="0">
              <a:buNone/>
            </a:pPr>
            <a:endParaRPr lang="en-US" dirty="0"/>
          </a:p>
        </p:txBody>
      </p:sp>
      <p:pic>
        <p:nvPicPr>
          <p:cNvPr id="4" name="Picture 3" descr="IMG_633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772816"/>
            <a:ext cx="3472499" cy="2604374"/>
          </a:xfrm>
          <a:prstGeom prst="rect">
            <a:avLst/>
          </a:prstGeom>
        </p:spPr>
      </p:pic>
    </p:spTree>
    <p:extLst>
      <p:ext uri="{BB962C8B-B14F-4D97-AF65-F5344CB8AC3E}">
        <p14:creationId xmlns:p14="http://schemas.microsoft.com/office/powerpoint/2010/main" val="2633680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normAutofit/>
          </a:bodyPr>
          <a:lstStyle/>
          <a:p>
            <a:r>
              <a:rPr lang="en-US" sz="3200" b="1" dirty="0" smtClean="0"/>
              <a:t>Physical Skills</a:t>
            </a:r>
            <a:endParaRPr lang="en-US" sz="3200" b="1" dirty="0"/>
          </a:p>
        </p:txBody>
      </p:sp>
      <p:sp>
        <p:nvSpPr>
          <p:cNvPr id="3" name="Content Placeholder 2"/>
          <p:cNvSpPr>
            <a:spLocks noGrp="1"/>
          </p:cNvSpPr>
          <p:nvPr>
            <p:ph idx="1"/>
          </p:nvPr>
        </p:nvSpPr>
        <p:spPr>
          <a:xfrm>
            <a:off x="1043492" y="2132856"/>
            <a:ext cx="6777317" cy="3699773"/>
          </a:xfrm>
        </p:spPr>
        <p:txBody>
          <a:bodyPr>
            <a:noAutofit/>
          </a:bodyPr>
          <a:lstStyle/>
          <a:p>
            <a:pPr marL="68580" indent="0">
              <a:buNone/>
            </a:pPr>
            <a:r>
              <a:rPr lang="en-US" dirty="0" smtClean="0">
                <a:latin typeface="Arial"/>
                <a:cs typeface="Arial"/>
              </a:rPr>
              <a:t>Steiner encouraged self led play in an environment that enables risk taking and opportunities to develop perseverance.  The Forestry </a:t>
            </a:r>
            <a:r>
              <a:rPr lang="en-US" dirty="0">
                <a:latin typeface="Arial"/>
                <a:cs typeface="Arial"/>
              </a:rPr>
              <a:t>C</a:t>
            </a:r>
            <a:r>
              <a:rPr lang="en-US" dirty="0" smtClean="0">
                <a:latin typeface="Arial"/>
                <a:cs typeface="Arial"/>
              </a:rPr>
              <a:t>ommission research showed that the improvement in children’s physical skills were </a:t>
            </a:r>
            <a:r>
              <a:rPr lang="en-US" dirty="0" err="1">
                <a:latin typeface="Arial"/>
                <a:cs typeface="Arial"/>
              </a:rPr>
              <a:t>characterised</a:t>
            </a:r>
            <a:r>
              <a:rPr lang="en-US" dirty="0">
                <a:latin typeface="Arial"/>
                <a:cs typeface="Arial"/>
              </a:rPr>
              <a:t> by the development of physical stamina and gross and fine motor skills. </a:t>
            </a:r>
          </a:p>
        </p:txBody>
      </p:sp>
    </p:spTree>
    <p:extLst>
      <p:ext uri="{BB962C8B-B14F-4D97-AF65-F5344CB8AC3E}">
        <p14:creationId xmlns:p14="http://schemas.microsoft.com/office/powerpoint/2010/main" val="2601159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IMG_648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043607" y="908719"/>
            <a:ext cx="7128792" cy="5242999"/>
          </a:xfrm>
          <a:prstGeom prst="rect">
            <a:avLst/>
          </a:prstGeom>
        </p:spPr>
      </p:pic>
    </p:spTree>
    <p:extLst>
      <p:ext uri="{BB962C8B-B14F-4D97-AF65-F5344CB8AC3E}">
        <p14:creationId xmlns:p14="http://schemas.microsoft.com/office/powerpoint/2010/main" val="2567530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normAutofit/>
          </a:bodyPr>
          <a:lstStyle/>
          <a:p>
            <a:r>
              <a:rPr lang="en-US" sz="3200" b="1" dirty="0" smtClean="0"/>
              <a:t>Social Skills</a:t>
            </a:r>
            <a:endParaRPr lang="en-US" sz="3200" b="1" dirty="0"/>
          </a:p>
        </p:txBody>
      </p:sp>
      <p:sp>
        <p:nvSpPr>
          <p:cNvPr id="3" name="Content Placeholder 2"/>
          <p:cNvSpPr>
            <a:spLocks noGrp="1"/>
          </p:cNvSpPr>
          <p:nvPr>
            <p:ph idx="1"/>
          </p:nvPr>
        </p:nvSpPr>
        <p:spPr>
          <a:xfrm>
            <a:off x="1043492" y="1988840"/>
            <a:ext cx="6840876" cy="4104456"/>
          </a:xfrm>
        </p:spPr>
        <p:txBody>
          <a:bodyPr>
            <a:normAutofit fontScale="25000" lnSpcReduction="20000"/>
          </a:bodyPr>
          <a:lstStyle/>
          <a:p>
            <a:endParaRPr lang="en-US" dirty="0" smtClean="0">
              <a:latin typeface="Wingdings"/>
            </a:endParaRPr>
          </a:p>
          <a:p>
            <a:pPr marL="68580" indent="0">
              <a:buNone/>
            </a:pPr>
            <a:endParaRPr lang="en-US" dirty="0">
              <a:latin typeface="Wingdings"/>
            </a:endParaRPr>
          </a:p>
          <a:p>
            <a:pPr marL="68580" indent="0">
              <a:buNone/>
            </a:pPr>
            <a:r>
              <a:rPr lang="en-US" sz="8000" dirty="0" smtClean="0"/>
              <a:t>One of Steiner’s key features to have smaller ‘classrooms’, is also a feature in Forest schools allowing children to interact more closely with their peers, teachers and parents, giving them confidence in their curiosity and teaching them empathy.  This was noted in the research.</a:t>
            </a:r>
            <a:endParaRPr lang="en-US" sz="8000" dirty="0" smtClean="0">
              <a:latin typeface="Century"/>
              <a:cs typeface="Century"/>
            </a:endParaRPr>
          </a:p>
          <a:p>
            <a:pPr marL="68580" indent="0">
              <a:buNone/>
            </a:pPr>
            <a:endParaRPr lang="en-US" sz="8000" dirty="0">
              <a:latin typeface="Wingdings"/>
            </a:endParaRPr>
          </a:p>
          <a:p>
            <a:r>
              <a:rPr lang="en-US" sz="8000" dirty="0" smtClean="0"/>
              <a:t>Children gain </a:t>
            </a:r>
            <a:r>
              <a:rPr lang="en-US" sz="8000" dirty="0"/>
              <a:t>increased awareness of the consequences of their actions on peers through team activities such as sharing tools and participating in play.  </a:t>
            </a:r>
          </a:p>
          <a:p>
            <a:endParaRPr lang="en-US" sz="8000" dirty="0"/>
          </a:p>
          <a:p>
            <a:r>
              <a:rPr lang="en-US" sz="8000" dirty="0"/>
              <a:t>L</a:t>
            </a:r>
            <a:r>
              <a:rPr lang="en-US" sz="8000" dirty="0" smtClean="0"/>
              <a:t>anguage </a:t>
            </a:r>
            <a:r>
              <a:rPr lang="en-US" sz="8000" dirty="0"/>
              <a:t>development </a:t>
            </a:r>
            <a:r>
              <a:rPr lang="en-US" sz="8000" dirty="0" smtClean="0"/>
              <a:t>is </a:t>
            </a:r>
            <a:r>
              <a:rPr lang="en-US" sz="8000" dirty="0"/>
              <a:t>prompted by the children’s sensory experiences</a:t>
            </a:r>
            <a:r>
              <a:rPr lang="en-US" sz="8000" dirty="0" smtClean="0"/>
              <a:t>.</a:t>
            </a:r>
          </a:p>
          <a:p>
            <a:pPr marL="68580" indent="0">
              <a:buNone/>
            </a:pPr>
            <a:endParaRPr lang="en-US" dirty="0"/>
          </a:p>
          <a:p>
            <a:endParaRPr lang="en-US" dirty="0"/>
          </a:p>
        </p:txBody>
      </p:sp>
    </p:spTree>
    <p:extLst>
      <p:ext uri="{BB962C8B-B14F-4D97-AF65-F5344CB8AC3E}">
        <p14:creationId xmlns:p14="http://schemas.microsoft.com/office/powerpoint/2010/main" val="2945392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1520" b="-3068"/>
          <a:stretch/>
        </p:blipFill>
        <p:spPr>
          <a:xfrm>
            <a:off x="1115616" y="749675"/>
            <a:ext cx="6777317" cy="5492519"/>
          </a:xfrm>
        </p:spPr>
      </p:pic>
    </p:spTree>
    <p:extLst>
      <p:ext uri="{BB962C8B-B14F-4D97-AF65-F5344CB8AC3E}">
        <p14:creationId xmlns:p14="http://schemas.microsoft.com/office/powerpoint/2010/main" val="4150679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73144"/>
          </a:xfrm>
        </p:spPr>
        <p:txBody>
          <a:bodyPr>
            <a:normAutofit/>
          </a:bodyPr>
          <a:lstStyle/>
          <a:p>
            <a:r>
              <a:rPr lang="en-US" sz="3200" b="1" dirty="0" smtClean="0"/>
              <a:t>Educating the world</a:t>
            </a:r>
            <a:endParaRPr lang="en-US" sz="3200" b="1" dirty="0"/>
          </a:p>
        </p:txBody>
      </p:sp>
      <p:sp>
        <p:nvSpPr>
          <p:cNvPr id="3" name="Content Placeholder 2"/>
          <p:cNvSpPr>
            <a:spLocks noGrp="1"/>
          </p:cNvSpPr>
          <p:nvPr>
            <p:ph idx="1"/>
          </p:nvPr>
        </p:nvSpPr>
        <p:spPr>
          <a:xfrm>
            <a:off x="1043492" y="1916832"/>
            <a:ext cx="6777317" cy="3915797"/>
          </a:xfrm>
          <a:ln>
            <a:solidFill>
              <a:srgbClr val="CCFFCC"/>
            </a:solidFill>
          </a:ln>
        </p:spPr>
        <p:txBody>
          <a:bodyPr>
            <a:normAutofit fontScale="70000" lnSpcReduction="20000"/>
          </a:bodyPr>
          <a:lstStyle/>
          <a:p>
            <a:pPr marL="68580" indent="0">
              <a:buNone/>
            </a:pPr>
            <a:r>
              <a:rPr lang="en-US" sz="2800" dirty="0" smtClean="0">
                <a:latin typeface="Arial"/>
                <a:cs typeface="Arial"/>
              </a:rPr>
              <a:t>In Steiner’s </a:t>
            </a:r>
            <a:r>
              <a:rPr lang="en-US" sz="2800" dirty="0" smtClean="0">
                <a:solidFill>
                  <a:schemeClr val="bg2">
                    <a:lumMod val="50000"/>
                  </a:schemeClr>
                </a:solidFill>
                <a:latin typeface="Arial"/>
                <a:cs typeface="Arial"/>
              </a:rPr>
              <a:t>“highest endeavour to develop free human beings who could impart purpose and direction” </a:t>
            </a:r>
            <a:r>
              <a:rPr lang="en-US" sz="2800" dirty="0" smtClean="0">
                <a:latin typeface="Arial"/>
                <a:cs typeface="Arial"/>
              </a:rPr>
              <a:t>the research showed that: </a:t>
            </a:r>
          </a:p>
          <a:p>
            <a:r>
              <a:rPr lang="en-US" sz="2800" dirty="0" smtClean="0">
                <a:latin typeface="Arial"/>
                <a:cs typeface="Arial"/>
              </a:rPr>
              <a:t>The Forest School give teachers a new understanding of the children they teach as they observe them in a different setting. </a:t>
            </a:r>
          </a:p>
          <a:p>
            <a:r>
              <a:rPr lang="en-US" sz="2800" dirty="0" smtClean="0">
                <a:latin typeface="Arial"/>
                <a:cs typeface="Arial"/>
              </a:rPr>
              <a:t>Children take </a:t>
            </a:r>
            <a:r>
              <a:rPr lang="en-US" sz="2800" dirty="0">
                <a:latin typeface="Arial"/>
                <a:cs typeface="Arial"/>
              </a:rPr>
              <a:t>their experiences home and </a:t>
            </a:r>
            <a:r>
              <a:rPr lang="en-US" sz="2800" dirty="0" smtClean="0">
                <a:latin typeface="Arial"/>
                <a:cs typeface="Arial"/>
              </a:rPr>
              <a:t>talk </a:t>
            </a:r>
            <a:r>
              <a:rPr lang="en-US" sz="2800" dirty="0">
                <a:latin typeface="Arial"/>
                <a:cs typeface="Arial"/>
              </a:rPr>
              <a:t>about them to friends and family, which sometimes </a:t>
            </a:r>
            <a:r>
              <a:rPr lang="en-US" sz="2800" dirty="0" smtClean="0">
                <a:latin typeface="Arial"/>
                <a:cs typeface="Arial"/>
              </a:rPr>
              <a:t>lead </a:t>
            </a:r>
            <a:r>
              <a:rPr lang="en-US" sz="2800" dirty="0">
                <a:latin typeface="Arial"/>
                <a:cs typeface="Arial"/>
              </a:rPr>
              <a:t>to families visiting woodlands more frequently. </a:t>
            </a:r>
            <a:r>
              <a:rPr lang="en-US" sz="2800" dirty="0" smtClean="0">
                <a:latin typeface="Arial"/>
                <a:cs typeface="Arial"/>
              </a:rPr>
              <a:t/>
            </a:r>
            <a:br>
              <a:rPr lang="en-US" sz="2800" dirty="0" smtClean="0">
                <a:latin typeface="Arial"/>
                <a:cs typeface="Arial"/>
              </a:rPr>
            </a:br>
            <a:endParaRPr lang="en-US" sz="2800" dirty="0" smtClean="0">
              <a:latin typeface="Arial"/>
              <a:cs typeface="Arial"/>
            </a:endParaRPr>
          </a:p>
          <a:p>
            <a:pPr marL="68580" indent="0">
              <a:buNone/>
            </a:pPr>
            <a:r>
              <a:rPr lang="en-US" sz="2800" dirty="0" smtClean="0">
                <a:latin typeface="Arial"/>
                <a:cs typeface="Arial"/>
              </a:rPr>
              <a:t>These knock on affects have a major impact on </a:t>
            </a:r>
            <a:r>
              <a:rPr lang="en-GB" sz="2800" dirty="0" smtClean="0">
                <a:solidFill>
                  <a:schemeClr val="accent1"/>
                </a:solidFill>
                <a:latin typeface="Arial"/>
                <a:ea typeface="Times New Roman"/>
                <a:cs typeface="Arial"/>
              </a:rPr>
              <a:t>“the </a:t>
            </a:r>
            <a:r>
              <a:rPr lang="en-GB" sz="2800" dirty="0">
                <a:solidFill>
                  <a:schemeClr val="accent1"/>
                </a:solidFill>
                <a:latin typeface="Arial"/>
                <a:ea typeface="Times New Roman"/>
                <a:cs typeface="Arial"/>
              </a:rPr>
              <a:t>need for imagination, a sense of truth, and a feeling of responsibility – these three forces are the very nerve of education”</a:t>
            </a:r>
            <a:endParaRPr lang="en-GB" sz="2800" dirty="0">
              <a:solidFill>
                <a:schemeClr val="accent1"/>
              </a:solidFill>
              <a:latin typeface="Arial"/>
              <a:ea typeface="Calibri"/>
              <a:cs typeface="Arial"/>
            </a:endParaRPr>
          </a:p>
          <a:p>
            <a:pPr marL="68580" indent="0">
              <a:buNone/>
            </a:pPr>
            <a:endParaRPr lang="en-US" dirty="0"/>
          </a:p>
          <a:p>
            <a:endParaRPr lang="en-US" dirty="0"/>
          </a:p>
        </p:txBody>
      </p:sp>
    </p:spTree>
    <p:extLst>
      <p:ext uri="{BB962C8B-B14F-4D97-AF65-F5344CB8AC3E}">
        <p14:creationId xmlns:p14="http://schemas.microsoft.com/office/powerpoint/2010/main" val="3992667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Relationships</a:t>
            </a:r>
            <a:endParaRPr lang="en-IE" dirty="0"/>
          </a:p>
        </p:txBody>
      </p:sp>
      <p:sp>
        <p:nvSpPr>
          <p:cNvPr id="3" name="Content Placeholder 2"/>
          <p:cNvSpPr>
            <a:spLocks noGrp="1"/>
          </p:cNvSpPr>
          <p:nvPr>
            <p:ph idx="1"/>
          </p:nvPr>
        </p:nvSpPr>
        <p:spPr/>
        <p:txBody>
          <a:bodyPr/>
          <a:lstStyle/>
          <a:p>
            <a:r>
              <a:rPr lang="en-IE" dirty="0" smtClean="0"/>
              <a:t>Forest school provides a natural space for children and teachers using the Steiner ethos to develop a significant relationship through authentic experiences within the surroundings of the forest</a:t>
            </a:r>
          </a:p>
          <a:p>
            <a:r>
              <a:rPr lang="en-IE" dirty="0" smtClean="0"/>
              <a:t>Facilitating learning at the </a:t>
            </a:r>
            <a:r>
              <a:rPr lang="en-IE" dirty="0" smtClean="0"/>
              <a:t>child's </a:t>
            </a:r>
            <a:r>
              <a:rPr lang="en-IE" dirty="0" smtClean="0"/>
              <a:t>pace, quality of interactions between adult and child due to lower ratios necessitated  in the forest.</a:t>
            </a:r>
            <a:endParaRPr lang="en-IE" dirty="0"/>
          </a:p>
        </p:txBody>
      </p:sp>
    </p:spTree>
    <p:extLst>
      <p:ext uri="{BB962C8B-B14F-4D97-AF65-F5344CB8AC3E}">
        <p14:creationId xmlns:p14="http://schemas.microsoft.com/office/powerpoint/2010/main" val="3715021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59" y="332656"/>
            <a:ext cx="7992888" cy="1152128"/>
          </a:xfrm>
        </p:spPr>
        <p:txBody>
          <a:bodyPr>
            <a:normAutofit/>
          </a:bodyPr>
          <a:lstStyle/>
          <a:p>
            <a:r>
              <a:rPr lang="en-IE" dirty="0" smtClean="0"/>
              <a:t>Establishing habits for a lifetime</a:t>
            </a:r>
            <a:endParaRPr lang="en-IE" dirty="0"/>
          </a:p>
        </p:txBody>
      </p:sp>
      <p:sp>
        <p:nvSpPr>
          <p:cNvPr id="3" name="Content Placeholder 2"/>
          <p:cNvSpPr>
            <a:spLocks noGrp="1"/>
          </p:cNvSpPr>
          <p:nvPr>
            <p:ph idx="1"/>
          </p:nvPr>
        </p:nvSpPr>
        <p:spPr>
          <a:xfrm>
            <a:off x="899592" y="1556792"/>
            <a:ext cx="6777317" cy="3508977"/>
          </a:xfrm>
        </p:spPr>
        <p:txBody>
          <a:bodyPr/>
          <a:lstStyle/>
          <a:p>
            <a:r>
              <a:rPr lang="en-IE" dirty="0" smtClean="0"/>
              <a:t>Building lifelong love of learning - through the application of </a:t>
            </a:r>
            <a:r>
              <a:rPr lang="en-IE" dirty="0"/>
              <a:t>R</a:t>
            </a:r>
            <a:r>
              <a:rPr lang="en-IE" dirty="0" smtClean="0"/>
              <a:t>udolf </a:t>
            </a:r>
            <a:r>
              <a:rPr lang="en-IE" dirty="0" smtClean="0"/>
              <a:t>Steiner's </a:t>
            </a:r>
            <a:r>
              <a:rPr lang="en-IE" dirty="0" smtClean="0"/>
              <a:t>ethos within a forest school setting we are equally developing a life long love of nature and of the environment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501008"/>
            <a:ext cx="8311150" cy="3202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756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Imagination, Truth &amp; Responsibility in the Forest</a:t>
            </a:r>
            <a:endParaRPr lang="en-IE" dirty="0"/>
          </a:p>
        </p:txBody>
      </p:sp>
      <p:sp>
        <p:nvSpPr>
          <p:cNvPr id="3" name="Content Placeholder 2"/>
          <p:cNvSpPr>
            <a:spLocks noGrp="1"/>
          </p:cNvSpPr>
          <p:nvPr>
            <p:ph idx="1"/>
          </p:nvPr>
        </p:nvSpPr>
        <p:spPr/>
        <p:txBody>
          <a:bodyPr>
            <a:normAutofit lnSpcReduction="10000"/>
          </a:bodyPr>
          <a:lstStyle/>
          <a:p>
            <a:r>
              <a:rPr lang="en-IE" dirty="0" smtClean="0"/>
              <a:t>Imagination - The natural environment – perfect canvas for imaginative play and learning, role play, and creation</a:t>
            </a:r>
          </a:p>
          <a:p>
            <a:r>
              <a:rPr lang="en-IE" dirty="0" smtClean="0"/>
              <a:t>Truth - An absence of ‘stuff’, authentic experiences, witnessing nature, cycle of life and death, regrowth through the seasons</a:t>
            </a:r>
          </a:p>
          <a:p>
            <a:r>
              <a:rPr lang="en-IE" dirty="0" smtClean="0"/>
              <a:t>Responsibility – Stewardship of the forest, ‘leave no trace’, managing the land</a:t>
            </a:r>
          </a:p>
          <a:p>
            <a:pPr marL="68580" indent="0">
              <a:buNone/>
            </a:pPr>
            <a:endParaRPr lang="en-IE" dirty="0"/>
          </a:p>
        </p:txBody>
      </p:sp>
    </p:spTree>
    <p:extLst>
      <p:ext uri="{BB962C8B-B14F-4D97-AF65-F5344CB8AC3E}">
        <p14:creationId xmlns:p14="http://schemas.microsoft.com/office/powerpoint/2010/main" val="3224378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380926"/>
            <a:ext cx="5832648" cy="6153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080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008" y="764704"/>
            <a:ext cx="5328592" cy="1440160"/>
          </a:xfrm>
        </p:spPr>
        <p:txBody>
          <a:bodyPr>
            <a:normAutofit/>
          </a:bodyPr>
          <a:lstStyle/>
          <a:p>
            <a:r>
              <a:rPr lang="en-IE" dirty="0" smtClean="0"/>
              <a:t>Child as capable and active learner</a:t>
            </a:r>
            <a:endParaRPr lang="en-IE" dirty="0"/>
          </a:p>
        </p:txBody>
      </p:sp>
      <p:sp>
        <p:nvSpPr>
          <p:cNvPr id="3" name="Content Placeholder 2"/>
          <p:cNvSpPr>
            <a:spLocks noGrp="1"/>
          </p:cNvSpPr>
          <p:nvPr>
            <p:ph idx="1"/>
          </p:nvPr>
        </p:nvSpPr>
        <p:spPr>
          <a:xfrm>
            <a:off x="3275856" y="3833664"/>
            <a:ext cx="5647142" cy="2736304"/>
          </a:xfrm>
        </p:spPr>
        <p:txBody>
          <a:bodyPr/>
          <a:lstStyle/>
          <a:p>
            <a:r>
              <a:rPr lang="en-IE" dirty="0" smtClean="0"/>
              <a:t>Developing in a holistic way </a:t>
            </a:r>
          </a:p>
          <a:p>
            <a:r>
              <a:rPr lang="en-IE" dirty="0" smtClean="0"/>
              <a:t>Construct their own knowledge through use of the senses, tactile experiences, </a:t>
            </a:r>
          </a:p>
          <a:p>
            <a:r>
              <a:rPr lang="en-IE" dirty="0"/>
              <a:t>K</a:t>
            </a:r>
            <a:r>
              <a:rPr lang="en-IE" dirty="0" smtClean="0"/>
              <a:t>inaesthetic input – whole body learning </a:t>
            </a:r>
            <a:endParaRPr lang="en-IE"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332656"/>
            <a:ext cx="257175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636912"/>
            <a:ext cx="2949792" cy="3933056"/>
          </a:xfrm>
          <a:prstGeom prst="rect">
            <a:avLst/>
          </a:prstGeom>
        </p:spPr>
      </p:pic>
    </p:spTree>
    <p:extLst>
      <p:ext uri="{BB962C8B-B14F-4D97-AF65-F5344CB8AC3E}">
        <p14:creationId xmlns:p14="http://schemas.microsoft.com/office/powerpoint/2010/main" val="7126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76672"/>
            <a:ext cx="7024744" cy="1143000"/>
          </a:xfrm>
        </p:spPr>
        <p:txBody>
          <a:bodyPr/>
          <a:lstStyle/>
          <a:p>
            <a:r>
              <a:rPr lang="en-IE" dirty="0" smtClean="0"/>
              <a:t>Thank You for listening! </a:t>
            </a:r>
            <a:r>
              <a:rPr lang="en-IE" dirty="0" smtClean="0">
                <a:sym typeface="Wingdings" panose="05000000000000000000" pitchFamily="2" charset="2"/>
              </a:rPr>
              <a:t> </a:t>
            </a:r>
            <a:endParaRPr lang="en-I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63688" y="1988840"/>
            <a:ext cx="5575754" cy="4181816"/>
          </a:xfrm>
        </p:spPr>
      </p:pic>
    </p:spTree>
    <p:extLst>
      <p:ext uri="{BB962C8B-B14F-4D97-AF65-F5344CB8AC3E}">
        <p14:creationId xmlns:p14="http://schemas.microsoft.com/office/powerpoint/2010/main" val="5727800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3139</TotalTime>
  <Words>958</Words>
  <Application>Microsoft Office PowerPoint</Application>
  <PresentationFormat>On-screen Show (4:3)</PresentationFormat>
  <Paragraphs>71</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Austin</vt:lpstr>
      <vt:lpstr>Forest School July 2015  Rudolf Steiner (1861 – 1925)   </vt:lpstr>
      <vt:lpstr>Rudolf Steiner </vt:lpstr>
      <vt:lpstr>Key Features of Steiner Education</vt:lpstr>
      <vt:lpstr>Aim of Steiner education </vt:lpstr>
      <vt:lpstr>Key Features of Steiner Education</vt:lpstr>
      <vt:lpstr>Key Features of Steiner Education</vt:lpstr>
      <vt:lpstr>Key Features of Steiner Education</vt:lpstr>
      <vt:lpstr>Steiner education </vt:lpstr>
      <vt:lpstr>Steiner education </vt:lpstr>
      <vt:lpstr>Rudolf Steiner (1861 – 1925)  </vt:lpstr>
      <vt:lpstr>Steiner Ethos in Forest Schools</vt:lpstr>
      <vt:lpstr>Love of Learning</vt:lpstr>
      <vt:lpstr>PowerPoint Presentation</vt:lpstr>
      <vt:lpstr>Knowledge &amp; understanding</vt:lpstr>
      <vt:lpstr>Physical Skills</vt:lpstr>
      <vt:lpstr>PowerPoint Presentation</vt:lpstr>
      <vt:lpstr>Social Skills</vt:lpstr>
      <vt:lpstr>PowerPoint Presentation</vt:lpstr>
      <vt:lpstr>Educating the world</vt:lpstr>
      <vt:lpstr>Relationships</vt:lpstr>
      <vt:lpstr>Establishing habits for a lifetime</vt:lpstr>
      <vt:lpstr>Imagination, Truth &amp; Responsibility in the Forest</vt:lpstr>
      <vt:lpstr>PowerPoint Presentation</vt:lpstr>
      <vt:lpstr>Child as capable and active learner</vt:lpstr>
      <vt:lpstr>Thank You for listening! 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Rudolf Steiner (1861 – 1925)</dc:title>
  <dc:creator>Margaret O Donoghue</dc:creator>
  <cp:lastModifiedBy>Margaret O Donoghue</cp:lastModifiedBy>
  <cp:revision>35</cp:revision>
  <dcterms:created xsi:type="dcterms:W3CDTF">2015-06-14T09:39:58Z</dcterms:created>
  <dcterms:modified xsi:type="dcterms:W3CDTF">2015-07-11T12:51:55Z</dcterms:modified>
</cp:coreProperties>
</file>