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78" r:id="rId6"/>
    <p:sldId id="260" r:id="rId7"/>
    <p:sldId id="261" r:id="rId8"/>
    <p:sldId id="262" r:id="rId9"/>
    <p:sldId id="274" r:id="rId10"/>
    <p:sldId id="275" r:id="rId11"/>
    <p:sldId id="279" r:id="rId12"/>
    <p:sldId id="264" r:id="rId13"/>
    <p:sldId id="265" r:id="rId14"/>
    <p:sldId id="266" r:id="rId15"/>
    <p:sldId id="267" r:id="rId16"/>
    <p:sldId id="273" r:id="rId17"/>
    <p:sldId id="268" r:id="rId18"/>
    <p:sldId id="269" r:id="rId19"/>
  </p:sldIdLst>
  <p:sldSz cx="9144000" cy="6858000" type="screen4x3"/>
  <p:notesSz cx="6888163" cy="1002188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687" autoAdjust="0"/>
  </p:normalViewPr>
  <p:slideViewPr>
    <p:cSldViewPr>
      <p:cViewPr varScale="1">
        <p:scale>
          <a:sx n="66" d="100"/>
          <a:sy n="66" d="100"/>
        </p:scale>
        <p:origin x="43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8806EB-7D97-4B5B-9229-A82F5890888B}"/>
              </a:ext>
            </a:extLst>
          </p:cNvPr>
          <p:cNvSpPr>
            <a:spLocks noGrp="1"/>
          </p:cNvSpPr>
          <p:nvPr>
            <p:ph type="hdr" sz="quarter"/>
          </p:nvPr>
        </p:nvSpPr>
        <p:spPr>
          <a:xfrm>
            <a:off x="0" y="1"/>
            <a:ext cx="2984870" cy="502835"/>
          </a:xfrm>
          <a:prstGeom prst="rect">
            <a:avLst/>
          </a:prstGeom>
        </p:spPr>
        <p:txBody>
          <a:bodyPr vert="horz" lIns="96634" tIns="48317" rIns="96634" bIns="48317" rtlCol="0"/>
          <a:lstStyle>
            <a:lvl1pPr algn="l">
              <a:defRPr sz="1300"/>
            </a:lvl1pPr>
          </a:lstStyle>
          <a:p>
            <a:endParaRPr lang="en-IE"/>
          </a:p>
        </p:txBody>
      </p:sp>
      <p:sp>
        <p:nvSpPr>
          <p:cNvPr id="3" name="Date Placeholder 2">
            <a:extLst>
              <a:ext uri="{FF2B5EF4-FFF2-40B4-BE49-F238E27FC236}">
                <a16:creationId xmlns:a16="http://schemas.microsoft.com/office/drawing/2014/main" id="{9C81AE5A-6EF6-43C9-B386-6B37214DF6C7}"/>
              </a:ext>
            </a:extLst>
          </p:cNvPr>
          <p:cNvSpPr>
            <a:spLocks noGrp="1"/>
          </p:cNvSpPr>
          <p:nvPr>
            <p:ph type="dt" sz="quarter" idx="1"/>
          </p:nvPr>
        </p:nvSpPr>
        <p:spPr>
          <a:xfrm>
            <a:off x="3901698" y="1"/>
            <a:ext cx="2984870" cy="502835"/>
          </a:xfrm>
          <a:prstGeom prst="rect">
            <a:avLst/>
          </a:prstGeom>
        </p:spPr>
        <p:txBody>
          <a:bodyPr vert="horz" lIns="96634" tIns="48317" rIns="96634" bIns="48317" rtlCol="0"/>
          <a:lstStyle>
            <a:lvl1pPr algn="r">
              <a:defRPr sz="1300"/>
            </a:lvl1pPr>
          </a:lstStyle>
          <a:p>
            <a:fld id="{7BDA04EE-5A0C-4B80-9A6C-56F900DF05DC}" type="datetimeFigureOut">
              <a:rPr lang="en-IE" smtClean="0"/>
              <a:t>21/05/2021</a:t>
            </a:fld>
            <a:endParaRPr lang="en-IE"/>
          </a:p>
        </p:txBody>
      </p:sp>
      <p:sp>
        <p:nvSpPr>
          <p:cNvPr id="4" name="Footer Placeholder 3">
            <a:extLst>
              <a:ext uri="{FF2B5EF4-FFF2-40B4-BE49-F238E27FC236}">
                <a16:creationId xmlns:a16="http://schemas.microsoft.com/office/drawing/2014/main" id="{3F1FE1A4-51D7-4D2C-B69F-362D4EF73964}"/>
              </a:ext>
            </a:extLst>
          </p:cNvPr>
          <p:cNvSpPr>
            <a:spLocks noGrp="1"/>
          </p:cNvSpPr>
          <p:nvPr>
            <p:ph type="ftr" sz="quarter" idx="2"/>
          </p:nvPr>
        </p:nvSpPr>
        <p:spPr>
          <a:xfrm>
            <a:off x="0" y="9519055"/>
            <a:ext cx="2984870" cy="502834"/>
          </a:xfrm>
          <a:prstGeom prst="rect">
            <a:avLst/>
          </a:prstGeom>
        </p:spPr>
        <p:txBody>
          <a:bodyPr vert="horz" lIns="96634" tIns="48317" rIns="96634" bIns="48317" rtlCol="0" anchor="b"/>
          <a:lstStyle>
            <a:lvl1pPr algn="l">
              <a:defRPr sz="1300"/>
            </a:lvl1pPr>
          </a:lstStyle>
          <a:p>
            <a:endParaRPr lang="en-IE"/>
          </a:p>
        </p:txBody>
      </p:sp>
      <p:sp>
        <p:nvSpPr>
          <p:cNvPr id="5" name="Slide Number Placeholder 4">
            <a:extLst>
              <a:ext uri="{FF2B5EF4-FFF2-40B4-BE49-F238E27FC236}">
                <a16:creationId xmlns:a16="http://schemas.microsoft.com/office/drawing/2014/main" id="{F24BD1ED-978F-4839-9DB3-D3700B585E49}"/>
              </a:ext>
            </a:extLst>
          </p:cNvPr>
          <p:cNvSpPr>
            <a:spLocks noGrp="1"/>
          </p:cNvSpPr>
          <p:nvPr>
            <p:ph type="sldNum" sz="quarter" idx="3"/>
          </p:nvPr>
        </p:nvSpPr>
        <p:spPr>
          <a:xfrm>
            <a:off x="3901698" y="9519055"/>
            <a:ext cx="2984870" cy="502834"/>
          </a:xfrm>
          <a:prstGeom prst="rect">
            <a:avLst/>
          </a:prstGeom>
        </p:spPr>
        <p:txBody>
          <a:bodyPr vert="horz" lIns="96634" tIns="48317" rIns="96634" bIns="48317" rtlCol="0" anchor="b"/>
          <a:lstStyle>
            <a:lvl1pPr algn="r">
              <a:defRPr sz="1300"/>
            </a:lvl1pPr>
          </a:lstStyle>
          <a:p>
            <a:fld id="{AC750EBB-A8EF-4C1D-B808-CAB6151B363A}" type="slidenum">
              <a:rPr lang="en-IE" smtClean="0"/>
              <a:t>‹#›</a:t>
            </a:fld>
            <a:endParaRPr lang="en-IE"/>
          </a:p>
        </p:txBody>
      </p:sp>
    </p:spTree>
    <p:extLst>
      <p:ext uri="{BB962C8B-B14F-4D97-AF65-F5344CB8AC3E}">
        <p14:creationId xmlns:p14="http://schemas.microsoft.com/office/powerpoint/2010/main" val="984536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4870" cy="502835"/>
          </a:xfrm>
          <a:prstGeom prst="rect">
            <a:avLst/>
          </a:prstGeom>
        </p:spPr>
        <p:txBody>
          <a:bodyPr vert="horz" lIns="96634" tIns="48317" rIns="96634" bIns="48317" rtlCol="0"/>
          <a:lstStyle>
            <a:lvl1pPr algn="l">
              <a:defRPr sz="1300"/>
            </a:lvl1pPr>
          </a:lstStyle>
          <a:p>
            <a:endParaRPr lang="en-IE"/>
          </a:p>
        </p:txBody>
      </p:sp>
      <p:sp>
        <p:nvSpPr>
          <p:cNvPr id="3" name="Date Placeholder 2"/>
          <p:cNvSpPr>
            <a:spLocks noGrp="1"/>
          </p:cNvSpPr>
          <p:nvPr>
            <p:ph type="dt" idx="1"/>
          </p:nvPr>
        </p:nvSpPr>
        <p:spPr>
          <a:xfrm>
            <a:off x="3901698" y="1"/>
            <a:ext cx="2984870" cy="502835"/>
          </a:xfrm>
          <a:prstGeom prst="rect">
            <a:avLst/>
          </a:prstGeom>
        </p:spPr>
        <p:txBody>
          <a:bodyPr vert="horz" lIns="96634" tIns="48317" rIns="96634" bIns="48317" rtlCol="0"/>
          <a:lstStyle>
            <a:lvl1pPr algn="r">
              <a:defRPr sz="1300"/>
            </a:lvl1pPr>
          </a:lstStyle>
          <a:p>
            <a:fld id="{BC819447-E612-43AC-8C33-2E1B101095D7}" type="datetimeFigureOut">
              <a:rPr lang="en-IE" smtClean="0"/>
              <a:t>21/05/2021</a:t>
            </a:fld>
            <a:endParaRPr lang="en-IE"/>
          </a:p>
        </p:txBody>
      </p:sp>
      <p:sp>
        <p:nvSpPr>
          <p:cNvPr id="4" name="Slide Image Placeholder 3"/>
          <p:cNvSpPr>
            <a:spLocks noGrp="1" noRot="1" noChangeAspect="1"/>
          </p:cNvSpPr>
          <p:nvPr>
            <p:ph type="sldImg" idx="2"/>
          </p:nvPr>
        </p:nvSpPr>
        <p:spPr>
          <a:xfrm>
            <a:off x="1189038" y="1252538"/>
            <a:ext cx="4510087" cy="3382962"/>
          </a:xfrm>
          <a:prstGeom prst="rect">
            <a:avLst/>
          </a:prstGeom>
          <a:noFill/>
          <a:ln w="12700">
            <a:solidFill>
              <a:prstClr val="black"/>
            </a:solidFill>
          </a:ln>
        </p:spPr>
        <p:txBody>
          <a:bodyPr vert="horz" lIns="96634" tIns="48317" rIns="96634" bIns="48317" rtlCol="0" anchor="ctr"/>
          <a:lstStyle/>
          <a:p>
            <a:endParaRPr lang="en-IE"/>
          </a:p>
        </p:txBody>
      </p:sp>
      <p:sp>
        <p:nvSpPr>
          <p:cNvPr id="5" name="Notes Placeholder 4"/>
          <p:cNvSpPr>
            <a:spLocks noGrp="1"/>
          </p:cNvSpPr>
          <p:nvPr>
            <p:ph type="body" sz="quarter" idx="3"/>
          </p:nvPr>
        </p:nvSpPr>
        <p:spPr>
          <a:xfrm>
            <a:off x="688817" y="4823034"/>
            <a:ext cx="5510530" cy="3946118"/>
          </a:xfrm>
          <a:prstGeom prst="rect">
            <a:avLst/>
          </a:prstGeom>
        </p:spPr>
        <p:txBody>
          <a:bodyPr vert="horz" lIns="96634" tIns="48317" rIns="96634" bIns="4831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519055"/>
            <a:ext cx="2984870" cy="502834"/>
          </a:xfrm>
          <a:prstGeom prst="rect">
            <a:avLst/>
          </a:prstGeom>
        </p:spPr>
        <p:txBody>
          <a:bodyPr vert="horz" lIns="96634" tIns="48317" rIns="96634" bIns="48317" rtlCol="0" anchor="b"/>
          <a:lstStyle>
            <a:lvl1pPr algn="l">
              <a:defRPr sz="1300"/>
            </a:lvl1pPr>
          </a:lstStyle>
          <a:p>
            <a:endParaRPr lang="en-IE"/>
          </a:p>
        </p:txBody>
      </p:sp>
      <p:sp>
        <p:nvSpPr>
          <p:cNvPr id="7" name="Slide Number Placeholder 6"/>
          <p:cNvSpPr>
            <a:spLocks noGrp="1"/>
          </p:cNvSpPr>
          <p:nvPr>
            <p:ph type="sldNum" sz="quarter" idx="5"/>
          </p:nvPr>
        </p:nvSpPr>
        <p:spPr>
          <a:xfrm>
            <a:off x="3901698" y="9519055"/>
            <a:ext cx="2984870" cy="502834"/>
          </a:xfrm>
          <a:prstGeom prst="rect">
            <a:avLst/>
          </a:prstGeom>
        </p:spPr>
        <p:txBody>
          <a:bodyPr vert="horz" lIns="96634" tIns="48317" rIns="96634" bIns="48317" rtlCol="0" anchor="b"/>
          <a:lstStyle>
            <a:lvl1pPr algn="r">
              <a:defRPr sz="1300"/>
            </a:lvl1pPr>
          </a:lstStyle>
          <a:p>
            <a:fld id="{F249C450-2507-4E40-8619-19FD638DCB3C}" type="slidenum">
              <a:rPr lang="en-IE" smtClean="0"/>
              <a:t>‹#›</a:t>
            </a:fld>
            <a:endParaRPr lang="en-IE"/>
          </a:p>
        </p:txBody>
      </p:sp>
    </p:spTree>
    <p:extLst>
      <p:ext uri="{BB962C8B-B14F-4D97-AF65-F5344CB8AC3E}">
        <p14:creationId xmlns:p14="http://schemas.microsoft.com/office/powerpoint/2010/main" val="2887511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F249C450-2507-4E40-8619-19FD638DCB3C}" type="slidenum">
              <a:rPr lang="en-IE" smtClean="0"/>
              <a:t>1</a:t>
            </a:fld>
            <a:endParaRPr lang="en-IE"/>
          </a:p>
        </p:txBody>
      </p:sp>
    </p:spTree>
    <p:extLst>
      <p:ext uri="{BB962C8B-B14F-4D97-AF65-F5344CB8AC3E}">
        <p14:creationId xmlns:p14="http://schemas.microsoft.com/office/powerpoint/2010/main" val="2480932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F249C450-2507-4E40-8619-19FD638DCB3C}" type="slidenum">
              <a:rPr lang="en-IE" smtClean="0"/>
              <a:t>2</a:t>
            </a:fld>
            <a:endParaRPr lang="en-IE"/>
          </a:p>
        </p:txBody>
      </p:sp>
    </p:spTree>
    <p:extLst>
      <p:ext uri="{BB962C8B-B14F-4D97-AF65-F5344CB8AC3E}">
        <p14:creationId xmlns:p14="http://schemas.microsoft.com/office/powerpoint/2010/main" val="665875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Read Health, safety and welfare act – write your own H+S policy specific to forest school</a:t>
            </a:r>
          </a:p>
          <a:p>
            <a:r>
              <a:rPr lang="en-IE" dirty="0"/>
              <a:t>If employee – check H&amp;S at work policy]employees must read and sign employee handbook</a:t>
            </a:r>
          </a:p>
          <a:p>
            <a:r>
              <a:rPr lang="en-IE" dirty="0"/>
              <a:t>ICE – child </a:t>
            </a:r>
            <a:r>
              <a:rPr lang="en-IE" dirty="0" err="1"/>
              <a:t>prtections</a:t>
            </a:r>
            <a:r>
              <a:rPr lang="en-IE" dirty="0"/>
              <a:t> – first -aid</a:t>
            </a:r>
          </a:p>
        </p:txBody>
      </p:sp>
      <p:sp>
        <p:nvSpPr>
          <p:cNvPr id="4" name="Slide Number Placeholder 3"/>
          <p:cNvSpPr>
            <a:spLocks noGrp="1"/>
          </p:cNvSpPr>
          <p:nvPr>
            <p:ph type="sldNum" sz="quarter" idx="10"/>
          </p:nvPr>
        </p:nvSpPr>
        <p:spPr/>
        <p:txBody>
          <a:bodyPr/>
          <a:lstStyle/>
          <a:p>
            <a:fld id="{F249C450-2507-4E40-8619-19FD638DCB3C}" type="slidenum">
              <a:rPr lang="en-IE" smtClean="0"/>
              <a:t>3</a:t>
            </a:fld>
            <a:endParaRPr lang="en-IE"/>
          </a:p>
        </p:txBody>
      </p:sp>
    </p:spTree>
    <p:extLst>
      <p:ext uri="{BB962C8B-B14F-4D97-AF65-F5344CB8AC3E}">
        <p14:creationId xmlns:p14="http://schemas.microsoft.com/office/powerpoint/2010/main" val="2933684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DCYA – dept children and youth affairs – child protection policy 2011</a:t>
            </a:r>
          </a:p>
        </p:txBody>
      </p:sp>
      <p:sp>
        <p:nvSpPr>
          <p:cNvPr id="4" name="Slide Number Placeholder 3"/>
          <p:cNvSpPr>
            <a:spLocks noGrp="1"/>
          </p:cNvSpPr>
          <p:nvPr>
            <p:ph type="sldNum" sz="quarter" idx="10"/>
          </p:nvPr>
        </p:nvSpPr>
        <p:spPr/>
        <p:txBody>
          <a:bodyPr/>
          <a:lstStyle/>
          <a:p>
            <a:fld id="{F249C450-2507-4E40-8619-19FD638DCB3C}" type="slidenum">
              <a:rPr lang="en-IE" smtClean="0"/>
              <a:t>4</a:t>
            </a:fld>
            <a:endParaRPr lang="en-IE"/>
          </a:p>
        </p:txBody>
      </p:sp>
    </p:spTree>
    <p:extLst>
      <p:ext uri="{BB962C8B-B14F-4D97-AF65-F5344CB8AC3E}">
        <p14:creationId xmlns:p14="http://schemas.microsoft.com/office/powerpoint/2010/main" val="402304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Health service authority – where you report serious incidents/accidents</a:t>
            </a:r>
          </a:p>
          <a:p>
            <a:r>
              <a:rPr lang="en-IE" dirty="0"/>
              <a:t>Schools – H&amp; s policies</a:t>
            </a:r>
          </a:p>
          <a:p>
            <a:r>
              <a:rPr lang="en-IE" dirty="0"/>
              <a:t>Downloadable pdf for teachers, principal, SBNA’s etc.</a:t>
            </a:r>
          </a:p>
        </p:txBody>
      </p:sp>
      <p:sp>
        <p:nvSpPr>
          <p:cNvPr id="4" name="Slide Number Placeholder 3"/>
          <p:cNvSpPr>
            <a:spLocks noGrp="1"/>
          </p:cNvSpPr>
          <p:nvPr>
            <p:ph type="sldNum" sz="quarter" idx="10"/>
          </p:nvPr>
        </p:nvSpPr>
        <p:spPr/>
        <p:txBody>
          <a:bodyPr/>
          <a:lstStyle/>
          <a:p>
            <a:fld id="{F249C450-2507-4E40-8619-19FD638DCB3C}" type="slidenum">
              <a:rPr lang="en-IE" smtClean="0"/>
              <a:t>5</a:t>
            </a:fld>
            <a:endParaRPr lang="en-IE"/>
          </a:p>
        </p:txBody>
      </p:sp>
    </p:spTree>
    <p:extLst>
      <p:ext uri="{BB962C8B-B14F-4D97-AF65-F5344CB8AC3E}">
        <p14:creationId xmlns:p14="http://schemas.microsoft.com/office/powerpoint/2010/main" val="1865904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Public liability insurance</a:t>
            </a:r>
          </a:p>
          <a:p>
            <a:r>
              <a:rPr lang="en-IE" dirty="0"/>
              <a:t>Child protection policy</a:t>
            </a:r>
          </a:p>
          <a:p>
            <a:r>
              <a:rPr lang="en-IE" dirty="0"/>
              <a:t>Emergency plan</a:t>
            </a:r>
          </a:p>
          <a:p>
            <a:r>
              <a:rPr lang="en-IE" dirty="0"/>
              <a:t>Site risk benefit assessment – overall/daily</a:t>
            </a:r>
          </a:p>
          <a:p>
            <a:r>
              <a:rPr lang="en-IE" dirty="0"/>
              <a:t>Activity risk assessment</a:t>
            </a:r>
          </a:p>
          <a:p>
            <a:endParaRPr lang="en-IE" dirty="0"/>
          </a:p>
          <a:p>
            <a:r>
              <a:rPr lang="en-IE" dirty="0"/>
              <a:t>*FOREST SCHOOL HANDBOOK – with all policies and procedures – H&amp;S, child protection, emergency plan etc.</a:t>
            </a:r>
          </a:p>
          <a:p>
            <a:endParaRPr lang="en-IE" dirty="0"/>
          </a:p>
          <a:p>
            <a:r>
              <a:rPr lang="en-IE" dirty="0"/>
              <a:t>Training – FS leader, emergency first aid- every 2 years update, child protection training</a:t>
            </a:r>
          </a:p>
        </p:txBody>
      </p:sp>
      <p:sp>
        <p:nvSpPr>
          <p:cNvPr id="4" name="Slide Number Placeholder 3"/>
          <p:cNvSpPr>
            <a:spLocks noGrp="1"/>
          </p:cNvSpPr>
          <p:nvPr>
            <p:ph type="sldNum" sz="quarter" idx="10"/>
          </p:nvPr>
        </p:nvSpPr>
        <p:spPr/>
        <p:txBody>
          <a:bodyPr/>
          <a:lstStyle/>
          <a:p>
            <a:fld id="{F249C450-2507-4E40-8619-19FD638DCB3C}" type="slidenum">
              <a:rPr lang="en-IE" smtClean="0"/>
              <a:t>6</a:t>
            </a:fld>
            <a:endParaRPr lang="en-IE"/>
          </a:p>
        </p:txBody>
      </p:sp>
    </p:spTree>
    <p:extLst>
      <p:ext uri="{BB962C8B-B14F-4D97-AF65-F5344CB8AC3E}">
        <p14:creationId xmlns:p14="http://schemas.microsoft.com/office/powerpoint/2010/main" val="138425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F249C450-2507-4E40-8619-19FD638DCB3C}" type="slidenum">
              <a:rPr lang="en-IE" smtClean="0"/>
              <a:t>7</a:t>
            </a:fld>
            <a:endParaRPr lang="en-IE"/>
          </a:p>
        </p:txBody>
      </p:sp>
    </p:spTree>
    <p:extLst>
      <p:ext uri="{BB962C8B-B14F-4D97-AF65-F5344CB8AC3E}">
        <p14:creationId xmlns:p14="http://schemas.microsoft.com/office/powerpoint/2010/main" val="3601403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Preparing in advance</a:t>
            </a:r>
          </a:p>
          <a:p>
            <a:endParaRPr lang="en-IE" dirty="0"/>
          </a:p>
          <a:p>
            <a:r>
              <a:rPr lang="en-IE" dirty="0"/>
              <a:t>During- daily risk assessment/daily evaluation</a:t>
            </a:r>
          </a:p>
        </p:txBody>
      </p:sp>
      <p:sp>
        <p:nvSpPr>
          <p:cNvPr id="4" name="Slide Number Placeholder 3"/>
          <p:cNvSpPr>
            <a:spLocks noGrp="1"/>
          </p:cNvSpPr>
          <p:nvPr>
            <p:ph type="sldNum" sz="quarter" idx="10"/>
          </p:nvPr>
        </p:nvSpPr>
        <p:spPr/>
        <p:txBody>
          <a:bodyPr/>
          <a:lstStyle/>
          <a:p>
            <a:fld id="{F249C450-2507-4E40-8619-19FD638DCB3C}" type="slidenum">
              <a:rPr lang="en-IE" smtClean="0"/>
              <a:t>8</a:t>
            </a:fld>
            <a:endParaRPr lang="en-IE"/>
          </a:p>
        </p:txBody>
      </p:sp>
    </p:spTree>
    <p:extLst>
      <p:ext uri="{BB962C8B-B14F-4D97-AF65-F5344CB8AC3E}">
        <p14:creationId xmlns:p14="http://schemas.microsoft.com/office/powerpoint/2010/main" val="1883858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Children first-national guidelines for the protection and welfare of children</a:t>
            </a:r>
          </a:p>
          <a:p>
            <a:r>
              <a:rPr lang="en-IE" dirty="0"/>
              <a:t>Our duty to care</a:t>
            </a:r>
          </a:p>
          <a:p>
            <a:r>
              <a:rPr lang="en-IE" dirty="0"/>
              <a:t>Child protection policy – include challenging behaviour/bullying </a:t>
            </a:r>
          </a:p>
          <a:p>
            <a:r>
              <a:rPr lang="en-IE" dirty="0"/>
              <a:t> - how to report abuse – TUSLA</a:t>
            </a:r>
          </a:p>
          <a:p>
            <a:r>
              <a:rPr lang="en-IE" dirty="0"/>
              <a:t>Garda vetting – under heritage in schools</a:t>
            </a:r>
          </a:p>
          <a:p>
            <a:r>
              <a:rPr lang="en-IE" dirty="0"/>
              <a:t>Volunteers/parents should be vetted</a:t>
            </a:r>
          </a:p>
        </p:txBody>
      </p:sp>
      <p:sp>
        <p:nvSpPr>
          <p:cNvPr id="4" name="Slide Number Placeholder 3"/>
          <p:cNvSpPr>
            <a:spLocks noGrp="1"/>
          </p:cNvSpPr>
          <p:nvPr>
            <p:ph type="sldNum" sz="quarter" idx="10"/>
          </p:nvPr>
        </p:nvSpPr>
        <p:spPr/>
        <p:txBody>
          <a:bodyPr/>
          <a:lstStyle/>
          <a:p>
            <a:fld id="{F249C450-2507-4E40-8619-19FD638DCB3C}" type="slidenum">
              <a:rPr lang="en-IE" smtClean="0"/>
              <a:t>9</a:t>
            </a:fld>
            <a:endParaRPr lang="en-IE"/>
          </a:p>
        </p:txBody>
      </p:sp>
    </p:spTree>
    <p:extLst>
      <p:ext uri="{BB962C8B-B14F-4D97-AF65-F5344CB8AC3E}">
        <p14:creationId xmlns:p14="http://schemas.microsoft.com/office/powerpoint/2010/main" val="136781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Mandated person – designated liaison person</a:t>
            </a:r>
          </a:p>
        </p:txBody>
      </p:sp>
      <p:sp>
        <p:nvSpPr>
          <p:cNvPr id="4" name="Slide Number Placeholder 3"/>
          <p:cNvSpPr>
            <a:spLocks noGrp="1"/>
          </p:cNvSpPr>
          <p:nvPr>
            <p:ph type="sldNum" sz="quarter" idx="10"/>
          </p:nvPr>
        </p:nvSpPr>
        <p:spPr/>
        <p:txBody>
          <a:bodyPr/>
          <a:lstStyle/>
          <a:p>
            <a:fld id="{F249C450-2507-4E40-8619-19FD638DCB3C}" type="slidenum">
              <a:rPr lang="en-IE" smtClean="0"/>
              <a:t>10</a:t>
            </a:fld>
            <a:endParaRPr lang="en-IE"/>
          </a:p>
        </p:txBody>
      </p:sp>
    </p:spTree>
    <p:extLst>
      <p:ext uri="{BB962C8B-B14F-4D97-AF65-F5344CB8AC3E}">
        <p14:creationId xmlns:p14="http://schemas.microsoft.com/office/powerpoint/2010/main" val="3580144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F249C450-2507-4E40-8619-19FD638DCB3C}" type="slidenum">
              <a:rPr lang="en-IE" smtClean="0"/>
              <a:t>11</a:t>
            </a:fld>
            <a:endParaRPr lang="en-IE"/>
          </a:p>
        </p:txBody>
      </p:sp>
    </p:spTree>
    <p:extLst>
      <p:ext uri="{BB962C8B-B14F-4D97-AF65-F5344CB8AC3E}">
        <p14:creationId xmlns:p14="http://schemas.microsoft.com/office/powerpoint/2010/main" val="1368580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Ratios – </a:t>
            </a:r>
          </a:p>
          <a:p>
            <a:endParaRPr lang="en-IE" dirty="0"/>
          </a:p>
          <a:p>
            <a:r>
              <a:rPr lang="en-IE" dirty="0"/>
              <a:t>HSE ratios – www.wccc.ie/childcare-providors</a:t>
            </a:r>
          </a:p>
          <a:p>
            <a:endParaRPr lang="en-IE" dirty="0"/>
          </a:p>
          <a:p>
            <a:r>
              <a:rPr lang="en-IE" dirty="0"/>
              <a:t>www.earlychildcareireland.ie/regulations-2016</a:t>
            </a:r>
          </a:p>
          <a:p>
            <a:endParaRPr lang="en-IE" dirty="0"/>
          </a:p>
          <a:p>
            <a:r>
              <a:rPr lang="en-IE" dirty="0"/>
              <a:t>Child protection policy</a:t>
            </a:r>
          </a:p>
          <a:p>
            <a:endParaRPr lang="en-IE" dirty="0"/>
          </a:p>
          <a:p>
            <a:r>
              <a:rPr lang="en-IE" dirty="0"/>
              <a:t>Ratios – different for different age groups – outdoors – primary- 1 adult-10/15 kids, secondary 1 teen—15-20 adults</a:t>
            </a:r>
          </a:p>
          <a:p>
            <a:r>
              <a:rPr lang="en-IE" dirty="0"/>
              <a:t>Sometimes based on needs of groups – lower ratios, some kids 1:1</a:t>
            </a:r>
          </a:p>
          <a:p>
            <a:endParaRPr lang="en-IE" dirty="0"/>
          </a:p>
          <a:p>
            <a:r>
              <a:rPr lang="en-IE" dirty="0"/>
              <a:t>Parental consent form – indemnity-disclaimer-permissions</a:t>
            </a:r>
          </a:p>
          <a:p>
            <a:endParaRPr lang="en-IE" dirty="0"/>
          </a:p>
          <a:p>
            <a:r>
              <a:rPr lang="en-IE" dirty="0"/>
              <a:t>Staff and volunteers vetted</a:t>
            </a:r>
          </a:p>
          <a:p>
            <a:r>
              <a:rPr lang="en-IE" dirty="0"/>
              <a:t>Staff must be trained FS leaders</a:t>
            </a:r>
          </a:p>
          <a:p>
            <a:r>
              <a:rPr lang="en-IE" dirty="0"/>
              <a:t>first=-aid training</a:t>
            </a:r>
          </a:p>
        </p:txBody>
      </p:sp>
      <p:sp>
        <p:nvSpPr>
          <p:cNvPr id="4" name="Slide Number Placeholder 3"/>
          <p:cNvSpPr>
            <a:spLocks noGrp="1"/>
          </p:cNvSpPr>
          <p:nvPr>
            <p:ph type="sldNum" sz="quarter" idx="10"/>
          </p:nvPr>
        </p:nvSpPr>
        <p:spPr/>
        <p:txBody>
          <a:bodyPr/>
          <a:lstStyle/>
          <a:p>
            <a:fld id="{F249C450-2507-4E40-8619-19FD638DCB3C}" type="slidenum">
              <a:rPr lang="en-IE" smtClean="0"/>
              <a:t>12</a:t>
            </a:fld>
            <a:endParaRPr lang="en-IE"/>
          </a:p>
        </p:txBody>
      </p:sp>
    </p:spTree>
    <p:extLst>
      <p:ext uri="{BB962C8B-B14F-4D97-AF65-F5344CB8AC3E}">
        <p14:creationId xmlns:p14="http://schemas.microsoft.com/office/powerpoint/2010/main" val="1983334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Teacher review – observing kids in sessions</a:t>
            </a:r>
          </a:p>
          <a:p>
            <a:endParaRPr lang="en-IE" dirty="0"/>
          </a:p>
          <a:p>
            <a:r>
              <a:rPr lang="en-IE" dirty="0"/>
              <a:t>Facilitate session evaluation - teachers</a:t>
            </a:r>
          </a:p>
          <a:p>
            <a:endParaRPr lang="en-IE" dirty="0"/>
          </a:p>
          <a:p>
            <a:r>
              <a:rPr lang="en-IE" dirty="0"/>
              <a:t>Designing programme – linked to FS ethos</a:t>
            </a:r>
          </a:p>
          <a:p>
            <a:endParaRPr lang="en-IE" dirty="0"/>
          </a:p>
          <a:p>
            <a:r>
              <a:rPr lang="en-IE" dirty="0"/>
              <a:t>Role of FS leader – other adults – teacher – observing – action based on invite – understanding FS ethos</a:t>
            </a:r>
          </a:p>
          <a:p>
            <a:endParaRPr lang="en-IE" dirty="0"/>
          </a:p>
          <a:p>
            <a:r>
              <a:rPr lang="en-IE" dirty="0"/>
              <a:t>Related procedures – activity risk assessment – well planned activities</a:t>
            </a:r>
          </a:p>
        </p:txBody>
      </p:sp>
      <p:sp>
        <p:nvSpPr>
          <p:cNvPr id="4" name="Slide Number Placeholder 3"/>
          <p:cNvSpPr>
            <a:spLocks noGrp="1"/>
          </p:cNvSpPr>
          <p:nvPr>
            <p:ph type="sldNum" sz="quarter" idx="10"/>
          </p:nvPr>
        </p:nvSpPr>
        <p:spPr/>
        <p:txBody>
          <a:bodyPr/>
          <a:lstStyle/>
          <a:p>
            <a:fld id="{F249C450-2507-4E40-8619-19FD638DCB3C}" type="slidenum">
              <a:rPr lang="en-IE" smtClean="0"/>
              <a:t>13</a:t>
            </a:fld>
            <a:endParaRPr lang="en-IE"/>
          </a:p>
        </p:txBody>
      </p:sp>
    </p:spTree>
    <p:extLst>
      <p:ext uri="{BB962C8B-B14F-4D97-AF65-F5344CB8AC3E}">
        <p14:creationId xmlns:p14="http://schemas.microsoft.com/office/powerpoint/2010/main" val="2407920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FS– not used as punishment or reward – separate to school</a:t>
            </a:r>
          </a:p>
          <a:p>
            <a:endParaRPr lang="en-IE" dirty="0"/>
          </a:p>
          <a:p>
            <a:r>
              <a:rPr lang="en-IE" dirty="0"/>
              <a:t>CAN – duty of care w family – supporting extra needs</a:t>
            </a:r>
          </a:p>
          <a:p>
            <a:endParaRPr lang="en-IE" dirty="0"/>
          </a:p>
          <a:p>
            <a:r>
              <a:rPr lang="en-IE" dirty="0"/>
              <a:t>Challenging behaviour</a:t>
            </a:r>
          </a:p>
          <a:p>
            <a:endParaRPr lang="en-IE" dirty="0"/>
          </a:p>
          <a:p>
            <a:r>
              <a:rPr lang="en-IE" dirty="0"/>
              <a:t>Special needs</a:t>
            </a:r>
          </a:p>
        </p:txBody>
      </p:sp>
      <p:sp>
        <p:nvSpPr>
          <p:cNvPr id="4" name="Slide Number Placeholder 3"/>
          <p:cNvSpPr>
            <a:spLocks noGrp="1"/>
          </p:cNvSpPr>
          <p:nvPr>
            <p:ph type="sldNum" sz="quarter" idx="10"/>
          </p:nvPr>
        </p:nvSpPr>
        <p:spPr/>
        <p:txBody>
          <a:bodyPr/>
          <a:lstStyle/>
          <a:p>
            <a:fld id="{F249C450-2507-4E40-8619-19FD638DCB3C}" type="slidenum">
              <a:rPr lang="en-IE" smtClean="0"/>
              <a:t>14</a:t>
            </a:fld>
            <a:endParaRPr lang="en-IE"/>
          </a:p>
        </p:txBody>
      </p:sp>
    </p:spTree>
    <p:extLst>
      <p:ext uri="{BB962C8B-B14F-4D97-AF65-F5344CB8AC3E}">
        <p14:creationId xmlns:p14="http://schemas.microsoft.com/office/powerpoint/2010/main" val="3821988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Ecological site assessment</a:t>
            </a:r>
          </a:p>
        </p:txBody>
      </p:sp>
      <p:sp>
        <p:nvSpPr>
          <p:cNvPr id="4" name="Slide Number Placeholder 3"/>
          <p:cNvSpPr>
            <a:spLocks noGrp="1"/>
          </p:cNvSpPr>
          <p:nvPr>
            <p:ph type="sldNum" sz="quarter" idx="10"/>
          </p:nvPr>
        </p:nvSpPr>
        <p:spPr/>
        <p:txBody>
          <a:bodyPr/>
          <a:lstStyle/>
          <a:p>
            <a:fld id="{F249C450-2507-4E40-8619-19FD638DCB3C}" type="slidenum">
              <a:rPr lang="en-IE" smtClean="0"/>
              <a:t>15</a:t>
            </a:fld>
            <a:endParaRPr lang="en-IE"/>
          </a:p>
        </p:txBody>
      </p:sp>
    </p:spTree>
    <p:extLst>
      <p:ext uri="{BB962C8B-B14F-4D97-AF65-F5344CB8AC3E}">
        <p14:creationId xmlns:p14="http://schemas.microsoft.com/office/powerpoint/2010/main" val="3726185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F249C450-2507-4E40-8619-19FD638DCB3C}" type="slidenum">
              <a:rPr lang="en-IE" smtClean="0"/>
              <a:t>16</a:t>
            </a:fld>
            <a:endParaRPr lang="en-IE"/>
          </a:p>
        </p:txBody>
      </p:sp>
    </p:spTree>
    <p:extLst>
      <p:ext uri="{BB962C8B-B14F-4D97-AF65-F5344CB8AC3E}">
        <p14:creationId xmlns:p14="http://schemas.microsoft.com/office/powerpoint/2010/main" val="52125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Agreements with school – site management</a:t>
            </a:r>
          </a:p>
          <a:p>
            <a:endParaRPr lang="en-IE" dirty="0"/>
          </a:p>
          <a:p>
            <a:r>
              <a:rPr lang="en-IE" dirty="0"/>
              <a:t>Constantly updating – adding/amending etc.</a:t>
            </a:r>
          </a:p>
        </p:txBody>
      </p:sp>
      <p:sp>
        <p:nvSpPr>
          <p:cNvPr id="4" name="Slide Number Placeholder 3"/>
          <p:cNvSpPr>
            <a:spLocks noGrp="1"/>
          </p:cNvSpPr>
          <p:nvPr>
            <p:ph type="sldNum" sz="quarter" idx="10"/>
          </p:nvPr>
        </p:nvSpPr>
        <p:spPr/>
        <p:txBody>
          <a:bodyPr/>
          <a:lstStyle/>
          <a:p>
            <a:fld id="{F249C450-2507-4E40-8619-19FD638DCB3C}" type="slidenum">
              <a:rPr lang="en-IE" smtClean="0"/>
              <a:t>17</a:t>
            </a:fld>
            <a:endParaRPr lang="en-IE"/>
          </a:p>
        </p:txBody>
      </p:sp>
    </p:spTree>
    <p:extLst>
      <p:ext uri="{BB962C8B-B14F-4D97-AF65-F5344CB8AC3E}">
        <p14:creationId xmlns:p14="http://schemas.microsoft.com/office/powerpoint/2010/main" val="101746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F249C450-2507-4E40-8619-19FD638DCB3C}" type="slidenum">
              <a:rPr lang="en-IE" smtClean="0"/>
              <a:t>18</a:t>
            </a:fld>
            <a:endParaRPr lang="en-IE"/>
          </a:p>
        </p:txBody>
      </p:sp>
    </p:spTree>
    <p:extLst>
      <p:ext uri="{BB962C8B-B14F-4D97-AF65-F5344CB8AC3E}">
        <p14:creationId xmlns:p14="http://schemas.microsoft.com/office/powerpoint/2010/main" val="3966295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7775F14-736A-4B8E-82BC-CE087472FF6F}" type="datetimeFigureOut">
              <a:rPr lang="en-GB"/>
              <a:pPr>
                <a:defRPr/>
              </a:pPr>
              <a:t>21/05/2021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E2CD8A0-1736-4A70-B072-1454840B2B49}"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E137CF43-871E-4336-8043-57907B8CFB88}" type="datetimeFigureOut">
              <a:rPr lang="en-GB"/>
              <a:pPr>
                <a:defRPr/>
              </a:pPr>
              <a:t>21/05/2021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A11A932-D5A5-4F88-93BE-565DCC04B4D6}"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076E2D-A155-4290-B394-7D052349C9B8}" type="datetimeFigureOut">
              <a:rPr lang="en-GB"/>
              <a:pPr>
                <a:defRPr/>
              </a:pPr>
              <a:t>21/05/2021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B41CEBA-4F48-48CD-BF58-82293109289E}"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FDC1E075-7CF0-45FC-8EA4-A59D44D1BEB0}" type="datetimeFigureOut">
              <a:rPr lang="en-GB"/>
              <a:pPr>
                <a:defRPr/>
              </a:pPr>
              <a:t>21/05/2021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24F20F2-6F1D-470F-9AB4-BC51895B8BB3}"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77BC9390-1F84-445D-A31C-325EE9A23719}" type="datetimeFigureOut">
              <a:rPr lang="en-GB"/>
              <a:pPr>
                <a:defRPr/>
              </a:pPr>
              <a:t>21/05/2021</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BB082489-55C7-4543-8388-BF70DC63303B}"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48FD73B-0661-4997-9F08-072CA7768722}" type="datetimeFigureOut">
              <a:rPr lang="en-GB"/>
              <a:pPr>
                <a:defRPr/>
              </a:pPr>
              <a:t>21/05/2021</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983DE20E-4D94-4234-B8B7-421127361995}"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DC9438C-B521-4D04-AE7D-777BF658C68F}" type="datetimeFigureOut">
              <a:rPr lang="en-GB"/>
              <a:pPr>
                <a:defRPr/>
              </a:pPr>
              <a:t>21/05/2021</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C43DFB76-A084-4E90-84BB-D7383D4F0079}"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BB7820B-9D39-4C03-B377-EA68231DADB3}" type="datetimeFigureOut">
              <a:rPr lang="en-GB"/>
              <a:pPr>
                <a:defRPr/>
              </a:pPr>
              <a:t>21/05/2021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D8E551B-C55D-4C7F-B816-0A58918C54A3}"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16B667F-2037-4835-8683-1C9F58CE2E0A}" type="datetimeFigureOut">
              <a:rPr lang="en-GB"/>
              <a:pPr>
                <a:defRPr/>
              </a:pPr>
              <a:t>21/05/2021</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A192BB0-5D08-4D82-977C-BEDFC145DEDB}"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F53CF8E3-596C-4C95-A45E-C40F0D29A455}" type="datetimeFigureOut">
              <a:rPr lang="en-GB"/>
              <a:pPr>
                <a:defRPr/>
              </a:pPr>
              <a:t>21/05/2021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9EBAB88-6E5D-4B2A-80B8-030D0F9067B4}"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5AD8E5ED-8A71-418D-B19A-61ED60E0F532}" type="datetimeFigureOut">
              <a:rPr lang="en-GB"/>
              <a:pPr>
                <a:defRPr/>
              </a:pPr>
              <a:t>21/05/2021</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BD4EB7F-73D7-457C-BD56-BA3251004B3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45DC858-8DB2-4473-AA2F-FC20568082B3}" type="datetimeFigureOut">
              <a:rPr lang="en-GB"/>
              <a:pPr>
                <a:defRPr/>
              </a:pPr>
              <a:t>21/05/2021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A8E8C58-A101-4A2C-B818-35E3EDFA08D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pointofsinglecontact.ie/download/short_guide_to_shwwa_2005.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hsa.ie/eng/Topics/Managing_Health_and_Safety/Safety,_Health_and_Welfare_at_Work_Act_200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lotc.org.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hsa.ie/educa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hsa.ie/eng/Education/Managing_Safety_and_Health_in_School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tusla.i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into.ie/NI/NI2012Redesign/Schools/EducationalVisits/"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fsai.ie"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elearn.ie/product/food-safety-haccp-2/"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685800" y="2130425"/>
            <a:ext cx="7772400" cy="2235200"/>
          </a:xfrm>
        </p:spPr>
        <p:txBody>
          <a:bodyPr/>
          <a:lstStyle/>
          <a:p>
            <a:pPr eaLnBrk="1" hangingPunct="1"/>
            <a:r>
              <a:rPr lang="en-GB" sz="4800" b="1">
                <a:solidFill>
                  <a:schemeClr val="tx2"/>
                </a:solidFill>
                <a:latin typeface="Tahoma" pitchFamily="34" charset="0"/>
                <a:cs typeface="Tahoma" pitchFamily="34" charset="0"/>
              </a:rPr>
              <a:t>Introduction to Health &amp; Safety</a:t>
            </a:r>
            <a:br>
              <a:rPr lang="en-GB" sz="4800" b="1">
                <a:solidFill>
                  <a:schemeClr val="tx2"/>
                </a:solidFill>
                <a:latin typeface="Tahoma" pitchFamily="34" charset="0"/>
                <a:cs typeface="Tahoma" pitchFamily="34" charset="0"/>
              </a:rPr>
            </a:br>
            <a:endParaRPr lang="en-GB" sz="2800" b="1" i="1">
              <a:solidFill>
                <a:schemeClr val="tx2"/>
              </a:solidFill>
              <a:latin typeface="Tahoma" pitchFamily="34" charset="0"/>
              <a:cs typeface="Tahom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en-GB" sz="4000" b="1">
                <a:solidFill>
                  <a:schemeClr val="tx2"/>
                </a:solidFill>
                <a:latin typeface="Tahoma" pitchFamily="34" charset="0"/>
                <a:cs typeface="Tahoma" pitchFamily="34" charset="0"/>
              </a:rPr>
              <a:t>Health &amp; Safety Executive, UK</a:t>
            </a:r>
          </a:p>
        </p:txBody>
      </p:sp>
      <p:sp>
        <p:nvSpPr>
          <p:cNvPr id="14338" name="Content Placeholder 2"/>
          <p:cNvSpPr>
            <a:spLocks noGrp="1"/>
          </p:cNvSpPr>
          <p:nvPr>
            <p:ph idx="1"/>
          </p:nvPr>
        </p:nvSpPr>
        <p:spPr>
          <a:xfrm>
            <a:off x="601663" y="1384300"/>
            <a:ext cx="4402137" cy="4852988"/>
          </a:xfrm>
        </p:spPr>
        <p:txBody>
          <a:bodyPr/>
          <a:lstStyle/>
          <a:p>
            <a:pPr marL="0" indent="0" eaLnBrk="1" hangingPunct="1">
              <a:lnSpc>
                <a:spcPct val="90000"/>
              </a:lnSpc>
              <a:buFont typeface="Arial" charset="0"/>
              <a:buNone/>
            </a:pPr>
            <a:r>
              <a:rPr lang="en-GB" sz="2400" i="1"/>
              <a:t>“Health and safety law is often used as an excuse to stop children taking part in exciting activities, but well‐managed risk is good for them. It engages their imagination, helps them learn and even teaches them to manage risks for themselves in the future. They won’t understand about risk if they’re wrapped in cotton wool. Risk itself won’t damage children, but ill‐managed and overprotective actions could!”</a:t>
            </a:r>
            <a:endParaRPr lang="en-GB" sz="2400"/>
          </a:p>
        </p:txBody>
      </p:sp>
      <p:pic>
        <p:nvPicPr>
          <p:cNvPr id="14339" name="Picture 4" descr="Trampoline class with teacher holding cotton wool below child"/>
          <p:cNvPicPr>
            <a:picLocks noChangeAspect="1" noChangeArrowheads="1"/>
          </p:cNvPicPr>
          <p:nvPr/>
        </p:nvPicPr>
        <p:blipFill>
          <a:blip r:embed="rId3"/>
          <a:srcRect/>
          <a:stretch>
            <a:fillRect/>
          </a:stretch>
        </p:blipFill>
        <p:spPr bwMode="auto">
          <a:xfrm>
            <a:off x="4965700" y="1268413"/>
            <a:ext cx="3927475" cy="510698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GB" sz="4000" b="1" dirty="0">
                <a:solidFill>
                  <a:schemeClr val="tx2"/>
                </a:solidFill>
                <a:latin typeface="Tahoma" pitchFamily="34" charset="0"/>
                <a:cs typeface="Tahoma" pitchFamily="34" charset="0"/>
              </a:rPr>
              <a:t>Safety, Health and Welfare at Work Act 2005 (Ireland)</a:t>
            </a:r>
          </a:p>
        </p:txBody>
      </p:sp>
      <p:sp>
        <p:nvSpPr>
          <p:cNvPr id="16386" name="Content Placeholder 2"/>
          <p:cNvSpPr>
            <a:spLocks noGrp="1"/>
          </p:cNvSpPr>
          <p:nvPr>
            <p:ph idx="1"/>
          </p:nvPr>
        </p:nvSpPr>
        <p:spPr>
          <a:xfrm>
            <a:off x="457200" y="1700808"/>
            <a:ext cx="8507413" cy="4823817"/>
          </a:xfrm>
        </p:spPr>
        <p:txBody>
          <a:bodyPr/>
          <a:lstStyle/>
          <a:p>
            <a:pPr marL="363538" indent="-363538" eaLnBrk="1" hangingPunct="1">
              <a:lnSpc>
                <a:spcPct val="80000"/>
              </a:lnSpc>
              <a:spcAft>
                <a:spcPts val="600"/>
              </a:spcAft>
            </a:pPr>
            <a:r>
              <a:rPr lang="en-GB" sz="2500" dirty="0"/>
              <a:t>The Health and Safety at Work Act outlines the general legal duties an employer has to their employees and members of the public to ensure their safety, health and welfare </a:t>
            </a:r>
            <a:r>
              <a:rPr lang="en-GB" sz="2500" b="1" dirty="0"/>
              <a:t>as far as reasonably practicable</a:t>
            </a:r>
            <a:r>
              <a:rPr lang="en-GB" sz="2500" dirty="0"/>
              <a:t>. It also outlines the duties employees have to the employer and each other.</a:t>
            </a:r>
          </a:p>
          <a:p>
            <a:pPr marL="363538" indent="-363538" eaLnBrk="1" hangingPunct="1">
              <a:lnSpc>
                <a:spcPct val="80000"/>
              </a:lnSpc>
              <a:spcAft>
                <a:spcPts val="600"/>
              </a:spcAft>
            </a:pPr>
            <a:r>
              <a:rPr lang="en-GB" sz="2500" dirty="0"/>
              <a:t>Employers must have a written Health &amp; Safety policy appropriate for their work situation.</a:t>
            </a:r>
          </a:p>
          <a:p>
            <a:pPr marL="363538" indent="-363538" eaLnBrk="1" hangingPunct="1">
              <a:lnSpc>
                <a:spcPct val="80000"/>
              </a:lnSpc>
              <a:spcAft>
                <a:spcPts val="600"/>
              </a:spcAft>
            </a:pPr>
            <a:r>
              <a:rPr lang="en-GB" sz="2500" dirty="0"/>
              <a:t>Employees must follow training received; taking reasonable care of their own and other people’s health &amp; safety, and report to someone if </a:t>
            </a:r>
            <a:r>
              <a:rPr lang="en-GB" sz="2400" dirty="0"/>
              <a:t>they think precautions are inadequate</a:t>
            </a:r>
            <a:r>
              <a:rPr lang="en-GB" sz="2000" dirty="0"/>
              <a:t>.</a:t>
            </a:r>
          </a:p>
          <a:p>
            <a:pPr marL="363538" indent="-363538" eaLnBrk="1" hangingPunct="1">
              <a:lnSpc>
                <a:spcPct val="80000"/>
              </a:lnSpc>
              <a:buNone/>
            </a:pPr>
            <a:r>
              <a:rPr lang="en-GB" sz="2000" b="1" dirty="0">
                <a:hlinkClick r:id="rId3"/>
              </a:rPr>
              <a:t>www.pointofsinglecontact.ie/download/short_guide_to_shwwa_2005.pdf</a:t>
            </a:r>
            <a:endParaRPr lang="en-GB" sz="2000" b="1" dirty="0"/>
          </a:p>
          <a:p>
            <a:pPr marL="363538" indent="-363538" eaLnBrk="1" hangingPunct="1">
              <a:lnSpc>
                <a:spcPct val="80000"/>
              </a:lnSpc>
              <a:buNone/>
            </a:pPr>
            <a:endParaRPr lang="en-GB" sz="2000" b="1" dirty="0"/>
          </a:p>
          <a:p>
            <a:pPr marL="363538" indent="-363538" eaLnBrk="1" hangingPunct="1">
              <a:lnSpc>
                <a:spcPct val="80000"/>
              </a:lnSpc>
              <a:buNone/>
            </a:pPr>
            <a:r>
              <a:rPr lang="en-GB" sz="2000" b="1" dirty="0">
                <a:hlinkClick r:id="rId4"/>
              </a:rPr>
              <a:t>www.hsa.ie/eng/Topics/Managing_Health_and_Safety/Safety,_Health_and_Welfare_at_Work_Act_2005/</a:t>
            </a:r>
            <a:r>
              <a:rPr lang="en-GB" sz="2000" b="1"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b="1" dirty="0">
                <a:solidFill>
                  <a:schemeClr val="tx2"/>
                </a:solidFill>
                <a:latin typeface="Tahoma" panose="020B0604030504040204" pitchFamily="34" charset="0"/>
                <a:ea typeface="Tahoma" panose="020B0604030504040204" pitchFamily="34" charset="0"/>
                <a:cs typeface="Tahoma" panose="020B0604030504040204" pitchFamily="34" charset="0"/>
              </a:rPr>
              <a:t>Health &amp; Safety </a:t>
            </a:r>
            <a:br>
              <a:rPr lang="en-GB" b="1" dirty="0">
                <a:solidFill>
                  <a:schemeClr val="tx2"/>
                </a:solidFill>
                <a:latin typeface="Tahoma" panose="020B0604030504040204" pitchFamily="34" charset="0"/>
                <a:ea typeface="Tahoma" panose="020B0604030504040204" pitchFamily="34" charset="0"/>
                <a:cs typeface="Tahoma" panose="020B0604030504040204" pitchFamily="34" charset="0"/>
              </a:rPr>
            </a:br>
            <a:r>
              <a:rPr lang="en-GB" b="1" dirty="0">
                <a:solidFill>
                  <a:schemeClr val="tx2"/>
                </a:solidFill>
                <a:latin typeface="Tahoma" panose="020B0604030504040204" pitchFamily="34" charset="0"/>
                <a:ea typeface="Tahoma" panose="020B0604030504040204" pitchFamily="34" charset="0"/>
                <a:cs typeface="Tahoma" panose="020B0604030504040204" pitchFamily="34" charset="0"/>
              </a:rPr>
              <a:t>&amp; working with children</a:t>
            </a:r>
          </a:p>
        </p:txBody>
      </p:sp>
      <p:sp>
        <p:nvSpPr>
          <p:cNvPr id="3" name="Content Placeholder 2"/>
          <p:cNvSpPr>
            <a:spLocks noGrp="1"/>
          </p:cNvSpPr>
          <p:nvPr>
            <p:ph idx="1"/>
          </p:nvPr>
        </p:nvSpPr>
        <p:spPr/>
        <p:txBody>
          <a:bodyPr>
            <a:normAutofit/>
          </a:bodyPr>
          <a:lstStyle/>
          <a:p>
            <a:pPr marL="0" indent="0" eaLnBrk="1" hangingPunct="1">
              <a:buFont typeface="Arial" charset="0"/>
              <a:buNone/>
            </a:pPr>
            <a:r>
              <a:rPr lang="en-GB" sz="3000" dirty="0"/>
              <a:t>In addition to Health &amp; Safety Law, Teachers and other staff in charge of children have a common law duty of care to act as any </a:t>
            </a:r>
            <a:r>
              <a:rPr lang="en-GB" sz="3000" b="1" dirty="0"/>
              <a:t>reasonable parent </a:t>
            </a:r>
            <a:r>
              <a:rPr lang="en-GB" sz="3000" dirty="0"/>
              <a:t>would do in similar circumstances.</a:t>
            </a:r>
          </a:p>
          <a:p>
            <a:pPr marL="0" indent="0" eaLnBrk="1" hangingPunct="1">
              <a:buFont typeface="Arial" charset="0"/>
              <a:buNone/>
            </a:pPr>
            <a:r>
              <a:rPr lang="en-GB" sz="3000" dirty="0"/>
              <a:t>Useful documents are available on Learning Outside the Classroom website:</a:t>
            </a:r>
          </a:p>
          <a:p>
            <a:pPr marL="0" indent="0" eaLnBrk="1" hangingPunct="1">
              <a:buNone/>
            </a:pPr>
            <a:r>
              <a:rPr lang="en-GB" sz="3000" dirty="0">
                <a:solidFill>
                  <a:srgbClr val="558ED5"/>
                </a:solidFill>
                <a:hlinkClick r:id="rId3"/>
              </a:rPr>
              <a:t>www.lotc.org.uk</a:t>
            </a:r>
            <a:r>
              <a:rPr lang="en-GB" sz="3000" dirty="0">
                <a:solidFill>
                  <a:srgbClr val="558ED5"/>
                </a:solidFill>
              </a:rPr>
              <a:t>		</a:t>
            </a:r>
          </a:p>
          <a:p>
            <a:pPr marL="0" indent="0" eaLnBrk="1" hangingPunct="1">
              <a:buNone/>
            </a:pPr>
            <a:r>
              <a:rPr lang="en-GB" sz="3000" dirty="0">
                <a:solidFill>
                  <a:srgbClr val="558ED5"/>
                </a:solidFill>
              </a:rPr>
              <a:t>Organisations that work with children also need a child protection policy. </a:t>
            </a:r>
            <a:r>
              <a:rPr lang="en-GB" sz="3000" u="sng" dirty="0" err="1">
                <a:solidFill>
                  <a:srgbClr val="0000FF"/>
                </a:solidFill>
              </a:rPr>
              <a:t>www.dcya.gov.ie</a:t>
            </a:r>
            <a:endParaRPr lang="en-GB" sz="3000" u="sng" dirty="0">
              <a:solidFill>
                <a:srgbClr val="0000FF"/>
              </a:solidFill>
            </a:endParaRPr>
          </a:p>
          <a:p>
            <a:pPr marL="0" indent="0" eaLnBrk="1" hangingPunct="1">
              <a:buNone/>
            </a:pPr>
            <a:endParaRPr lang="en-GB" sz="3000" dirty="0">
              <a:solidFill>
                <a:srgbClr val="558ED5"/>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215516" y="44625"/>
            <a:ext cx="8712968" cy="2304256"/>
          </a:xfrm>
        </p:spPr>
        <p:txBody>
          <a:bodyPr/>
          <a:lstStyle/>
          <a:p>
            <a:pPr eaLnBrk="1" hangingPunct="1"/>
            <a:r>
              <a:rPr lang="en-IE" sz="4000" b="1" dirty="0">
                <a:solidFill>
                  <a:schemeClr val="tx2"/>
                </a:solidFill>
                <a:latin typeface="Tahoma" pitchFamily="34" charset="0"/>
              </a:rPr>
              <a:t>Guidelines on Managing</a:t>
            </a:r>
            <a:br>
              <a:rPr lang="en-IE" sz="4000" b="1" dirty="0">
                <a:solidFill>
                  <a:schemeClr val="tx2"/>
                </a:solidFill>
                <a:latin typeface="Tahoma" pitchFamily="34" charset="0"/>
              </a:rPr>
            </a:br>
            <a:r>
              <a:rPr lang="en-IE" sz="4000" b="1" dirty="0">
                <a:solidFill>
                  <a:schemeClr val="tx2"/>
                </a:solidFill>
                <a:latin typeface="Tahoma" pitchFamily="34" charset="0"/>
              </a:rPr>
              <a:t>Safety, Health and Welfare</a:t>
            </a:r>
            <a:br>
              <a:rPr lang="en-IE" sz="4000" b="1" dirty="0">
                <a:solidFill>
                  <a:schemeClr val="tx2"/>
                </a:solidFill>
                <a:latin typeface="Tahoma" pitchFamily="34" charset="0"/>
              </a:rPr>
            </a:br>
            <a:r>
              <a:rPr lang="en-IE" sz="4000" b="1" dirty="0">
                <a:solidFill>
                  <a:schemeClr val="tx2"/>
                </a:solidFill>
                <a:latin typeface="Tahoma" pitchFamily="34" charset="0"/>
              </a:rPr>
              <a:t>in Primary Schools</a:t>
            </a:r>
            <a:endParaRPr lang="en-GB" sz="4000" b="1" dirty="0">
              <a:solidFill>
                <a:schemeClr val="tx2"/>
              </a:solidFill>
              <a:latin typeface="Tahoma" pitchFamily="34" charset="0"/>
            </a:endParaRPr>
          </a:p>
        </p:txBody>
      </p:sp>
      <p:sp>
        <p:nvSpPr>
          <p:cNvPr id="18434" name="Text Box 4"/>
          <p:cNvSpPr txBox="1">
            <a:spLocks noChangeArrowheads="1"/>
          </p:cNvSpPr>
          <p:nvPr/>
        </p:nvSpPr>
        <p:spPr bwMode="auto">
          <a:xfrm>
            <a:off x="719931" y="2204864"/>
            <a:ext cx="7704138" cy="4370427"/>
          </a:xfrm>
          <a:prstGeom prst="rect">
            <a:avLst/>
          </a:prstGeom>
          <a:noFill/>
          <a:ln w="9525">
            <a:noFill/>
            <a:miter lim="800000"/>
            <a:headEnd/>
            <a:tailEnd/>
          </a:ln>
        </p:spPr>
        <p:txBody>
          <a:bodyPr>
            <a:spAutoFit/>
          </a:bodyPr>
          <a:lstStyle/>
          <a:p>
            <a:pPr>
              <a:spcBef>
                <a:spcPct val="50000"/>
              </a:spcBef>
            </a:pPr>
            <a:r>
              <a:rPr lang="en-IE" sz="2800" dirty="0">
                <a:latin typeface="Tahoma" pitchFamily="34" charset="0"/>
              </a:rPr>
              <a:t>Website: </a:t>
            </a:r>
            <a:r>
              <a:rPr lang="en-IE" sz="2800" dirty="0">
                <a:latin typeface="Tahoma" pitchFamily="34" charset="0"/>
                <a:hlinkClick r:id="rId3"/>
              </a:rPr>
              <a:t>www.hsa.ie/education</a:t>
            </a:r>
            <a:r>
              <a:rPr lang="en-IE" sz="2800" dirty="0">
                <a:latin typeface="Tahoma" pitchFamily="34" charset="0"/>
              </a:rPr>
              <a:t> </a:t>
            </a:r>
            <a:r>
              <a:rPr lang="en-IE" sz="2000" dirty="0">
                <a:latin typeface="Tahoma" pitchFamily="34" charset="0"/>
                <a:hlinkClick r:id="rId4"/>
              </a:rPr>
              <a:t>http://www.hsa.ie/eng/Education/Managing_Safety_and_Health_in_Schools/</a:t>
            </a:r>
            <a:r>
              <a:rPr lang="en-IE" sz="2000" dirty="0">
                <a:latin typeface="Tahoma" pitchFamily="34" charset="0"/>
              </a:rPr>
              <a:t> </a:t>
            </a:r>
          </a:p>
          <a:p>
            <a:pPr>
              <a:spcBef>
                <a:spcPct val="50000"/>
              </a:spcBef>
            </a:pPr>
            <a:r>
              <a:rPr lang="en-IE" sz="2800" dirty="0">
                <a:latin typeface="Tahoma" pitchFamily="34" charset="0"/>
              </a:rPr>
              <a:t>Guidelines cover:</a:t>
            </a:r>
          </a:p>
          <a:p>
            <a:pPr marL="457200" indent="-457200">
              <a:spcBef>
                <a:spcPct val="50000"/>
              </a:spcBef>
              <a:buFont typeface="Arial" panose="020B0604020202020204" pitchFamily="34" charset="0"/>
              <a:buChar char="•"/>
            </a:pPr>
            <a:r>
              <a:rPr lang="en-IE" sz="2800" dirty="0">
                <a:latin typeface="Tahoma" pitchFamily="34" charset="0"/>
              </a:rPr>
              <a:t>Information on school’s legal obligations</a:t>
            </a:r>
          </a:p>
          <a:p>
            <a:pPr marL="457200" indent="-457200">
              <a:spcBef>
                <a:spcPct val="50000"/>
              </a:spcBef>
              <a:buFont typeface="Arial" panose="020B0604020202020204" pitchFamily="34" charset="0"/>
              <a:buChar char="•"/>
            </a:pPr>
            <a:r>
              <a:rPr lang="en-IE" sz="2800" dirty="0">
                <a:latin typeface="Tahoma" pitchFamily="34" charset="0"/>
              </a:rPr>
              <a:t>Sample safety, health &amp; welfare policy</a:t>
            </a:r>
          </a:p>
          <a:p>
            <a:pPr marL="457200" indent="-457200">
              <a:spcBef>
                <a:spcPct val="50000"/>
              </a:spcBef>
              <a:buFont typeface="Arial" panose="020B0604020202020204" pitchFamily="34" charset="0"/>
              <a:buChar char="•"/>
            </a:pPr>
            <a:r>
              <a:rPr lang="en-IE" sz="2800" dirty="0">
                <a:latin typeface="Tahoma" pitchFamily="34" charset="0"/>
              </a:rPr>
              <a:t>What’s in a safety statement</a:t>
            </a:r>
          </a:p>
          <a:p>
            <a:pPr marL="457200" indent="-457200">
              <a:spcBef>
                <a:spcPct val="50000"/>
              </a:spcBef>
              <a:buFont typeface="Arial" panose="020B0604020202020204" pitchFamily="34" charset="0"/>
              <a:buChar char="•"/>
            </a:pPr>
            <a:r>
              <a:rPr lang="en-IE" sz="2800" dirty="0">
                <a:latin typeface="Tahoma" pitchFamily="34" charset="0"/>
              </a:rPr>
              <a:t>Risk assessment templates </a:t>
            </a:r>
            <a:endParaRPr lang="en-GB" sz="2800" dirty="0">
              <a:latin typeface="Tahoma" pitchFamily="34" charset="0"/>
            </a:endParaRPr>
          </a:p>
        </p:txBody>
      </p:sp>
    </p:spTree>
    <p:extLst>
      <p:ext uri="{BB962C8B-B14F-4D97-AF65-F5344CB8AC3E}">
        <p14:creationId xmlns:p14="http://schemas.microsoft.com/office/powerpoint/2010/main" val="921755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GB" sz="3600" b="1">
                <a:solidFill>
                  <a:schemeClr val="tx2"/>
                </a:solidFill>
              </a:rPr>
              <a:t>What if you are self-employed as Forest School &amp; Nature-based practitioner?</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defRPr/>
            </a:pPr>
            <a:r>
              <a:rPr lang="en-GB" dirty="0"/>
              <a:t>Make yourself familiar with procedures and guidance for schools so that you can support your groups.</a:t>
            </a:r>
          </a:p>
          <a:p>
            <a:pPr eaLnBrk="1" fontAlgn="auto" hangingPunct="1">
              <a:spcAft>
                <a:spcPts val="0"/>
              </a:spcAft>
              <a:defRPr/>
            </a:pPr>
            <a:r>
              <a:rPr lang="en-GB" dirty="0"/>
              <a:t>You are expected  to have policies &amp; procedures in line with statutory requirements and good practice, appropriate to your site and client groups.</a:t>
            </a:r>
          </a:p>
          <a:p>
            <a:pPr eaLnBrk="1" fontAlgn="auto" hangingPunct="1">
              <a:spcAft>
                <a:spcPts val="0"/>
              </a:spcAft>
              <a:defRPr/>
            </a:pPr>
            <a:r>
              <a:rPr lang="en-GB" dirty="0"/>
              <a:t>You are expected to have public liability insurance and risk assessments as an outdoor provider.</a:t>
            </a:r>
          </a:p>
          <a:p>
            <a:pPr eaLnBrk="1" fontAlgn="auto" hangingPunct="1">
              <a:spcAft>
                <a:spcPts val="0"/>
              </a:spcAft>
              <a:defRPr/>
            </a:pPr>
            <a:r>
              <a:rPr lang="en-GB" dirty="0"/>
              <a:t>We recommend presenting policies &amp; procedures in the form of a working document or ‘Handbook’.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b="1" dirty="0">
                <a:solidFill>
                  <a:schemeClr val="tx2"/>
                </a:solidFill>
              </a:rPr>
              <a:t>Why do practitioners need policies &amp; procedures?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endParaRPr lang="en-GB" dirty="0"/>
          </a:p>
          <a:p>
            <a:pPr eaLnBrk="1" fontAlgn="auto" hangingPunct="1">
              <a:spcAft>
                <a:spcPts val="0"/>
              </a:spcAft>
              <a:defRPr/>
            </a:pPr>
            <a:r>
              <a:rPr lang="en-GB" b="1" dirty="0"/>
              <a:t>Professional integrity </a:t>
            </a:r>
            <a:r>
              <a:rPr lang="en-GB" dirty="0"/>
              <a:t>– good practice &amp; being well prepared.</a:t>
            </a:r>
          </a:p>
          <a:p>
            <a:pPr eaLnBrk="1" fontAlgn="auto" hangingPunct="1">
              <a:spcAft>
                <a:spcPts val="0"/>
              </a:spcAft>
              <a:defRPr/>
            </a:pPr>
            <a:r>
              <a:rPr lang="en-GB" b="1" dirty="0"/>
              <a:t>A communication tool </a:t>
            </a:r>
            <a:r>
              <a:rPr lang="en-GB" dirty="0"/>
              <a:t>– what &amp; how things are done to share with staff, managers, clients, parents.</a:t>
            </a:r>
          </a:p>
          <a:p>
            <a:pPr eaLnBrk="1" fontAlgn="auto" hangingPunct="1">
              <a:spcAft>
                <a:spcPts val="0"/>
              </a:spcAft>
              <a:defRPr/>
            </a:pPr>
            <a:r>
              <a:rPr lang="en-GB" b="1" dirty="0"/>
              <a:t>Protection against litigation </a:t>
            </a:r>
            <a:r>
              <a:rPr lang="en-GB" dirty="0"/>
              <a:t>– evidence your risk limiting procedures.</a:t>
            </a:r>
          </a:p>
          <a:p>
            <a:pPr eaLnBrk="1" fontAlgn="auto" hangingPunct="1">
              <a:spcAft>
                <a:spcPts val="0"/>
              </a:spcAft>
              <a:defRPr/>
            </a:pPr>
            <a:r>
              <a:rPr lang="en-GB" b="1" dirty="0"/>
              <a:t>A legal requirement </a:t>
            </a:r>
            <a:r>
              <a:rPr lang="en-GB" dirty="0"/>
              <a:t>– Health &amp; Safety Law.</a:t>
            </a:r>
          </a:p>
          <a:p>
            <a:pPr marL="0" indent="0" eaLnBrk="1" fontAlgn="auto" hangingPunct="1">
              <a:spcAft>
                <a:spcPts val="0"/>
              </a:spcAft>
              <a:buFont typeface="Arial" pitchFamily="34" charset="0"/>
              <a:buNone/>
              <a:defRPr/>
            </a:pPr>
            <a:endParaRPr lang="en-GB" dirty="0"/>
          </a:p>
          <a:p>
            <a:pPr marL="0" indent="0" eaLnBrk="1" fontAlgn="auto" hangingPunct="1">
              <a:spcAft>
                <a:spcPts val="0"/>
              </a:spcAft>
              <a:buFont typeface="Arial" pitchFamily="34" charset="0"/>
              <a:buNone/>
              <a:defRPr/>
            </a:pP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dirty="0">
                <a:solidFill>
                  <a:schemeClr val="tx2"/>
                </a:solidFill>
                <a:latin typeface="Tahoma" panose="020B0604030504040204" pitchFamily="34" charset="0"/>
                <a:ea typeface="Tahoma" panose="020B0604030504040204" pitchFamily="34" charset="0"/>
                <a:cs typeface="Tahoma" panose="020B0604030504040204" pitchFamily="34" charset="0"/>
              </a:rPr>
              <a:t>Possible Policies &amp; related procedures</a:t>
            </a:r>
          </a:p>
        </p:txBody>
      </p:sp>
      <p:sp>
        <p:nvSpPr>
          <p:cNvPr id="4" name="Content Placeholder 3"/>
          <p:cNvSpPr>
            <a:spLocks noGrp="1"/>
          </p:cNvSpPr>
          <p:nvPr>
            <p:ph sz="half" idx="1"/>
          </p:nvPr>
        </p:nvSpPr>
        <p:spPr>
          <a:xfrm>
            <a:off x="457200" y="1600200"/>
            <a:ext cx="4043363" cy="4924425"/>
          </a:xfrm>
        </p:spPr>
        <p:txBody>
          <a:bodyPr>
            <a:normAutofit/>
          </a:bodyPr>
          <a:lstStyle/>
          <a:p>
            <a:pPr marL="268288" indent="-174625" eaLnBrk="1" hangingPunct="1">
              <a:lnSpc>
                <a:spcPct val="80000"/>
              </a:lnSpc>
              <a:buFont typeface="Arial" charset="0"/>
              <a:buNone/>
            </a:pPr>
            <a:r>
              <a:rPr lang="en-GB" sz="2000">
                <a:solidFill>
                  <a:schemeClr val="tx2"/>
                </a:solidFill>
                <a:latin typeface="Tahoma" pitchFamily="34" charset="0"/>
              </a:rPr>
              <a:t>Policy:</a:t>
            </a:r>
          </a:p>
          <a:p>
            <a:pPr marL="268288" indent="-174625" eaLnBrk="1" hangingPunct="1">
              <a:lnSpc>
                <a:spcPct val="80000"/>
              </a:lnSpc>
            </a:pPr>
            <a:r>
              <a:rPr lang="en-GB" sz="2000"/>
              <a:t>Risk management and assessment</a:t>
            </a:r>
          </a:p>
          <a:p>
            <a:pPr marL="268288" indent="-174625" eaLnBrk="1" hangingPunct="1">
              <a:lnSpc>
                <a:spcPct val="80000"/>
              </a:lnSpc>
            </a:pPr>
            <a:r>
              <a:rPr lang="en-GB" sz="2000"/>
              <a:t>First Aid provision (inc. Emergency equipment carried)</a:t>
            </a:r>
          </a:p>
          <a:p>
            <a:pPr marL="268288" indent="-174625" eaLnBrk="1" hangingPunct="1">
              <a:lnSpc>
                <a:spcPct val="80000"/>
              </a:lnSpc>
            </a:pPr>
            <a:r>
              <a:rPr lang="en-GB" sz="2000"/>
              <a:t>Staff/helpers qualifications, training &amp; responsibilities</a:t>
            </a:r>
          </a:p>
          <a:p>
            <a:pPr marL="268288" indent="-174625" eaLnBrk="1" hangingPunct="1">
              <a:lnSpc>
                <a:spcPct val="80000"/>
              </a:lnSpc>
            </a:pPr>
            <a:r>
              <a:rPr lang="en-GB" sz="2000"/>
              <a:t>Equipment</a:t>
            </a:r>
          </a:p>
          <a:p>
            <a:pPr marL="268288" indent="-174625" eaLnBrk="1" hangingPunct="1">
              <a:lnSpc>
                <a:spcPct val="80000"/>
              </a:lnSpc>
            </a:pPr>
            <a:r>
              <a:rPr lang="en-GB" sz="2000"/>
              <a:t>Use of personal protective equipment</a:t>
            </a:r>
          </a:p>
          <a:p>
            <a:pPr marL="268288" indent="-174625" eaLnBrk="1" hangingPunct="1">
              <a:lnSpc>
                <a:spcPct val="80000"/>
              </a:lnSpc>
            </a:pPr>
            <a:r>
              <a:rPr lang="en-GB" sz="2000"/>
              <a:t>Welfare requirements – toilets, hygiene, food and drink</a:t>
            </a:r>
          </a:p>
          <a:p>
            <a:pPr marL="268288" indent="-174625" eaLnBrk="1" hangingPunct="1">
              <a:lnSpc>
                <a:spcPct val="80000"/>
              </a:lnSpc>
            </a:pPr>
            <a:r>
              <a:rPr lang="en-GB" sz="2000"/>
              <a:t>Emergency and Incident management</a:t>
            </a:r>
          </a:p>
          <a:p>
            <a:pPr marL="268288" indent="-174625" eaLnBrk="1" hangingPunct="1">
              <a:lnSpc>
                <a:spcPct val="80000"/>
              </a:lnSpc>
            </a:pPr>
            <a:r>
              <a:rPr lang="en-GB" sz="2000"/>
              <a:t>Contingency and cancellation</a:t>
            </a:r>
          </a:p>
          <a:p>
            <a:pPr marL="268288" indent="-174625" eaLnBrk="1" hangingPunct="1">
              <a:lnSpc>
                <a:spcPct val="80000"/>
              </a:lnSpc>
            </a:pPr>
            <a:r>
              <a:rPr lang="en-GB" sz="2000"/>
              <a:t>Transport</a:t>
            </a:r>
          </a:p>
          <a:p>
            <a:pPr marL="268288" indent="-174625" eaLnBrk="1" hangingPunct="1">
              <a:lnSpc>
                <a:spcPct val="80000"/>
              </a:lnSpc>
            </a:pPr>
            <a:r>
              <a:rPr lang="en-GB" sz="2000"/>
              <a:t> Insurance</a:t>
            </a:r>
          </a:p>
        </p:txBody>
      </p:sp>
      <p:sp>
        <p:nvSpPr>
          <p:cNvPr id="5" name="Content Placeholder 4"/>
          <p:cNvSpPr>
            <a:spLocks noGrp="1"/>
          </p:cNvSpPr>
          <p:nvPr>
            <p:ph sz="half" idx="2"/>
          </p:nvPr>
        </p:nvSpPr>
        <p:spPr/>
        <p:txBody>
          <a:bodyPr>
            <a:normAutofit/>
          </a:bodyPr>
          <a:lstStyle/>
          <a:p>
            <a:pPr marL="363538" indent="-269875" eaLnBrk="1" hangingPunct="1">
              <a:lnSpc>
                <a:spcPct val="80000"/>
              </a:lnSpc>
              <a:buFont typeface="Arial" charset="0"/>
              <a:buNone/>
            </a:pPr>
            <a:r>
              <a:rPr lang="en-GB" sz="2000">
                <a:solidFill>
                  <a:schemeClr val="tx2"/>
                </a:solidFill>
                <a:latin typeface="Tahoma" pitchFamily="34" charset="0"/>
                <a:cs typeface="Tahoma" pitchFamily="34" charset="0"/>
              </a:rPr>
              <a:t>Related Procedures</a:t>
            </a:r>
          </a:p>
          <a:p>
            <a:pPr marL="363538" indent="-269875" eaLnBrk="1" hangingPunct="1">
              <a:lnSpc>
                <a:spcPct val="80000"/>
              </a:lnSpc>
            </a:pPr>
            <a:r>
              <a:rPr lang="en-GB" sz="2000"/>
              <a:t>Risk assessment</a:t>
            </a:r>
          </a:p>
          <a:p>
            <a:pPr marL="363538" indent="-269875" eaLnBrk="1" hangingPunct="1">
              <a:lnSpc>
                <a:spcPct val="80000"/>
              </a:lnSpc>
            </a:pPr>
            <a:r>
              <a:rPr lang="en-GB" sz="2000"/>
              <a:t>Weather and clothing</a:t>
            </a:r>
          </a:p>
          <a:p>
            <a:pPr marL="363538" indent="-269875" eaLnBrk="1" hangingPunct="1">
              <a:lnSpc>
                <a:spcPct val="80000"/>
              </a:lnSpc>
            </a:pPr>
            <a:r>
              <a:rPr lang="en-GB" sz="2000"/>
              <a:t>Gaining parental consent</a:t>
            </a:r>
          </a:p>
          <a:p>
            <a:pPr marL="363538" indent="-269875" eaLnBrk="1" hangingPunct="1">
              <a:lnSpc>
                <a:spcPct val="80000"/>
              </a:lnSpc>
            </a:pPr>
            <a:r>
              <a:rPr lang="en-GB" sz="2000"/>
              <a:t>Administering medicines/items to children</a:t>
            </a:r>
          </a:p>
          <a:p>
            <a:pPr marL="363538" indent="-269875" eaLnBrk="1" hangingPunct="1">
              <a:lnSpc>
                <a:spcPct val="80000"/>
              </a:lnSpc>
            </a:pPr>
            <a:r>
              <a:rPr lang="en-GB" sz="2000"/>
              <a:t>Tool and equipment operational</a:t>
            </a:r>
          </a:p>
          <a:p>
            <a:pPr marL="363538" indent="-269875" eaLnBrk="1" hangingPunct="1">
              <a:lnSpc>
                <a:spcPct val="80000"/>
              </a:lnSpc>
            </a:pPr>
            <a:r>
              <a:rPr lang="en-GB" sz="2000"/>
              <a:t>Fire protocol</a:t>
            </a:r>
          </a:p>
          <a:p>
            <a:pPr marL="363538" indent="-269875" eaLnBrk="1" hangingPunct="1">
              <a:lnSpc>
                <a:spcPct val="80000"/>
              </a:lnSpc>
            </a:pPr>
            <a:r>
              <a:rPr lang="en-GB" sz="2000"/>
              <a:t>Toileting</a:t>
            </a:r>
          </a:p>
          <a:p>
            <a:pPr marL="363538" indent="-269875" eaLnBrk="1" hangingPunct="1">
              <a:lnSpc>
                <a:spcPct val="80000"/>
              </a:lnSpc>
            </a:pPr>
            <a:r>
              <a:rPr lang="en-GB" sz="2000"/>
              <a:t>Food Hygiene</a:t>
            </a:r>
          </a:p>
          <a:p>
            <a:pPr marL="363538" indent="-269875" eaLnBrk="1" hangingPunct="1">
              <a:lnSpc>
                <a:spcPct val="80000"/>
              </a:lnSpc>
            </a:pPr>
            <a:r>
              <a:rPr lang="en-GB" sz="2000"/>
              <a:t>Emergency and serious incident</a:t>
            </a:r>
          </a:p>
          <a:p>
            <a:pPr marL="363538" indent="-269875" eaLnBrk="1" hangingPunct="1">
              <a:lnSpc>
                <a:spcPct val="80000"/>
              </a:lnSpc>
            </a:pPr>
            <a:r>
              <a:rPr lang="en-GB" sz="2000"/>
              <a:t>Reporting and near miss</a:t>
            </a:r>
          </a:p>
          <a:p>
            <a:pPr marL="363538" indent="-269875" eaLnBrk="1" hangingPunct="1">
              <a:lnSpc>
                <a:spcPct val="80000"/>
              </a:lnSpc>
            </a:pPr>
            <a:r>
              <a:rPr lang="en-GB" sz="2000"/>
              <a:t>Cancellation and contingency</a:t>
            </a:r>
          </a:p>
          <a:p>
            <a:pPr marL="363538" indent="-269875" eaLnBrk="1" hangingPunct="1">
              <a:lnSpc>
                <a:spcPct val="80000"/>
              </a:lnSpc>
            </a:pPr>
            <a:r>
              <a:rPr lang="en-GB" sz="2000"/>
              <a:t>Walking/driving/transport</a:t>
            </a:r>
            <a:endParaRPr lang="en-GB" sz="20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1E613-A1A4-44E2-B188-AE77C9471BB1}"/>
              </a:ext>
            </a:extLst>
          </p:cNvPr>
          <p:cNvSpPr>
            <a:spLocks noGrp="1"/>
          </p:cNvSpPr>
          <p:nvPr>
            <p:ph type="title"/>
          </p:nvPr>
        </p:nvSpPr>
        <p:spPr>
          <a:xfrm>
            <a:off x="420185" y="260648"/>
            <a:ext cx="8712968" cy="1143000"/>
          </a:xfrm>
        </p:spPr>
        <p:txBody>
          <a:bodyPr/>
          <a:lstStyle/>
          <a:p>
            <a:r>
              <a:rPr lang="en-IE" sz="3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Irish Legislation for the Protection and Welfare of Children</a:t>
            </a:r>
          </a:p>
        </p:txBody>
      </p:sp>
      <p:sp>
        <p:nvSpPr>
          <p:cNvPr id="3" name="Content Placeholder 2">
            <a:extLst>
              <a:ext uri="{FF2B5EF4-FFF2-40B4-BE49-F238E27FC236}">
                <a16:creationId xmlns:a16="http://schemas.microsoft.com/office/drawing/2014/main" id="{EE79364E-0FF1-48E2-95A4-FE4D7514073D}"/>
              </a:ext>
            </a:extLst>
          </p:cNvPr>
          <p:cNvSpPr>
            <a:spLocks noGrp="1"/>
          </p:cNvSpPr>
          <p:nvPr>
            <p:ph idx="1"/>
          </p:nvPr>
        </p:nvSpPr>
        <p:spPr>
          <a:xfrm>
            <a:off x="755576" y="1556792"/>
            <a:ext cx="5112568" cy="4925144"/>
          </a:xfrm>
        </p:spPr>
        <p:txBody>
          <a:bodyPr/>
          <a:lstStyle/>
          <a:p>
            <a:r>
              <a:rPr lang="en-IE" sz="2400" dirty="0"/>
              <a:t>Be familiar with - Child-Care Act 1991</a:t>
            </a:r>
          </a:p>
          <a:p>
            <a:r>
              <a:rPr lang="en-IE" sz="2400" dirty="0"/>
              <a:t>Children First 2017 – full compliance by March 2018</a:t>
            </a:r>
          </a:p>
          <a:p>
            <a:r>
              <a:rPr lang="en-IE" sz="2400" dirty="0"/>
              <a:t>National Vetting Bureau – statutory requirement – garda vetting (update every 3 years)</a:t>
            </a:r>
          </a:p>
          <a:p>
            <a:r>
              <a:rPr lang="en-IE" sz="2400" dirty="0">
                <a:hlinkClick r:id="rId3"/>
              </a:rPr>
              <a:t>www.tusla.ie</a:t>
            </a:r>
            <a:r>
              <a:rPr lang="en-IE" sz="2400" dirty="0"/>
              <a:t> – Child &amp; Family Agency (Independent Legal Entity) 	– have free online child 	welfare &amp; protection training </a:t>
            </a:r>
          </a:p>
          <a:p>
            <a:pPr marL="0" indent="0">
              <a:buNone/>
            </a:pPr>
            <a:r>
              <a:rPr lang="en-IE" sz="2400" dirty="0"/>
              <a:t>	– general info/guidelines </a:t>
            </a:r>
          </a:p>
        </p:txBody>
      </p:sp>
      <p:pic>
        <p:nvPicPr>
          <p:cNvPr id="6" name="Picture 5" descr="A screenshot of a cell phone&#10;&#10;Description generated with high confidence">
            <a:extLst>
              <a:ext uri="{FF2B5EF4-FFF2-40B4-BE49-F238E27FC236}">
                <a16:creationId xmlns:a16="http://schemas.microsoft.com/office/drawing/2014/main" id="{08705925-BC35-44FE-B72F-BC50539BDA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60" y="1804761"/>
            <a:ext cx="2592288" cy="3248478"/>
          </a:xfrm>
          <a:prstGeom prst="rect">
            <a:avLst/>
          </a:prstGeom>
        </p:spPr>
      </p:pic>
      <p:sp>
        <p:nvSpPr>
          <p:cNvPr id="7" name="TextBox 6">
            <a:extLst>
              <a:ext uri="{FF2B5EF4-FFF2-40B4-BE49-F238E27FC236}">
                <a16:creationId xmlns:a16="http://schemas.microsoft.com/office/drawing/2014/main" id="{38BD7F95-1727-4CD8-87A2-2F085CF96C1B}"/>
              </a:ext>
            </a:extLst>
          </p:cNvPr>
          <p:cNvSpPr txBox="1"/>
          <p:nvPr/>
        </p:nvSpPr>
        <p:spPr>
          <a:xfrm>
            <a:off x="5754960" y="5089247"/>
            <a:ext cx="3106688" cy="1508105"/>
          </a:xfrm>
          <a:prstGeom prst="rect">
            <a:avLst/>
          </a:prstGeom>
          <a:noFill/>
        </p:spPr>
        <p:txBody>
          <a:bodyPr wrap="square" rtlCol="0">
            <a:spAutoFit/>
          </a:bodyPr>
          <a:lstStyle/>
          <a:p>
            <a:pPr algn="ctr"/>
            <a:r>
              <a:rPr lang="en-IE" sz="2000" b="1" dirty="0"/>
              <a:t>Policy &amp; Practice</a:t>
            </a:r>
          </a:p>
          <a:p>
            <a:pPr algn="ctr"/>
            <a:r>
              <a:rPr lang="en-IE" dirty="0"/>
              <a:t>Children First: National Guidance for the Protection and Welfare of Children 2017</a:t>
            </a:r>
          </a:p>
        </p:txBody>
      </p:sp>
    </p:spTree>
    <p:extLst>
      <p:ext uri="{BB962C8B-B14F-4D97-AF65-F5344CB8AC3E}">
        <p14:creationId xmlns:p14="http://schemas.microsoft.com/office/powerpoint/2010/main" val="790681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D25A-AA11-4102-A3E7-7D1CB938F55F}"/>
              </a:ext>
            </a:extLst>
          </p:cNvPr>
          <p:cNvSpPr>
            <a:spLocks noGrp="1"/>
          </p:cNvSpPr>
          <p:nvPr>
            <p:ph type="title"/>
          </p:nvPr>
        </p:nvSpPr>
        <p:spPr>
          <a:xfrm>
            <a:off x="452263" y="29829"/>
            <a:ext cx="8229600" cy="1143000"/>
          </a:xfrm>
        </p:spPr>
        <p:txBody>
          <a:bodyPr/>
          <a:lstStyle/>
          <a:p>
            <a:r>
              <a:rPr lang="en-IE" b="1" dirty="0">
                <a:solidFill>
                  <a:schemeClr val="accent5">
                    <a:lumMod val="75000"/>
                  </a:schemeClr>
                </a:solidFill>
              </a:rPr>
              <a:t>Mandatory Requirements</a:t>
            </a:r>
          </a:p>
        </p:txBody>
      </p:sp>
      <p:sp>
        <p:nvSpPr>
          <p:cNvPr id="3" name="Content Placeholder 2">
            <a:extLst>
              <a:ext uri="{FF2B5EF4-FFF2-40B4-BE49-F238E27FC236}">
                <a16:creationId xmlns:a16="http://schemas.microsoft.com/office/drawing/2014/main" id="{0B1B4D6E-539E-4AF5-85D0-6C0F1849C4BD}"/>
              </a:ext>
            </a:extLst>
          </p:cNvPr>
          <p:cNvSpPr>
            <a:spLocks noGrp="1"/>
          </p:cNvSpPr>
          <p:nvPr>
            <p:ph idx="1"/>
          </p:nvPr>
        </p:nvSpPr>
        <p:spPr>
          <a:xfrm>
            <a:off x="457200" y="1308635"/>
            <a:ext cx="4330824" cy="5109091"/>
          </a:xfrm>
        </p:spPr>
        <p:txBody>
          <a:bodyPr/>
          <a:lstStyle/>
          <a:p>
            <a:r>
              <a:rPr lang="en-IE" sz="2400" b="1" dirty="0"/>
              <a:t>A Mandated Person</a:t>
            </a:r>
          </a:p>
          <a:p>
            <a:pPr marL="0" indent="0">
              <a:buNone/>
            </a:pPr>
            <a:r>
              <a:rPr lang="en-IE" sz="2400" dirty="0"/>
              <a:t>Every organisation(including self-employed) has a legal obligation by this act to have a mandated person to report child protection concerns to </a:t>
            </a:r>
            <a:r>
              <a:rPr lang="en-IE" sz="2400" b="1" dirty="0" err="1"/>
              <a:t>Tusla</a:t>
            </a:r>
            <a:r>
              <a:rPr lang="en-IE" sz="2400" dirty="0"/>
              <a:t>.</a:t>
            </a:r>
          </a:p>
          <a:p>
            <a:r>
              <a:rPr lang="en-IE" sz="2400" b="1" dirty="0"/>
              <a:t>‘Harm’</a:t>
            </a:r>
          </a:p>
          <a:p>
            <a:pPr marL="0" indent="0">
              <a:buNone/>
            </a:pPr>
            <a:r>
              <a:rPr lang="en-IE" sz="2400" dirty="0"/>
              <a:t>Physical or sexual assault, ill treatment or neglect of the child in a manner that seriously affects, or is likely seriously affect the child's health, development or welfare… </a:t>
            </a:r>
          </a:p>
          <a:p>
            <a:pPr marL="0" indent="0">
              <a:buNone/>
            </a:pPr>
            <a:endParaRPr lang="en-IE" sz="2400" dirty="0"/>
          </a:p>
        </p:txBody>
      </p:sp>
      <p:sp>
        <p:nvSpPr>
          <p:cNvPr id="6" name="TextBox 5">
            <a:extLst>
              <a:ext uri="{FF2B5EF4-FFF2-40B4-BE49-F238E27FC236}">
                <a16:creationId xmlns:a16="http://schemas.microsoft.com/office/drawing/2014/main" id="{80D1E067-7DD2-483A-ADC6-E45DCEF4EFB1}"/>
              </a:ext>
            </a:extLst>
          </p:cNvPr>
          <p:cNvSpPr txBox="1"/>
          <p:nvPr/>
        </p:nvSpPr>
        <p:spPr>
          <a:xfrm>
            <a:off x="5014392" y="1308635"/>
            <a:ext cx="3672408" cy="5109091"/>
          </a:xfrm>
          <a:prstGeom prst="rect">
            <a:avLst/>
          </a:prstGeom>
          <a:noFill/>
          <a:ln w="19050">
            <a:solidFill>
              <a:schemeClr val="tx1"/>
            </a:solidFill>
          </a:ln>
        </p:spPr>
        <p:txBody>
          <a:bodyPr wrap="square" rtlCol="0">
            <a:spAutoFit/>
          </a:bodyPr>
          <a:lstStyle/>
          <a:p>
            <a:pPr algn="ctr">
              <a:spcBef>
                <a:spcPts val="600"/>
              </a:spcBef>
            </a:pPr>
            <a:r>
              <a:rPr lang="en-IE" sz="2400" u="sng" dirty="0">
                <a:latin typeface="+mn-lt"/>
              </a:rPr>
              <a:t>Statutory Requirements </a:t>
            </a:r>
            <a:r>
              <a:rPr lang="en-IE" sz="2400" dirty="0">
                <a:latin typeface="+mn-lt"/>
              </a:rPr>
              <a:t>(Children First 2017 ):</a:t>
            </a:r>
          </a:p>
          <a:p>
            <a:pPr marL="285750" indent="-285750">
              <a:spcBef>
                <a:spcPts val="600"/>
              </a:spcBef>
              <a:buFont typeface="Arial" panose="020B0604020202020204" pitchFamily="34" charset="0"/>
              <a:buChar char="•"/>
            </a:pPr>
            <a:r>
              <a:rPr lang="en-IE" sz="2400" dirty="0">
                <a:latin typeface="+mn-lt"/>
              </a:rPr>
              <a:t>Keep children safe from harm</a:t>
            </a:r>
          </a:p>
          <a:p>
            <a:pPr marL="285750" indent="-285750">
              <a:spcBef>
                <a:spcPts val="600"/>
              </a:spcBef>
              <a:buFont typeface="Arial" panose="020B0604020202020204" pitchFamily="34" charset="0"/>
              <a:buChar char="•"/>
            </a:pPr>
            <a:r>
              <a:rPr lang="en-IE" sz="2400" dirty="0">
                <a:latin typeface="+mn-lt"/>
              </a:rPr>
              <a:t>Must have a Child safeguard (Child Protection) statement – update every 2 years</a:t>
            </a:r>
          </a:p>
          <a:p>
            <a:pPr marL="285750" indent="-285750">
              <a:spcBef>
                <a:spcPts val="600"/>
              </a:spcBef>
              <a:buFont typeface="Arial" panose="020B0604020202020204" pitchFamily="34" charset="0"/>
              <a:buChar char="•"/>
            </a:pPr>
            <a:r>
              <a:rPr lang="en-IE" sz="2400" dirty="0">
                <a:latin typeface="+mn-lt"/>
              </a:rPr>
              <a:t>Can’t use legal defence of ‘reasonable chastisement’</a:t>
            </a:r>
          </a:p>
          <a:p>
            <a:pPr marL="285750" indent="-285750">
              <a:spcBef>
                <a:spcPts val="600"/>
              </a:spcBef>
              <a:buFont typeface="Arial" panose="020B0604020202020204" pitchFamily="34" charset="0"/>
              <a:buChar char="•"/>
            </a:pPr>
            <a:r>
              <a:rPr lang="en-IE" sz="2400" dirty="0">
                <a:latin typeface="+mn-lt"/>
              </a:rPr>
              <a:t>Mandatory reporting</a:t>
            </a:r>
          </a:p>
          <a:p>
            <a:endParaRPr lang="en-IE" dirty="0"/>
          </a:p>
        </p:txBody>
      </p:sp>
    </p:spTree>
    <p:extLst>
      <p:ext uri="{BB962C8B-B14F-4D97-AF65-F5344CB8AC3E}">
        <p14:creationId xmlns:p14="http://schemas.microsoft.com/office/powerpoint/2010/main" val="433073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B834E6-BE1D-4DB6-AECF-9408249EBAF0}"/>
              </a:ext>
            </a:extLst>
          </p:cNvPr>
          <p:cNvSpPr>
            <a:spLocks noGrp="1"/>
          </p:cNvSpPr>
          <p:nvPr>
            <p:ph idx="1"/>
          </p:nvPr>
        </p:nvSpPr>
        <p:spPr>
          <a:xfrm>
            <a:off x="457200" y="1417638"/>
            <a:ext cx="8229600" cy="5107706"/>
          </a:xfrm>
        </p:spPr>
        <p:txBody>
          <a:bodyPr/>
          <a:lstStyle/>
          <a:p>
            <a:pPr marL="0" indent="0">
              <a:buNone/>
            </a:pPr>
            <a:r>
              <a:rPr lang="en-IE" b="1" dirty="0"/>
              <a:t>A Relevant Service:</a:t>
            </a:r>
          </a:p>
          <a:p>
            <a:r>
              <a:rPr lang="en-IE" dirty="0"/>
              <a:t>Keep children safe from harm while using the service</a:t>
            </a:r>
          </a:p>
          <a:p>
            <a:r>
              <a:rPr lang="en-IE" dirty="0"/>
              <a:t>Carry out a risk assessment – assess potential for harm of children while in care of your service</a:t>
            </a:r>
          </a:p>
          <a:p>
            <a:r>
              <a:rPr lang="en-IE" dirty="0"/>
              <a:t>Develop child safeguarding statement-reviewed every 2 years</a:t>
            </a:r>
          </a:p>
          <a:p>
            <a:r>
              <a:rPr lang="en-IE" dirty="0"/>
              <a:t>Appoint designated liaison person (</a:t>
            </a:r>
            <a:r>
              <a:rPr lang="en-IE" dirty="0" err="1"/>
              <a:t>dlp</a:t>
            </a:r>
            <a:r>
              <a:rPr lang="en-IE" dirty="0"/>
              <a:t>)</a:t>
            </a:r>
          </a:p>
          <a:p>
            <a:endParaRPr lang="en-IE" dirty="0"/>
          </a:p>
        </p:txBody>
      </p:sp>
      <p:sp>
        <p:nvSpPr>
          <p:cNvPr id="4" name="Title 1">
            <a:extLst>
              <a:ext uri="{FF2B5EF4-FFF2-40B4-BE49-F238E27FC236}">
                <a16:creationId xmlns:a16="http://schemas.microsoft.com/office/drawing/2014/main" id="{594437B4-6580-49DE-B66C-E0A44DC9A996}"/>
              </a:ext>
            </a:extLst>
          </p:cNvPr>
          <p:cNvSpPr>
            <a:spLocks noGrp="1"/>
          </p:cNvSpPr>
          <p:nvPr>
            <p:ph type="title"/>
          </p:nvPr>
        </p:nvSpPr>
        <p:spPr/>
        <p:txBody>
          <a:bodyPr/>
          <a:lstStyle/>
          <a:p>
            <a:r>
              <a:rPr lang="en-IE" b="1" dirty="0">
                <a:solidFill>
                  <a:schemeClr val="accent5">
                    <a:lumMod val="75000"/>
                  </a:schemeClr>
                </a:solidFill>
              </a:rPr>
              <a:t>Mandatory Requirements</a:t>
            </a:r>
          </a:p>
        </p:txBody>
      </p:sp>
    </p:spTree>
    <p:extLst>
      <p:ext uri="{BB962C8B-B14F-4D97-AF65-F5344CB8AC3E}">
        <p14:creationId xmlns:p14="http://schemas.microsoft.com/office/powerpoint/2010/main" val="3349104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8640"/>
            <a:ext cx="4474840" cy="6336703"/>
          </a:xfrm>
        </p:spPr>
        <p:txBody>
          <a:bodyPr>
            <a:normAutofit/>
          </a:bodyPr>
          <a:lstStyle/>
          <a:p>
            <a:pPr marL="0" indent="0" eaLnBrk="1" hangingPunct="1">
              <a:lnSpc>
                <a:spcPct val="80000"/>
              </a:lnSpc>
              <a:buFont typeface="Arial" charset="0"/>
              <a:buNone/>
            </a:pPr>
            <a:endParaRPr lang="en-GB" sz="2000" dirty="0"/>
          </a:p>
          <a:p>
            <a:pPr marL="0" indent="0" eaLnBrk="1" hangingPunct="1">
              <a:lnSpc>
                <a:spcPct val="80000"/>
              </a:lnSpc>
              <a:buFont typeface="Arial" charset="0"/>
              <a:buNone/>
            </a:pPr>
            <a:r>
              <a:rPr lang="en-GB" sz="2900" b="1" dirty="0">
                <a:solidFill>
                  <a:schemeClr val="tx2"/>
                </a:solidFill>
                <a:latin typeface="Tahoma" pitchFamily="34" charset="0"/>
                <a:cs typeface="Tahoma" pitchFamily="34" charset="0"/>
              </a:rPr>
              <a:t>Policy for Safeguarding Children including:</a:t>
            </a:r>
          </a:p>
          <a:p>
            <a:pPr marL="0" indent="0" eaLnBrk="1" hangingPunct="1">
              <a:lnSpc>
                <a:spcPct val="80000"/>
              </a:lnSpc>
              <a:buFont typeface="Arial" charset="0"/>
              <a:buNone/>
            </a:pPr>
            <a:endParaRPr lang="en-GB" sz="2000" dirty="0"/>
          </a:p>
          <a:p>
            <a:pPr marL="0" indent="0" eaLnBrk="1" hangingPunct="1">
              <a:lnSpc>
                <a:spcPct val="80000"/>
              </a:lnSpc>
            </a:pPr>
            <a:r>
              <a:rPr lang="en-GB" sz="2000" dirty="0"/>
              <a:t>Parental/carer communication and permissions</a:t>
            </a:r>
          </a:p>
          <a:p>
            <a:pPr marL="0" indent="0" eaLnBrk="1" hangingPunct="1">
              <a:lnSpc>
                <a:spcPct val="80000"/>
              </a:lnSpc>
            </a:pPr>
            <a:r>
              <a:rPr lang="en-GB" sz="2000" dirty="0"/>
              <a:t>Training for staff and responsibilities</a:t>
            </a:r>
          </a:p>
          <a:p>
            <a:pPr marL="0" indent="0" eaLnBrk="1" hangingPunct="1">
              <a:lnSpc>
                <a:spcPct val="80000"/>
              </a:lnSpc>
            </a:pPr>
            <a:r>
              <a:rPr lang="en-GB" sz="2000" dirty="0"/>
              <a:t>Garda Vetting and Barring</a:t>
            </a:r>
          </a:p>
          <a:p>
            <a:pPr marL="0" indent="0" eaLnBrk="1" hangingPunct="1">
              <a:lnSpc>
                <a:spcPct val="80000"/>
              </a:lnSpc>
            </a:pPr>
            <a:r>
              <a:rPr lang="en-GB" sz="2000" dirty="0"/>
              <a:t>Ratios - Primary </a:t>
            </a:r>
            <a:r>
              <a:rPr lang="en-GB" sz="2000" u="sng" dirty="0">
                <a:solidFill>
                  <a:srgbClr val="0000FF"/>
                </a:solidFill>
                <a:hlinkClick r:id="rId3"/>
              </a:rPr>
              <a:t>www.into.ie/NI/NI2012Redesign/Schools/EducationalVisits/</a:t>
            </a:r>
            <a:endParaRPr lang="en-GB" sz="2000" u="sng" dirty="0">
              <a:solidFill>
                <a:srgbClr val="0000FF"/>
              </a:solidFill>
            </a:endParaRPr>
          </a:p>
          <a:p>
            <a:pPr marL="0" indent="0" eaLnBrk="1" hangingPunct="1">
              <a:lnSpc>
                <a:spcPct val="80000"/>
              </a:lnSpc>
            </a:pPr>
            <a:r>
              <a:rPr lang="en-GB" sz="2000" dirty="0"/>
              <a:t>Ratios </a:t>
            </a:r>
            <a:r>
              <a:rPr lang="mr-IN" sz="2000" dirty="0"/>
              <a:t>–</a:t>
            </a:r>
            <a:r>
              <a:rPr lang="en-GB" sz="2000" dirty="0"/>
              <a:t> Early Years </a:t>
            </a:r>
            <a:r>
              <a:rPr lang="en-GB" sz="2000" u="sng" dirty="0" err="1">
                <a:solidFill>
                  <a:srgbClr val="0000FF"/>
                </a:solidFill>
              </a:rPr>
              <a:t>www.earlychildhoodireland.ie</a:t>
            </a:r>
            <a:r>
              <a:rPr lang="en-GB" sz="2000" u="sng" dirty="0">
                <a:solidFill>
                  <a:srgbClr val="0000FF"/>
                </a:solidFill>
              </a:rPr>
              <a:t>/regulations-2016/</a:t>
            </a:r>
          </a:p>
          <a:p>
            <a:pPr marL="0" indent="0" eaLnBrk="1" hangingPunct="1">
              <a:lnSpc>
                <a:spcPct val="80000"/>
              </a:lnSpc>
            </a:pPr>
            <a:r>
              <a:rPr lang="en-GB" sz="2000" dirty="0"/>
              <a:t>Preparing children for Forest School</a:t>
            </a:r>
          </a:p>
          <a:p>
            <a:pPr marL="0" indent="0" eaLnBrk="1" hangingPunct="1">
              <a:lnSpc>
                <a:spcPct val="80000"/>
              </a:lnSpc>
            </a:pPr>
            <a:r>
              <a:rPr lang="en-GB" sz="2000" dirty="0"/>
              <a:t>Use of photographs and digital recording media</a:t>
            </a:r>
          </a:p>
          <a:p>
            <a:pPr marL="0" indent="0" eaLnBrk="1" hangingPunct="1">
              <a:lnSpc>
                <a:spcPct val="80000"/>
              </a:lnSpc>
            </a:pPr>
            <a:r>
              <a:rPr lang="en-GB" sz="2000" dirty="0"/>
              <a:t>Receiving visitors</a:t>
            </a:r>
          </a:p>
        </p:txBody>
      </p:sp>
      <p:sp>
        <p:nvSpPr>
          <p:cNvPr id="4" name="Content Placeholder 3"/>
          <p:cNvSpPr>
            <a:spLocks noGrp="1"/>
          </p:cNvSpPr>
          <p:nvPr>
            <p:ph sz="half" idx="2"/>
          </p:nvPr>
        </p:nvSpPr>
        <p:spPr>
          <a:xfrm>
            <a:off x="5148064" y="260648"/>
            <a:ext cx="3538736" cy="5792490"/>
          </a:xfrm>
        </p:spPr>
        <p:txBody>
          <a:bodyPr>
            <a:normAutofit/>
          </a:bodyPr>
          <a:lstStyle/>
          <a:p>
            <a:pPr eaLnBrk="1" hangingPunct="1">
              <a:lnSpc>
                <a:spcPct val="80000"/>
              </a:lnSpc>
            </a:pPr>
            <a:endParaRPr lang="en-GB" sz="2000" dirty="0"/>
          </a:p>
          <a:p>
            <a:pPr eaLnBrk="1" hangingPunct="1">
              <a:lnSpc>
                <a:spcPct val="80000"/>
              </a:lnSpc>
              <a:buFont typeface="Arial" charset="0"/>
              <a:buNone/>
            </a:pPr>
            <a:r>
              <a:rPr lang="en-GB" sz="3200" b="1" dirty="0">
                <a:solidFill>
                  <a:schemeClr val="tx2"/>
                </a:solidFill>
                <a:latin typeface="Tahoma" pitchFamily="34" charset="0"/>
                <a:cs typeface="Tahoma" pitchFamily="34" charset="0"/>
              </a:rPr>
              <a:t>Related</a:t>
            </a:r>
          </a:p>
          <a:p>
            <a:pPr eaLnBrk="1" hangingPunct="1">
              <a:lnSpc>
                <a:spcPct val="80000"/>
              </a:lnSpc>
              <a:buFont typeface="Arial" charset="0"/>
              <a:buNone/>
            </a:pPr>
            <a:r>
              <a:rPr lang="en-GB" sz="3200" b="1" dirty="0">
                <a:solidFill>
                  <a:schemeClr val="tx2"/>
                </a:solidFill>
                <a:latin typeface="Tahoma" pitchFamily="34" charset="0"/>
                <a:cs typeface="Tahoma" pitchFamily="34" charset="0"/>
              </a:rPr>
              <a:t>Procedures:</a:t>
            </a:r>
            <a:br>
              <a:rPr lang="en-GB" sz="3200" b="1" dirty="0">
                <a:solidFill>
                  <a:schemeClr val="tx2"/>
                </a:solidFill>
                <a:latin typeface="Tahoma" pitchFamily="34" charset="0"/>
                <a:cs typeface="Tahoma" pitchFamily="34" charset="0"/>
              </a:rPr>
            </a:br>
            <a:endParaRPr lang="en-IE" sz="2000" dirty="0"/>
          </a:p>
          <a:p>
            <a:pPr eaLnBrk="1" hangingPunct="1">
              <a:lnSpc>
                <a:spcPct val="80000"/>
              </a:lnSpc>
              <a:buFont typeface="Arial" charset="0"/>
              <a:buNone/>
            </a:pPr>
            <a:endParaRPr lang="en-GB" sz="2000" dirty="0"/>
          </a:p>
          <a:p>
            <a:pPr eaLnBrk="1" hangingPunct="1">
              <a:lnSpc>
                <a:spcPct val="80000"/>
              </a:lnSpc>
            </a:pPr>
            <a:r>
              <a:rPr lang="en-GB" sz="2000" dirty="0"/>
              <a:t>Safeguarding recording and reporting</a:t>
            </a:r>
          </a:p>
          <a:p>
            <a:pPr eaLnBrk="1" hangingPunct="1">
              <a:lnSpc>
                <a:spcPct val="80000"/>
              </a:lnSpc>
            </a:pPr>
            <a:r>
              <a:rPr lang="en-GB" sz="2000" dirty="0"/>
              <a:t>Disclosure</a:t>
            </a:r>
          </a:p>
          <a:p>
            <a:pPr eaLnBrk="1" hangingPunct="1">
              <a:lnSpc>
                <a:spcPct val="80000"/>
              </a:lnSpc>
            </a:pPr>
            <a:r>
              <a:rPr lang="en-GB" sz="2000" dirty="0"/>
              <a:t>Lost or missing child</a:t>
            </a:r>
          </a:p>
          <a:p>
            <a:pPr eaLnBrk="1" hangingPunct="1">
              <a:lnSpc>
                <a:spcPct val="80000"/>
              </a:lnSpc>
            </a:pPr>
            <a:r>
              <a:rPr lang="en-GB" sz="2000" dirty="0"/>
              <a:t>Unwanted visitor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0613" y="620688"/>
            <a:ext cx="3739973" cy="5218112"/>
          </a:xfrm>
        </p:spPr>
        <p:txBody>
          <a:bodyPr>
            <a:normAutofit lnSpcReduction="10000"/>
          </a:bodyPr>
          <a:lstStyle/>
          <a:p>
            <a:pPr marL="0" indent="0" eaLnBrk="1" hangingPunct="1">
              <a:buFont typeface="Arial" charset="0"/>
              <a:buNone/>
            </a:pPr>
            <a:r>
              <a:rPr lang="en-GB" sz="3200" b="1" dirty="0">
                <a:solidFill>
                  <a:schemeClr val="accent5">
                    <a:lumMod val="75000"/>
                  </a:schemeClr>
                </a:solidFill>
                <a:latin typeface="Tahoma" pitchFamily="34" charset="0"/>
                <a:cs typeface="Tahoma" pitchFamily="34" charset="0"/>
              </a:rPr>
              <a:t>Learning and Development Policy</a:t>
            </a:r>
          </a:p>
          <a:p>
            <a:pPr marL="0" indent="0" eaLnBrk="1" hangingPunct="1">
              <a:buFont typeface="Arial" charset="0"/>
              <a:buNone/>
            </a:pPr>
            <a:endParaRPr lang="en-GB" sz="3200" b="1" dirty="0">
              <a:solidFill>
                <a:schemeClr val="accent5">
                  <a:lumMod val="75000"/>
                </a:schemeClr>
              </a:solidFill>
            </a:endParaRPr>
          </a:p>
          <a:p>
            <a:pPr marL="0" indent="0" eaLnBrk="1" hangingPunct="1"/>
            <a:r>
              <a:rPr lang="en-GB" dirty="0"/>
              <a:t>Forest School ethos</a:t>
            </a:r>
          </a:p>
          <a:p>
            <a:pPr marL="0" indent="0" eaLnBrk="1" hangingPunct="1"/>
            <a:r>
              <a:rPr lang="en-GB" dirty="0"/>
              <a:t>Aims and objectives</a:t>
            </a:r>
          </a:p>
          <a:p>
            <a:pPr marL="0" indent="0" eaLnBrk="1" hangingPunct="1"/>
            <a:r>
              <a:rPr lang="en-GB" dirty="0"/>
              <a:t>Observation and assessment</a:t>
            </a:r>
          </a:p>
          <a:p>
            <a:pPr marL="0" indent="0" eaLnBrk="1" hangingPunct="1"/>
            <a:r>
              <a:rPr lang="en-GB" dirty="0"/>
              <a:t>Role of the adult</a:t>
            </a:r>
          </a:p>
        </p:txBody>
      </p:sp>
      <p:sp>
        <p:nvSpPr>
          <p:cNvPr id="4" name="Content Placeholder 3"/>
          <p:cNvSpPr>
            <a:spLocks noGrp="1"/>
          </p:cNvSpPr>
          <p:nvPr>
            <p:ph sz="half" idx="2"/>
          </p:nvPr>
        </p:nvSpPr>
        <p:spPr>
          <a:xfrm>
            <a:off x="4716017" y="620688"/>
            <a:ext cx="3955996" cy="5218113"/>
          </a:xfrm>
        </p:spPr>
        <p:txBody>
          <a:bodyPr>
            <a:normAutofit lnSpcReduction="10000"/>
          </a:bodyPr>
          <a:lstStyle/>
          <a:p>
            <a:pPr eaLnBrk="1" hangingPunct="1">
              <a:buFont typeface="Arial" charset="0"/>
              <a:buNone/>
            </a:pPr>
            <a:r>
              <a:rPr lang="en-GB" sz="3200" b="1" dirty="0">
                <a:solidFill>
                  <a:schemeClr val="accent5">
                    <a:lumMod val="75000"/>
                  </a:schemeClr>
                </a:solidFill>
                <a:latin typeface="Tahoma" pitchFamily="34" charset="0"/>
                <a:cs typeface="Tahoma" pitchFamily="34" charset="0"/>
              </a:rPr>
              <a:t>Related </a:t>
            </a:r>
          </a:p>
          <a:p>
            <a:pPr eaLnBrk="1" hangingPunct="1">
              <a:buFont typeface="Arial" charset="0"/>
              <a:buNone/>
            </a:pPr>
            <a:r>
              <a:rPr lang="en-GB" sz="3200" b="1" dirty="0">
                <a:solidFill>
                  <a:schemeClr val="accent5">
                    <a:lumMod val="75000"/>
                  </a:schemeClr>
                </a:solidFill>
                <a:latin typeface="Tahoma" pitchFamily="34" charset="0"/>
                <a:cs typeface="Tahoma" pitchFamily="34" charset="0"/>
              </a:rPr>
              <a:t>Procedures</a:t>
            </a:r>
          </a:p>
          <a:p>
            <a:pPr eaLnBrk="1" hangingPunct="1">
              <a:buFont typeface="Arial" charset="0"/>
              <a:buNone/>
            </a:pPr>
            <a:endParaRPr lang="en-GB" b="1" dirty="0">
              <a:solidFill>
                <a:srgbClr val="558ED5"/>
              </a:solidFill>
            </a:endParaRPr>
          </a:p>
          <a:p>
            <a:pPr eaLnBrk="1" hangingPunct="1"/>
            <a:r>
              <a:rPr lang="en-GB" dirty="0"/>
              <a:t>Observation and evaluation</a:t>
            </a:r>
          </a:p>
          <a:p>
            <a:pPr eaLnBrk="1" hangingPunct="1"/>
            <a:r>
              <a:rPr lang="en-GB" dirty="0"/>
              <a:t>Planning</a:t>
            </a:r>
          </a:p>
          <a:p>
            <a:pPr eaLnBrk="1" hangingPunct="1"/>
            <a:r>
              <a:rPr lang="en-GB" dirty="0"/>
              <a:t>Procedures for certain experiences e.g. fire, cooking, using tools, climbing, games, construction etc.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08050"/>
            <a:ext cx="4038600" cy="5218113"/>
          </a:xfrm>
        </p:spPr>
        <p:txBody>
          <a:bodyPr rtlCol="0">
            <a:normAutofit/>
          </a:bodyPr>
          <a:lstStyle/>
          <a:p>
            <a:pPr marL="0" indent="0" eaLnBrk="1" fontAlgn="auto" hangingPunct="1">
              <a:spcAft>
                <a:spcPts val="0"/>
              </a:spcAft>
              <a:buFont typeface="Arial" pitchFamily="34" charset="0"/>
              <a:buNone/>
              <a:defRPr/>
            </a:pPr>
            <a:r>
              <a:rPr lang="en-GB" sz="3200" b="1" dirty="0">
                <a:solidFill>
                  <a:schemeClr val="tx2"/>
                </a:solidFill>
                <a:latin typeface="Tahoma" panose="020B0604030504040204" pitchFamily="34" charset="0"/>
                <a:ea typeface="Tahoma" panose="020B0604030504040204" pitchFamily="34" charset="0"/>
                <a:cs typeface="Tahoma" panose="020B0604030504040204" pitchFamily="34" charset="0"/>
              </a:rPr>
              <a:t>Equality &amp; Diversity Opportunities Policy</a:t>
            </a:r>
            <a:endParaRPr lang="en-GB" b="1" dirty="0"/>
          </a:p>
          <a:p>
            <a:pPr eaLnBrk="1" fontAlgn="auto" hangingPunct="1">
              <a:spcAft>
                <a:spcPts val="0"/>
              </a:spcAft>
              <a:buFont typeface="Arial" pitchFamily="34" charset="0"/>
              <a:buChar char="•"/>
              <a:defRPr/>
            </a:pPr>
            <a:r>
              <a:rPr lang="en-GB" dirty="0"/>
              <a:t>Special educational needs</a:t>
            </a:r>
          </a:p>
          <a:p>
            <a:pPr eaLnBrk="1" fontAlgn="auto" hangingPunct="1">
              <a:spcAft>
                <a:spcPts val="0"/>
              </a:spcAft>
              <a:buFont typeface="Arial" pitchFamily="34" charset="0"/>
              <a:buChar char="•"/>
              <a:defRPr/>
            </a:pPr>
            <a:r>
              <a:rPr lang="en-GB" dirty="0"/>
              <a:t>Inclusion and access</a:t>
            </a:r>
          </a:p>
          <a:p>
            <a:pPr eaLnBrk="1" fontAlgn="auto" hangingPunct="1">
              <a:spcAft>
                <a:spcPts val="0"/>
              </a:spcAft>
              <a:buFont typeface="Arial" pitchFamily="34" charset="0"/>
              <a:buChar char="•"/>
              <a:defRPr/>
            </a:pPr>
            <a:r>
              <a:rPr lang="en-GB" dirty="0"/>
              <a:t>Behaviour management</a:t>
            </a:r>
          </a:p>
          <a:p>
            <a:pPr eaLnBrk="1" fontAlgn="auto" hangingPunct="1">
              <a:spcAft>
                <a:spcPts val="0"/>
              </a:spcAft>
              <a:buFont typeface="Arial" pitchFamily="34" charset="0"/>
              <a:buChar char="•"/>
              <a:defRPr/>
            </a:pPr>
            <a:r>
              <a:rPr lang="en-GB" dirty="0"/>
              <a:t>Anti‐bullying</a:t>
            </a:r>
          </a:p>
        </p:txBody>
      </p:sp>
      <p:sp>
        <p:nvSpPr>
          <p:cNvPr id="4" name="Content Placeholder 3"/>
          <p:cNvSpPr>
            <a:spLocks noGrp="1"/>
          </p:cNvSpPr>
          <p:nvPr>
            <p:ph sz="half" idx="2"/>
          </p:nvPr>
        </p:nvSpPr>
        <p:spPr>
          <a:xfrm>
            <a:off x="4648200" y="908050"/>
            <a:ext cx="4038600" cy="5218113"/>
          </a:xfrm>
        </p:spPr>
        <p:txBody>
          <a:bodyPr rtlCol="0">
            <a:normAutofit/>
          </a:bodyPr>
          <a:lstStyle/>
          <a:p>
            <a:pPr marL="0" indent="0" eaLnBrk="1" fontAlgn="auto" hangingPunct="1">
              <a:spcAft>
                <a:spcPts val="0"/>
              </a:spcAft>
              <a:buFont typeface="Arial" pitchFamily="34" charset="0"/>
              <a:buNone/>
              <a:defRPr/>
            </a:pPr>
            <a:r>
              <a:rPr lang="en-GB" sz="3200" b="1" dirty="0">
                <a:solidFill>
                  <a:schemeClr val="tx2"/>
                </a:solidFill>
                <a:latin typeface="Tahoma" panose="020B0604030504040204" pitchFamily="34" charset="0"/>
                <a:ea typeface="Tahoma" panose="020B0604030504040204" pitchFamily="34" charset="0"/>
                <a:cs typeface="Tahoma" panose="020B0604030504040204" pitchFamily="34" charset="0"/>
              </a:rPr>
              <a:t>Related Procedures</a:t>
            </a:r>
          </a:p>
          <a:p>
            <a:pPr marL="0" indent="0" eaLnBrk="1" fontAlgn="auto" hangingPunct="1">
              <a:spcAft>
                <a:spcPts val="0"/>
              </a:spcAft>
              <a:buFont typeface="Arial" pitchFamily="34" charset="0"/>
              <a:buNone/>
              <a:defRPr/>
            </a:pPr>
            <a:endParaRPr lang="en-GB" sz="3200" b="1" dirty="0">
              <a:solidFill>
                <a:schemeClr val="tx2">
                  <a:lumMod val="60000"/>
                  <a:lumOff val="40000"/>
                </a:schemeClr>
              </a:solidFill>
            </a:endParaRPr>
          </a:p>
          <a:p>
            <a:pPr marL="0" indent="0" eaLnBrk="1" fontAlgn="auto" hangingPunct="1">
              <a:spcAft>
                <a:spcPts val="0"/>
              </a:spcAft>
              <a:buFont typeface="Arial" pitchFamily="34" charset="0"/>
              <a:buNone/>
              <a:defRPr/>
            </a:pPr>
            <a:endParaRPr lang="en-GB" dirty="0"/>
          </a:p>
          <a:p>
            <a:pPr eaLnBrk="1" fontAlgn="auto" hangingPunct="1">
              <a:spcAft>
                <a:spcPts val="0"/>
              </a:spcAft>
              <a:buFont typeface="Arial" pitchFamily="34" charset="0"/>
              <a:buChar char="•"/>
              <a:defRPr/>
            </a:pPr>
            <a:r>
              <a:rPr lang="en-GB" dirty="0"/>
              <a:t>De‐escalation</a:t>
            </a:r>
          </a:p>
          <a:p>
            <a:pPr eaLnBrk="1" fontAlgn="auto" hangingPunct="1">
              <a:spcAft>
                <a:spcPts val="0"/>
              </a:spcAft>
              <a:buFont typeface="Arial" pitchFamily="34" charset="0"/>
              <a:buChar char="•"/>
              <a:defRPr/>
            </a:pPr>
            <a:r>
              <a:rPr lang="en-GB" dirty="0"/>
              <a:t>Positive handling</a:t>
            </a:r>
          </a:p>
          <a:p>
            <a:pPr eaLnBrk="1" fontAlgn="auto" hangingPunct="1">
              <a:spcAft>
                <a:spcPts val="0"/>
              </a:spcAft>
              <a:buFont typeface="Arial" pitchFamily="34" charset="0"/>
              <a:buChar char="•"/>
              <a:defRPr/>
            </a:pPr>
            <a:r>
              <a:rPr lang="en-GB" dirty="0"/>
              <a:t>Rewards and sanctions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92150"/>
            <a:ext cx="4038600" cy="5434013"/>
          </a:xfrm>
        </p:spPr>
        <p:txBody>
          <a:bodyPr rtlCol="0">
            <a:normAutofit lnSpcReduction="10000"/>
          </a:bodyPr>
          <a:lstStyle/>
          <a:p>
            <a:pPr marL="0" indent="0" eaLnBrk="1" fontAlgn="auto" hangingPunct="1">
              <a:spcAft>
                <a:spcPts val="0"/>
              </a:spcAft>
              <a:buFont typeface="Arial" pitchFamily="34" charset="0"/>
              <a:buNone/>
              <a:defRPr/>
            </a:pPr>
            <a:r>
              <a:rPr lang="en-GB" sz="3200" b="1" dirty="0">
                <a:solidFill>
                  <a:schemeClr val="tx2"/>
                </a:solidFill>
                <a:latin typeface="Tahoma" panose="020B0604030504040204" pitchFamily="34" charset="0"/>
                <a:ea typeface="Tahoma" panose="020B0604030504040204" pitchFamily="34" charset="0"/>
                <a:cs typeface="Tahoma" panose="020B0604030504040204" pitchFamily="34" charset="0"/>
              </a:rPr>
              <a:t>Environmental/</a:t>
            </a:r>
          </a:p>
          <a:p>
            <a:pPr marL="0" indent="0" eaLnBrk="1" fontAlgn="auto" hangingPunct="1">
              <a:spcAft>
                <a:spcPts val="0"/>
              </a:spcAft>
              <a:buFont typeface="Arial" pitchFamily="34" charset="0"/>
              <a:buNone/>
              <a:defRPr/>
            </a:pPr>
            <a:r>
              <a:rPr lang="en-GB" sz="3200" b="1" dirty="0">
                <a:solidFill>
                  <a:schemeClr val="tx2"/>
                </a:solidFill>
                <a:latin typeface="Tahoma" panose="020B0604030504040204" pitchFamily="34" charset="0"/>
                <a:ea typeface="Tahoma" panose="020B0604030504040204" pitchFamily="34" charset="0"/>
                <a:cs typeface="Tahoma" panose="020B0604030504040204" pitchFamily="34" charset="0"/>
              </a:rPr>
              <a:t>Sustainability Policy</a:t>
            </a:r>
          </a:p>
          <a:p>
            <a:pPr marL="0" indent="0" eaLnBrk="1" fontAlgn="auto" hangingPunct="1">
              <a:spcAft>
                <a:spcPts val="0"/>
              </a:spcAft>
              <a:buFont typeface="Arial" pitchFamily="34" charset="0"/>
              <a:buNone/>
              <a:defRPr/>
            </a:pPr>
            <a:endParaRPr lang="en-GB" b="1" dirty="0"/>
          </a:p>
          <a:p>
            <a:pPr eaLnBrk="1" fontAlgn="auto" hangingPunct="1">
              <a:spcAft>
                <a:spcPts val="0"/>
              </a:spcAft>
              <a:buFont typeface="Arial" pitchFamily="34" charset="0"/>
              <a:buChar char="•"/>
              <a:defRPr/>
            </a:pPr>
            <a:r>
              <a:rPr lang="en-GB" dirty="0"/>
              <a:t>Sustainable use of site</a:t>
            </a:r>
          </a:p>
          <a:p>
            <a:pPr eaLnBrk="1" fontAlgn="auto" hangingPunct="1">
              <a:spcAft>
                <a:spcPts val="0"/>
              </a:spcAft>
              <a:buFont typeface="Arial" pitchFamily="34" charset="0"/>
              <a:buChar char="•"/>
              <a:defRPr/>
            </a:pPr>
            <a:r>
              <a:rPr lang="en-GB" dirty="0"/>
              <a:t>Care of flora and fauna</a:t>
            </a:r>
          </a:p>
          <a:p>
            <a:pPr eaLnBrk="1" fontAlgn="auto" hangingPunct="1">
              <a:spcAft>
                <a:spcPts val="0"/>
              </a:spcAft>
              <a:buFont typeface="Arial" pitchFamily="34" charset="0"/>
              <a:buChar char="•"/>
              <a:defRPr/>
            </a:pPr>
            <a:r>
              <a:rPr lang="en-GB" dirty="0"/>
              <a:t>Purchasing/suppliers</a:t>
            </a:r>
          </a:p>
        </p:txBody>
      </p:sp>
      <p:sp>
        <p:nvSpPr>
          <p:cNvPr id="4" name="Content Placeholder 3"/>
          <p:cNvSpPr>
            <a:spLocks noGrp="1"/>
          </p:cNvSpPr>
          <p:nvPr>
            <p:ph sz="half" idx="2"/>
          </p:nvPr>
        </p:nvSpPr>
        <p:spPr>
          <a:xfrm>
            <a:off x="4648200" y="692150"/>
            <a:ext cx="4038600" cy="5434013"/>
          </a:xfrm>
        </p:spPr>
        <p:txBody>
          <a:bodyPr rtlCol="0">
            <a:normAutofit lnSpcReduction="10000"/>
          </a:bodyPr>
          <a:lstStyle/>
          <a:p>
            <a:pPr eaLnBrk="1" fontAlgn="auto" hangingPunct="1">
              <a:spcAft>
                <a:spcPts val="0"/>
              </a:spcAft>
              <a:buFont typeface="Arial" pitchFamily="34" charset="0"/>
              <a:buChar char="•"/>
              <a:defRPr/>
            </a:pPr>
            <a:r>
              <a:rPr lang="en-GB" sz="3200" b="1" dirty="0">
                <a:solidFill>
                  <a:schemeClr val="tx2"/>
                </a:solidFill>
                <a:latin typeface="Tahoma" panose="020B0604030504040204" pitchFamily="34" charset="0"/>
                <a:ea typeface="Tahoma" panose="020B0604030504040204" pitchFamily="34" charset="0"/>
                <a:cs typeface="Tahoma" panose="020B0604030504040204" pitchFamily="34" charset="0"/>
              </a:rPr>
              <a:t>Related procedures</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r>
              <a:rPr lang="en-GB" dirty="0"/>
              <a:t>Ecological impact assessment and</a:t>
            </a:r>
          </a:p>
          <a:p>
            <a:pPr eaLnBrk="1" fontAlgn="auto" hangingPunct="1">
              <a:spcAft>
                <a:spcPts val="0"/>
              </a:spcAft>
              <a:buFont typeface="Arial" pitchFamily="34" charset="0"/>
              <a:buChar char="•"/>
              <a:defRPr/>
            </a:pPr>
            <a:r>
              <a:rPr lang="en-GB" dirty="0"/>
              <a:t>Management plan</a:t>
            </a:r>
          </a:p>
          <a:p>
            <a:pPr eaLnBrk="1" fontAlgn="auto" hangingPunct="1">
              <a:spcAft>
                <a:spcPts val="0"/>
              </a:spcAft>
              <a:buFont typeface="Arial" pitchFamily="34" charset="0"/>
              <a:buChar char="•"/>
              <a:defRPr/>
            </a:pPr>
            <a:r>
              <a:rPr lang="en-GB" dirty="0"/>
              <a:t>Procedures for certain tasks – coppicing,</a:t>
            </a:r>
          </a:p>
          <a:p>
            <a:pPr marL="0" indent="0" eaLnBrk="1" fontAlgn="auto" hangingPunct="1">
              <a:spcAft>
                <a:spcPts val="0"/>
              </a:spcAft>
              <a:buFont typeface="Arial" pitchFamily="34" charset="0"/>
              <a:buNone/>
              <a:defRPr/>
            </a:pPr>
            <a:r>
              <a:rPr lang="en-GB" dirty="0" err="1"/>
              <a:t>minibeast</a:t>
            </a:r>
            <a:r>
              <a:rPr lang="en-GB" dirty="0"/>
              <a:t> hunts, planting, mowing etc. sensitive to ecology of site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solidFill>
                  <a:schemeClr val="accent5">
                    <a:lumMod val="75000"/>
                  </a:schemeClr>
                </a:solidFill>
              </a:rPr>
              <a:t>Food Safety and Hygiene</a:t>
            </a:r>
          </a:p>
        </p:txBody>
      </p:sp>
      <p:sp>
        <p:nvSpPr>
          <p:cNvPr id="6" name="TextBox 5"/>
          <p:cNvSpPr txBox="1"/>
          <p:nvPr/>
        </p:nvSpPr>
        <p:spPr>
          <a:xfrm>
            <a:off x="693912" y="1289465"/>
            <a:ext cx="7992888" cy="4862870"/>
          </a:xfrm>
          <a:prstGeom prst="rect">
            <a:avLst/>
          </a:prstGeom>
          <a:noFill/>
        </p:spPr>
        <p:txBody>
          <a:bodyPr wrap="square" rtlCol="0">
            <a:spAutoFit/>
          </a:bodyPr>
          <a:lstStyle/>
          <a:p>
            <a:pPr marL="285750" indent="-285750">
              <a:buFont typeface="Arial" panose="020B0604020202020204" pitchFamily="34" charset="0"/>
              <a:buChar char="•"/>
            </a:pPr>
            <a:r>
              <a:rPr lang="en-US" sz="2000" dirty="0"/>
              <a:t>Relevant Authority: The Food Safety Authority of Ireland </a:t>
            </a:r>
            <a:r>
              <a:rPr lang="en-US" sz="2000" dirty="0">
                <a:hlinkClick r:id="rId3"/>
              </a:rPr>
              <a:t>www.fsai.ie</a:t>
            </a:r>
            <a:r>
              <a:rPr lang="en-US" sz="2000" dirty="0"/>
              <a:t>. </a:t>
            </a:r>
          </a:p>
          <a:p>
            <a:pPr marL="285750" indent="-285750">
              <a:buFont typeface="Arial" panose="020B0604020202020204" pitchFamily="34" charset="0"/>
              <a:buChar char="•"/>
            </a:pPr>
            <a:r>
              <a:rPr lang="en-US" sz="2000" dirty="0"/>
              <a:t>According to food safety legislation all staff working with food must receive training commensurate with their level of involvement. </a:t>
            </a:r>
          </a:p>
          <a:p>
            <a:pPr marL="285750" indent="-285750">
              <a:buFont typeface="Arial" panose="020B0604020202020204" pitchFamily="34" charset="0"/>
              <a:buChar char="•"/>
            </a:pPr>
            <a:r>
              <a:rPr lang="en-US" sz="2000" dirty="0"/>
              <a:t>Any business involved with food preparation must have Good Hygiene Practices(GHP) or PRP’s (prerequisite hygiene requirements). </a:t>
            </a:r>
          </a:p>
          <a:p>
            <a:pPr marL="285750" indent="-285750">
              <a:buFont typeface="Arial" panose="020B0604020202020204" pitchFamily="34" charset="0"/>
              <a:buChar char="•"/>
            </a:pPr>
            <a:r>
              <a:rPr lang="en-US" sz="2000" dirty="0"/>
              <a:t>They may also need a food safety management system, called HACCP.</a:t>
            </a:r>
          </a:p>
          <a:p>
            <a:pPr marL="285750" indent="-285750">
              <a:buFont typeface="Arial" panose="020B0604020202020204" pitchFamily="34" charset="0"/>
              <a:buChar char="•"/>
            </a:pPr>
            <a:r>
              <a:rPr lang="en-US" sz="2000" dirty="0"/>
              <a:t>They should complete the </a:t>
            </a:r>
            <a:r>
              <a:rPr lang="en-US" sz="2000" b="1" dirty="0"/>
              <a:t>Food Safety &amp; Hygiene Level 2 Course</a:t>
            </a:r>
            <a:r>
              <a:rPr lang="en-US" sz="2000" dirty="0"/>
              <a:t> – courses are available online</a:t>
            </a:r>
          </a:p>
          <a:p>
            <a:pPr marL="285750" indent="-285750">
              <a:buFont typeface="Arial" panose="020B0604020202020204" pitchFamily="34" charset="0"/>
              <a:buChar char="•"/>
            </a:pPr>
            <a:r>
              <a:rPr lang="en-US" sz="2000" dirty="0" err="1">
                <a:hlinkClick r:id="rId4"/>
              </a:rPr>
              <a:t>E.g.https</a:t>
            </a:r>
            <a:r>
              <a:rPr lang="en-US" sz="2000" dirty="0">
                <a:hlinkClick r:id="rId4"/>
              </a:rPr>
              <a:t>://elearn.ie/product/food-safety-haccp-2/</a:t>
            </a:r>
            <a:r>
              <a:rPr lang="en-US" sz="2000" dirty="0"/>
              <a:t> (8-10 hours, €45)</a:t>
            </a:r>
          </a:p>
          <a:p>
            <a:endParaRPr lang="en-US" dirty="0"/>
          </a:p>
          <a:p>
            <a:r>
              <a:rPr lang="en-US" dirty="0"/>
              <a:t>*Develop an appropriate Outdoor Cooking Risk Assessment plan for working in forest school setting</a:t>
            </a:r>
          </a:p>
          <a:p>
            <a:endParaRPr lang="en-US" dirty="0"/>
          </a:p>
        </p:txBody>
      </p:sp>
    </p:spTree>
    <p:extLst>
      <p:ext uri="{BB962C8B-B14F-4D97-AF65-F5344CB8AC3E}">
        <p14:creationId xmlns:p14="http://schemas.microsoft.com/office/powerpoint/2010/main" val="833507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2"/>
          <p:cNvSpPr>
            <a:spLocks noGrp="1"/>
          </p:cNvSpPr>
          <p:nvPr>
            <p:ph sz="half" idx="1"/>
          </p:nvPr>
        </p:nvSpPr>
        <p:spPr>
          <a:xfrm>
            <a:off x="506413" y="549275"/>
            <a:ext cx="6945312" cy="720725"/>
          </a:xfrm>
        </p:spPr>
        <p:txBody>
          <a:bodyPr/>
          <a:lstStyle/>
          <a:p>
            <a:pPr eaLnBrk="1" hangingPunct="1">
              <a:buFont typeface="Arial" charset="0"/>
              <a:buNone/>
            </a:pPr>
            <a:r>
              <a:rPr lang="en-GB" b="1">
                <a:solidFill>
                  <a:schemeClr val="tx2"/>
                </a:solidFill>
                <a:latin typeface="Tahoma" pitchFamily="34" charset="0"/>
                <a:cs typeface="Tahoma" pitchFamily="34" charset="0"/>
              </a:rPr>
              <a:t>Terms and Conditions Policy</a:t>
            </a:r>
            <a:endParaRPr lang="en-GB">
              <a:solidFill>
                <a:schemeClr val="tx2"/>
              </a:solidFill>
              <a:latin typeface="Tahoma" pitchFamily="34" charset="0"/>
              <a:cs typeface="Tahoma" pitchFamily="34" charset="0"/>
            </a:endParaRPr>
          </a:p>
        </p:txBody>
      </p:sp>
      <p:sp>
        <p:nvSpPr>
          <p:cNvPr id="27650" name="Content Placeholder 3"/>
          <p:cNvSpPr>
            <a:spLocks noGrp="1"/>
          </p:cNvSpPr>
          <p:nvPr>
            <p:ph sz="half" idx="2"/>
          </p:nvPr>
        </p:nvSpPr>
        <p:spPr>
          <a:xfrm>
            <a:off x="1258888" y="1268413"/>
            <a:ext cx="4038600" cy="1873250"/>
          </a:xfrm>
        </p:spPr>
        <p:txBody>
          <a:bodyPr/>
          <a:lstStyle/>
          <a:p>
            <a:pPr eaLnBrk="1" hangingPunct="1"/>
            <a:r>
              <a:rPr lang="en-GB"/>
              <a:t>Booking</a:t>
            </a:r>
          </a:p>
          <a:p>
            <a:pPr eaLnBrk="1" hangingPunct="1"/>
            <a:r>
              <a:rPr lang="en-GB"/>
              <a:t>Cancellation</a:t>
            </a:r>
          </a:p>
          <a:p>
            <a:pPr eaLnBrk="1" hangingPunct="1"/>
            <a:r>
              <a:rPr lang="en-GB"/>
              <a:t>Complaints</a:t>
            </a:r>
          </a:p>
        </p:txBody>
      </p:sp>
      <p:sp>
        <p:nvSpPr>
          <p:cNvPr id="27651" name="TextBox 4"/>
          <p:cNvSpPr txBox="1">
            <a:spLocks noChangeArrowheads="1"/>
          </p:cNvSpPr>
          <p:nvPr/>
        </p:nvSpPr>
        <p:spPr bwMode="auto">
          <a:xfrm>
            <a:off x="681038" y="3213100"/>
            <a:ext cx="7777162" cy="2530475"/>
          </a:xfrm>
          <a:prstGeom prst="rect">
            <a:avLst/>
          </a:prstGeom>
          <a:noFill/>
          <a:ln w="9525">
            <a:noFill/>
            <a:miter lim="800000"/>
            <a:headEnd/>
            <a:tailEnd/>
          </a:ln>
        </p:spPr>
        <p:txBody>
          <a:bodyPr>
            <a:spAutoFit/>
          </a:bodyPr>
          <a:lstStyle/>
          <a:p>
            <a:r>
              <a:rPr lang="en-GB" sz="2000">
                <a:latin typeface="Calibri" pitchFamily="34" charset="0"/>
              </a:rPr>
              <a:t>Policies and Procedures should be realistic and attainable; your handbook should reflect your  practice. As your practice develops and changes, so too should your handbook. Your handbook should be considered a useful tool that is regularly reflected upon and updated.</a:t>
            </a:r>
          </a:p>
          <a:p>
            <a:endParaRPr lang="en-GB" sz="2000">
              <a:latin typeface="Calibri" pitchFamily="34" charset="0"/>
            </a:endParaRPr>
          </a:p>
          <a:p>
            <a:r>
              <a:rPr lang="en-GB" sz="2000">
                <a:latin typeface="Calibri" pitchFamily="34" charset="0"/>
              </a:rPr>
              <a:t>All policies and procedures should be signed and dated by the author, with a review date specified, at least annually or after a change, incident or near miss.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457200" y="274638"/>
            <a:ext cx="8229600" cy="5891212"/>
          </a:xfrm>
        </p:spPr>
        <p:txBody>
          <a:bodyPr/>
          <a:lstStyle/>
          <a:p>
            <a:pPr algn="l" eaLnBrk="1" hangingPunct="1"/>
            <a:r>
              <a:rPr lang="en-GB" sz="1600" b="1">
                <a:solidFill>
                  <a:schemeClr val="tx2"/>
                </a:solidFill>
                <a:latin typeface="Tahoma" pitchFamily="34" charset="0"/>
                <a:cs typeface="Tahoma" pitchFamily="34" charset="0"/>
              </a:rPr>
              <a:t>What's the difference between policies and procedures?</a:t>
            </a:r>
            <a:br>
              <a:rPr lang="en-GB" sz="1600" b="1">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Policies and procedures go hand-in-hand to clarify what your organisation wants to do and how to do it.</a:t>
            </a:r>
            <a:br>
              <a:rPr lang="en-GB" sz="1600">
                <a:solidFill>
                  <a:schemeClr val="tx2"/>
                </a:solidFill>
                <a:latin typeface="Tahoma" pitchFamily="34" charset="0"/>
                <a:cs typeface="Tahoma" pitchFamily="34" charset="0"/>
              </a:rPr>
            </a:br>
            <a:br>
              <a:rPr lang="en-GB" sz="1600">
                <a:solidFill>
                  <a:schemeClr val="tx2"/>
                </a:solidFill>
                <a:latin typeface="Tahoma" pitchFamily="34" charset="0"/>
                <a:cs typeface="Tahoma" pitchFamily="34" charset="0"/>
              </a:rPr>
            </a:br>
            <a:r>
              <a:rPr lang="en-GB" sz="1600" b="1">
                <a:solidFill>
                  <a:schemeClr val="tx2"/>
                </a:solidFill>
                <a:latin typeface="Tahoma" pitchFamily="34" charset="0"/>
                <a:cs typeface="Tahoma" pitchFamily="34" charset="0"/>
              </a:rPr>
              <a:t>Policies</a:t>
            </a:r>
            <a:br>
              <a:rPr lang="en-GB" sz="1600" b="1">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Policies are clear, simple statements of how your organisation intends to conduct its services, actions or business. They provide a set of guiding principles to help with decision making.</a:t>
            </a:r>
            <a:br>
              <a:rPr lang="en-GB" sz="1600">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Policies don't need to be long or complicated</a:t>
            </a:r>
            <a:br>
              <a:rPr lang="en-GB" sz="1600">
                <a:solidFill>
                  <a:schemeClr val="tx2"/>
                </a:solidFill>
                <a:latin typeface="Tahoma" pitchFamily="34" charset="0"/>
                <a:cs typeface="Tahoma" pitchFamily="34" charset="0"/>
              </a:rPr>
            </a:br>
            <a:br>
              <a:rPr lang="en-GB" sz="1600">
                <a:solidFill>
                  <a:schemeClr val="tx2"/>
                </a:solidFill>
                <a:latin typeface="Tahoma" pitchFamily="34" charset="0"/>
                <a:cs typeface="Tahoma" pitchFamily="34" charset="0"/>
              </a:rPr>
            </a:br>
            <a:r>
              <a:rPr lang="en-GB" sz="1600" b="1">
                <a:solidFill>
                  <a:schemeClr val="tx2"/>
                </a:solidFill>
                <a:latin typeface="Tahoma" pitchFamily="34" charset="0"/>
                <a:cs typeface="Tahoma" pitchFamily="34" charset="0"/>
              </a:rPr>
              <a:t>Procedures</a:t>
            </a:r>
            <a:br>
              <a:rPr lang="en-GB" sz="1600" b="1">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Procedures describe how each policy will be put into action in your organisation. Each procedure should outline:</a:t>
            </a:r>
            <a:br>
              <a:rPr lang="en-GB" sz="1600">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Who will do what</a:t>
            </a:r>
            <a:br>
              <a:rPr lang="en-GB" sz="1600">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What steps they need to take</a:t>
            </a:r>
            <a:br>
              <a:rPr lang="en-GB" sz="1600">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Which forms or documents to use.</a:t>
            </a:r>
            <a:br>
              <a:rPr lang="en-GB" sz="1600">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Procedures might just be a few bullet points or instructions. Sometimes they work well as forms, checklists, instructions or flowcharts.</a:t>
            </a:r>
            <a:br>
              <a:rPr lang="en-GB" sz="1600">
                <a:solidFill>
                  <a:schemeClr val="tx2"/>
                </a:solidFill>
                <a:latin typeface="Tahoma" pitchFamily="34" charset="0"/>
                <a:cs typeface="Tahoma" pitchFamily="34" charset="0"/>
              </a:rPr>
            </a:br>
            <a:r>
              <a:rPr lang="en-GB" sz="1600">
                <a:solidFill>
                  <a:schemeClr val="tx2"/>
                </a:solidFill>
                <a:latin typeface="Tahoma" pitchFamily="34" charset="0"/>
                <a:cs typeface="Tahoma" pitchFamily="34" charset="0"/>
              </a:rPr>
              <a:t>Policies and their accompanying procedures will vary between workplaces because they reflect the values, approaches and commitments of a specific organisation and its culture. But they share the same role in guiding your organisation.</a:t>
            </a:r>
            <a:br>
              <a:rPr lang="en-GB" sz="1600"/>
            </a:br>
            <a:endParaRPr lang="en-GB" sz="16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3175</TotalTime>
  <Words>1853</Words>
  <Application>Microsoft Office PowerPoint</Application>
  <PresentationFormat>On-screen Show (4:3)</PresentationFormat>
  <Paragraphs>234</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Tahoma</vt:lpstr>
      <vt:lpstr>Office Theme</vt:lpstr>
      <vt:lpstr>Introduction to Health &amp; Safety </vt:lpstr>
      <vt:lpstr>Health &amp; Safety Executive, UK</vt:lpstr>
      <vt:lpstr>Safety, Health and Welfare at Work Act 2005 (Ireland)</vt:lpstr>
      <vt:lpstr>Health &amp; Safety  &amp; working with children</vt:lpstr>
      <vt:lpstr>Guidelines on Managing Safety, Health and Welfare in Primary Schools</vt:lpstr>
      <vt:lpstr>What if you are self-employed as Forest School &amp; Nature-based practitioner?</vt:lpstr>
      <vt:lpstr>Why do practitioners need policies &amp; procedures?</vt:lpstr>
      <vt:lpstr>Possible Policies &amp; related procedures</vt:lpstr>
      <vt:lpstr>Irish Legislation for the Protection and Welfare of Children</vt:lpstr>
      <vt:lpstr>Mandatory Requirements</vt:lpstr>
      <vt:lpstr>Mandatory Requirements</vt:lpstr>
      <vt:lpstr>PowerPoint Presentation</vt:lpstr>
      <vt:lpstr>PowerPoint Presentation</vt:lpstr>
      <vt:lpstr>PowerPoint Presentation</vt:lpstr>
      <vt:lpstr>PowerPoint Presentation</vt:lpstr>
      <vt:lpstr>Food Safety and Hygiene</vt:lpstr>
      <vt:lpstr>PowerPoint Presentation</vt:lpstr>
      <vt:lpstr>What's the difference between policies and procedures? Policies and procedures go hand-in-hand to clarify what your organisation wants to do and how to do it.  Policies Policies are clear, simple statements of how your organisation intends to conduct its services, actions or business. They provide a set of guiding principles to help with decision making. Policies don't need to be long or complicated  Procedures Procedures describe how each policy will be put into action in your organisation. Each procedure should outline: Who will do what What steps they need to take Which forms or documents to use. Procedures might just be a few bullet points or instructions. Sometimes they work well as forms, checklists, instructions or flowcharts. Policies and their accompanying procedures will vary between workplaces because they reflect the values, approaches and commitments of a specific organisation and its culture. But they share the same role in guiding your organisation.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Health &amp; Safety</dc:title>
  <dc:creator>Marina</dc:creator>
  <cp:lastModifiedBy>Marina Robb</cp:lastModifiedBy>
  <cp:revision>53</cp:revision>
  <cp:lastPrinted>2018-02-17T21:56:40Z</cp:lastPrinted>
  <dcterms:created xsi:type="dcterms:W3CDTF">2011-09-23T11:47:49Z</dcterms:created>
  <dcterms:modified xsi:type="dcterms:W3CDTF">2021-05-21T13:12:58Z</dcterms:modified>
</cp:coreProperties>
</file>