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336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467437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-G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4800">
                <a:latin typeface="Arial"/>
                <a:ea typeface="Arial"/>
                <a:cs typeface="Arial"/>
                <a:sym typeface="Arial"/>
              </a:rPr>
              <a:t>Montessori </a:t>
            </a:r>
          </a:p>
          <a:p>
            <a:pPr lvl="0">
              <a:spcBef>
                <a:spcPts val="0"/>
              </a:spcBef>
              <a:buNone/>
            </a:pPr>
            <a:r>
              <a:rPr lang="en-GB" sz="4800">
                <a:latin typeface="Arial"/>
                <a:ea typeface="Arial"/>
                <a:cs typeface="Arial"/>
                <a:sym typeface="Arial"/>
              </a:rPr>
              <a:t>and </a:t>
            </a:r>
          </a:p>
          <a:p>
            <a:pPr lvl="0">
              <a:spcBef>
                <a:spcPts val="0"/>
              </a:spcBef>
              <a:buNone/>
            </a:pPr>
            <a:r>
              <a:rPr lang="en-GB" sz="4800">
                <a:latin typeface="Arial"/>
                <a:ea typeface="Arial"/>
                <a:cs typeface="Arial"/>
                <a:sym typeface="Arial"/>
              </a:rPr>
              <a:t>Forest School Practice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311700" y="3581700"/>
            <a:ext cx="8520600" cy="1494300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‘Looking Through the lens of a forest school leader’  </a:t>
            </a:r>
          </a:p>
          <a:p>
            <a:pPr lvl="0">
              <a:spcBef>
                <a:spcPts val="0"/>
              </a:spcBef>
              <a:buNone/>
            </a:pPr>
            <a:r>
              <a:rPr lang="en-GB" sz="1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By </a:t>
            </a:r>
          </a:p>
          <a:p>
            <a:pPr lvl="0">
              <a:spcBef>
                <a:spcPts val="0"/>
              </a:spcBef>
              <a:buNone/>
            </a:pPr>
            <a:r>
              <a:rPr lang="en-GB" sz="1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Barbara Sullivan &amp; Barbara Gonzalez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1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Forest School Leadership Training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600">
                <a:latin typeface="Arial"/>
                <a:ea typeface="Arial"/>
                <a:cs typeface="Arial"/>
                <a:sym typeface="Arial"/>
              </a:rPr>
              <a:t>Maria Montessori (1870-1952)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5985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Background:</a:t>
            </a:r>
          </a:p>
          <a:p>
            <a:pPr marL="457200" lvl="0" indent="-35560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female doctor in Italy (1896).</a:t>
            </a:r>
          </a:p>
          <a:p>
            <a:pPr marL="457200" lvl="0" indent="-35560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Worked with and observed adults and children with additional needs.</a:t>
            </a:r>
          </a:p>
          <a:p>
            <a:pPr marL="457200" lvl="0" indent="-35560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Designed learning materials and a classroom environment to promote children’s desire to learn.</a:t>
            </a:r>
          </a:p>
          <a:p>
            <a:pPr marL="457200" lvl="0" indent="-35560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Opened first Montessori school for children in 1907 ‘</a:t>
            </a:r>
            <a:r>
              <a:rPr lang="en-GB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casa de Bambini</a:t>
            </a:r>
            <a:r>
              <a:rPr lang="en-GB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’.</a:t>
            </a:r>
          </a:p>
        </p:txBody>
      </p:sp>
      <p:pic>
        <p:nvPicPr>
          <p:cNvPr id="64" name="Shape 64" descr="File:Maria Montessori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275" y="1570025"/>
            <a:ext cx="2171700" cy="26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17275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600">
                <a:latin typeface="Arial"/>
                <a:ea typeface="Arial"/>
                <a:cs typeface="Arial"/>
                <a:sym typeface="Arial"/>
              </a:rPr>
              <a:t>Montessori Principles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69750" y="654950"/>
            <a:ext cx="8370000" cy="4346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Prepared environment </a:t>
            </a:r>
          </a:p>
          <a:p>
            <a:pPr marL="45720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Stimulating child centred, with freedom of movement and choice.</a:t>
            </a:r>
          </a:p>
          <a:p>
            <a:pPr lvl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Active learning</a:t>
            </a:r>
          </a:p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Hands on experiences with self correcting materials designed by Montessori.</a:t>
            </a: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Active and holistic learning: children </a:t>
            </a: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recognise their own potentials and become </a:t>
            </a:r>
          </a:p>
          <a:p>
            <a:pPr marL="45720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capable and cooperative.</a:t>
            </a:r>
          </a:p>
          <a:p>
            <a:pPr lvl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Mixed age groups</a:t>
            </a:r>
          </a:p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Peer learning important</a:t>
            </a:r>
          </a:p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Children learn at their own pace.</a:t>
            </a:r>
          </a:p>
          <a:p>
            <a:pPr lvl="0" algn="just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599" y="2597574"/>
            <a:ext cx="3428999" cy="23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/>
        </p:nvSpPr>
        <p:spPr>
          <a:xfrm>
            <a:off x="66750" y="168250"/>
            <a:ext cx="4692300" cy="278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sz="1800" i="1"/>
              <a:t>The role of the educator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>
                <a:solidFill>
                  <a:srgbClr val="0BD0D9"/>
                </a:solidFill>
              </a:rPr>
              <a:t></a:t>
            </a:r>
            <a:r>
              <a:rPr lang="en-GB" sz="1800"/>
              <a:t>Keeper of the environment: prepares learning materials. 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Introduces children to new work materials.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Sits among the children, observes.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Act as a guide rather than teacher.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 txBox="1"/>
          <p:nvPr/>
        </p:nvSpPr>
        <p:spPr>
          <a:xfrm>
            <a:off x="66750" y="2922750"/>
            <a:ext cx="8844000" cy="236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sz="1800" i="1"/>
              <a:t>Play and discipline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Children should engage in meaningful, purposeful real life activities.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Believed that children develop inner discipline through taking control of their learning, through choices, clear rules and consequences.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600"/>
              </a:spcBef>
              <a:buSzPct val="100000"/>
              <a:buFont typeface="Arial"/>
            </a:pPr>
            <a:r>
              <a:rPr lang="en-GB" sz="1800"/>
              <a:t>Children become disruptive only if they’re bored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9573" y="326624"/>
            <a:ext cx="3874524" cy="2905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600">
                <a:latin typeface="Arial"/>
                <a:ea typeface="Arial"/>
                <a:cs typeface="Arial"/>
                <a:sym typeface="Arial"/>
              </a:rPr>
              <a:t>The Montessori Curriculum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curriculum is divided into different areas: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Practical Life                     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Sensorial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Language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Maths </a:t>
            </a:r>
          </a:p>
          <a:p>
            <a:pPr marL="457200" lvl="0" indent="-22860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Cultural Arts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Shape 85" descr="Related im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7324" y="1954500"/>
            <a:ext cx="4481800" cy="261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6800" y="64250"/>
            <a:ext cx="8962200" cy="69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Forest Schools and Montessori-what is </a:t>
            </a:r>
            <a:r>
              <a:rPr lang="en-GB" sz="3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similar</a:t>
            </a:r>
            <a:r>
              <a:rPr lang="en-GB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250625" y="655475"/>
            <a:ext cx="8581800" cy="451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Principles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 centred.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Observations.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Holistic development.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children’s choices.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Mixed-age groups, peer learning.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Children learn at their own pace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Practical life skills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Independence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-GB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							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Accessible, real materials which promote hands-on, experiential and discovery learning.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</a:pPr>
            <a: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Freedom of choice and movement.                                                   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850" y="1431201"/>
            <a:ext cx="4395324" cy="211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/>
        </p:nvSpPr>
        <p:spPr>
          <a:xfrm>
            <a:off x="364050" y="-1"/>
            <a:ext cx="8408100" cy="59345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 b="1" dirty="0">
                <a:solidFill>
                  <a:srgbClr val="FFFFFF"/>
                </a:solidFill>
              </a:rPr>
              <a:t>Routine</a:t>
            </a:r>
            <a:r>
              <a:rPr lang="en-GB" sz="1800" dirty="0">
                <a:solidFill>
                  <a:srgbClr val="FFFFFF"/>
                </a:solidFill>
              </a:rPr>
              <a:t>                                                                           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Structured: free movement, circle time, individual and group activities throughout the day.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FS: Clear beginning - middle - end.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 b="1" dirty="0"/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 b="1" smtClean="0">
                <a:solidFill>
                  <a:srgbClr val="FFFFFF"/>
                </a:solidFill>
              </a:rPr>
              <a:t>Educator </a:t>
            </a:r>
            <a:endParaRPr lang="en-GB" sz="1800" b="1" dirty="0">
              <a:solidFill>
                <a:srgbClr val="FFFFFF"/>
              </a:solidFill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Facilitator to support and scaffold children’s learning and development.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Presenting materials and modelling how to use them.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Promoting children’s independence within the environment.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●"/>
            </a:pPr>
            <a:r>
              <a:rPr lang="en-GB" sz="1800" dirty="0">
                <a:solidFill>
                  <a:srgbClr val="FFFFFF"/>
                </a:solidFill>
              </a:rPr>
              <a:t>Reflective educators.     </a:t>
            </a:r>
            <a:r>
              <a:rPr lang="en-GB" sz="1800" dirty="0"/>
              <a:t>             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133600" y="283925"/>
            <a:ext cx="8895300" cy="67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800" b="1"/>
              <a:t>Forest Schools and Montessori-what is </a:t>
            </a:r>
            <a:r>
              <a:rPr lang="en-GB" sz="2800" b="1">
                <a:solidFill>
                  <a:srgbClr val="FF0000"/>
                </a:solidFill>
              </a:rPr>
              <a:t>Different</a:t>
            </a:r>
            <a:r>
              <a:rPr lang="en-GB" sz="2800" b="1"/>
              <a:t>?</a:t>
            </a:r>
          </a:p>
          <a:p>
            <a:pPr lvl="0"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2950" y="1088725"/>
            <a:ext cx="2364924" cy="3468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300600" y="1068775"/>
            <a:ext cx="2931300" cy="355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 b="1"/>
              <a:t>Forest School</a:t>
            </a:r>
          </a:p>
          <a:p>
            <a:pPr lvl="0" rtl="0">
              <a:spcBef>
                <a:spcPts val="0"/>
              </a:spcBef>
              <a:buNone/>
            </a:pPr>
            <a:endParaRPr sz="1800" b="1"/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Natural woodland environment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Risk taking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High adult child ratio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Family can take part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Appreciation of local environment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 txBox="1"/>
          <p:nvPr/>
        </p:nvSpPr>
        <p:spPr>
          <a:xfrm>
            <a:off x="5908486" y="1068775"/>
            <a:ext cx="2931300" cy="37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1800" b="1"/>
              <a:t>Montessori</a:t>
            </a:r>
          </a:p>
          <a:p>
            <a:pPr lvl="0" rtl="0">
              <a:spcBef>
                <a:spcPts val="0"/>
              </a:spcBef>
              <a:buNone/>
            </a:pPr>
            <a:endParaRPr sz="1800" b="1"/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Prepared environment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Self-correcting materials 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Work presented rigidly, left-right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Concept of normalisation</a:t>
            </a:r>
          </a:p>
          <a:p>
            <a:pPr marL="457200" lvl="0" indent="-342900" rtl="0">
              <a:spcBef>
                <a:spcPts val="0"/>
              </a:spcBef>
              <a:buSzPct val="100000"/>
              <a:buChar char="●"/>
            </a:pPr>
            <a:r>
              <a:rPr lang="en-GB" sz="1800"/>
              <a:t>Distinct curriculum areas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1AB2A"/>
            </a:gs>
            <a:gs pos="100000">
              <a:srgbClr val="203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600" y="2510300"/>
            <a:ext cx="3229500" cy="21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 descr="Image result for two children building the montessori pink towe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4292" y="2510299"/>
            <a:ext cx="3360682" cy="21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 txBox="1"/>
          <p:nvPr/>
        </p:nvSpPr>
        <p:spPr>
          <a:xfrm>
            <a:off x="119875" y="283175"/>
            <a:ext cx="8913900" cy="18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</a:rPr>
              <a:t>Despite differences in the building blocks for learning,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</a:rPr>
              <a:t>there is a lot of common ground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</a:rPr>
              <a:t>in the goals of Montessori and Forest School!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4294967295"/>
          </p:nvPr>
        </p:nvSpPr>
        <p:spPr>
          <a:xfrm>
            <a:off x="311700" y="1228675"/>
            <a:ext cx="8520600" cy="3739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      </a:t>
            </a:r>
          </a:p>
          <a:p>
            <a:pPr lvl="0">
              <a:spcBef>
                <a:spcPts val="0"/>
              </a:spcBef>
              <a:buNone/>
            </a:pPr>
            <a:r>
              <a:rPr lang="en-GB"/>
              <a:t>          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8" name="Shape 118" descr="Image result for thank you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500" y="1655762"/>
            <a:ext cx="9144000" cy="434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Macintosh PowerPoint</Application>
  <PresentationFormat>On-screen Show (16:9)</PresentationFormat>
  <Paragraphs>83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Amatic SC</vt:lpstr>
      <vt:lpstr>Source Code Pro</vt:lpstr>
      <vt:lpstr>beach-day</vt:lpstr>
      <vt:lpstr>Montessori  and  Forest School Practice</vt:lpstr>
      <vt:lpstr>Maria Montessori (1870-1952)</vt:lpstr>
      <vt:lpstr>Montessori Principles</vt:lpstr>
      <vt:lpstr>PowerPoint Presentation</vt:lpstr>
      <vt:lpstr>The Montessori Curriculum</vt:lpstr>
      <vt:lpstr>Forest Schools and Montessori-what is similar?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Montessori  and  Forest School Practice</dc:title>
  <cp:lastModifiedBy>marina robb</cp:lastModifiedBy>
  <cp:revision>1</cp:revision>
  <dcterms:modified xsi:type="dcterms:W3CDTF">2017-03-31T07:49:46Z</dcterms:modified>
</cp:coreProperties>
</file>