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3"/>
    <p:sldId id="279" r:id="rId4"/>
    <p:sldId id="286" r:id="rId5"/>
    <p:sldId id="269" r:id="rId6"/>
    <p:sldId id="260" r:id="rId7"/>
    <p:sldId id="259" r:id="rId8"/>
    <p:sldId id="261" r:id="rId9"/>
    <p:sldId id="262" r:id="rId10"/>
    <p:sldId id="272" r:id="rId11"/>
    <p:sldId id="273" r:id="rId12"/>
    <p:sldId id="264" r:id="rId13"/>
    <p:sldId id="268" r:id="rId14"/>
    <p:sldId id="281" r:id="rId15"/>
    <p:sldId id="285" r:id="rId16"/>
    <p:sldId id="257" r:id="rId17"/>
    <p:sldId id="258" r:id="rId18"/>
    <p:sldId id="280" r:id="rId19"/>
    <p:sldId id="282" r:id="rId20"/>
    <p:sldId id="283" r:id="rId21"/>
    <p:sldId id="267" r:id="rId22"/>
  </p:sldIdLst>
  <p:sldSz cx="9144000" cy="6858000" type="screen4x3"/>
  <p:notesSz cx="6888163" cy="100203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D10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97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35348F-9A20-468F-97AC-DCFB2C435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1DF248-3E03-450C-BCD6-0C293752A33A}" type="datetime1">
              <a:rPr lang="en-US"/>
              <a:pPr>
                <a:defRPr/>
              </a:pPr>
              <a:t>4/21/2021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4C8322-2089-4300-B70A-77FEB3EBC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46FF30-FF9D-41EE-8F76-A0DBDDB03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6B918E-5EC7-4548-9E34-11BCA36C7F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6935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E26A7D-E64C-472D-9125-3560730A3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DB593-AB58-44BF-BF8D-F2196FEAA0B5}" type="datetime1">
              <a:rPr lang="en-US"/>
              <a:pPr>
                <a:defRPr/>
              </a:pPr>
              <a:t>4/21/2021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53D32C-AEDD-41A7-B73C-7DD5C0D6B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9ECDF-9A20-4FBB-8699-8FF1B6F28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D0891-F2FC-46E5-862B-616E12E942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5325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926B0C-0098-4C9A-A0CC-1F7502D9B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1DF76-BAAA-4542-B2BA-00911DBC4623}" type="datetime1">
              <a:rPr lang="en-US"/>
              <a:pPr>
                <a:defRPr/>
              </a:pPr>
              <a:t>4/21/2021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AD124-ABAE-44CF-951C-CB277F59E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023B02-4F5D-4000-81AA-7D9B0573F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EC508-8EC5-4D9E-9079-1EBB8AD210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3641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3FB282A-582E-4EC8-926E-676AA7099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564C4-1371-4DD5-92BC-A62083218BFF}" type="datetime1">
              <a:rPr lang="en-US"/>
              <a:pPr>
                <a:defRPr/>
              </a:pPr>
              <a:t>4/21/2021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AF7ACF7-1789-46CF-B17E-DC6765D42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92DB47D-2F58-4107-BF27-4D7D12269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7D324-74D5-46A9-8939-A67964BB3A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8254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0ABBB7F-DFD8-4C7F-A5D2-22F6F4B52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22C07-213B-4E59-8F27-90DC9B997CDA}" type="datetime1">
              <a:rPr lang="en-US"/>
              <a:pPr>
                <a:defRPr/>
              </a:pPr>
              <a:t>4/21/2021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09D8B6F-4131-4EEB-AD2C-EC388F66E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A7115CB-EC33-4B2D-8DAC-D012EFC3C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91205F-963E-4B1F-8246-F0BAA949D9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9273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A6B23BC-D709-48E9-AF72-6573D7C96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6F8C2-F93C-4818-8B70-203650474A4B}" type="datetime1">
              <a:rPr lang="en-US"/>
              <a:pPr>
                <a:defRPr/>
              </a:pPr>
              <a:t>4/21/2021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2814D77-F923-4638-AAA1-E3A1EABEE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B766BBF-DB8F-4E62-8B2D-423ABF34D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72238-C300-4DE7-A2C1-4E6BB36547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1721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CF8AB41-B163-49BF-855F-E47C828C2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FBE9E-A0F5-41B5-98B5-734316690E17}" type="datetime1">
              <a:rPr lang="en-US"/>
              <a:pPr>
                <a:defRPr/>
              </a:pPr>
              <a:t>4/21/2021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0C40405-C96D-478C-9B55-4442222AB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BCD440D-327E-42D5-92A8-7340BB2AA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4361F-8635-4669-B207-6377968250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9173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9D3FE7E-510D-4F0B-906A-A3B55FDCE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DA3171-537C-4734-AE94-031BEDC20C42}" type="datetime1">
              <a:rPr lang="en-US"/>
              <a:pPr>
                <a:defRPr/>
              </a:pPr>
              <a:t>4/21/2021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FC42EED-CA37-460D-BA37-BF4D89E87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79C7053-8941-42F8-97FB-6E85597B0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F42BD-5E59-4778-8986-173D82CD48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7187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632876F-E83E-4A8D-B9F7-7D3294E05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F8FC1-9FAF-4A2A-8E05-643A6070D3FB}" type="datetime1">
              <a:rPr lang="en-US"/>
              <a:pPr>
                <a:defRPr/>
              </a:pPr>
              <a:t>4/21/2021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81B4A11-75AC-4BCA-A8AD-BDAAE74FB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667442E-0A44-4AC1-B94F-4C69C172F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BE13A-A3DE-4A1C-ABE2-8C2CF99154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7083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8B9EC4-4AE2-452A-8025-F19804EDA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C123C-25A4-45B3-8830-1EFCF30D2987}" type="datetime1">
              <a:rPr lang="en-US"/>
              <a:pPr>
                <a:defRPr/>
              </a:pPr>
              <a:t>4/21/2021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BEEB2-F7A8-43BD-B934-2E6A91C34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D7DF43-BEFC-440E-A318-D87583027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65393-9F6F-4431-BE6D-E8783623D9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5963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F072F0-4EF5-4B75-8849-9B1A9A7C9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5B4B-E84D-48A8-B4D1-80CF3A98FD9D}" type="datetime1">
              <a:rPr lang="en-US"/>
              <a:pPr>
                <a:defRPr/>
              </a:pPr>
              <a:t>4/21/2021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572E8-B00D-4A96-8155-60A44CA05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B35F7-915D-492F-9382-4B6DC4511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B0ED8-A569-4FC1-BC7E-0F17E123BD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1719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C8B2DB8B-B65B-4A93-94BD-6462CDDA656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DB90851-811E-4BA8-9698-F81967E9E40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F704B-2B85-4F23-B92B-243F29FBDB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5F7B34EA-A614-4641-B6E4-DF28E9084310}" type="datetime1">
              <a:rPr lang="en-US"/>
              <a:pPr>
                <a:defRPr/>
              </a:pPr>
              <a:t>4/21/2021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A5A91-8AA4-4D4C-A0C4-791D9B44F9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D7638F-7E57-4DE2-9D96-B986E69879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E8E177E-5C8A-4574-94D7-71DDEC42DA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haringnature.com/flow-learning/stages.php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6314D791-4D8A-4854-B8FC-6959656D09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15076E76-3EB3-4269-8135-07CAB20E5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050" name="Title 1">
            <a:extLst>
              <a:ext uri="{FF2B5EF4-FFF2-40B4-BE49-F238E27FC236}">
                <a16:creationId xmlns:a16="http://schemas.microsoft.com/office/drawing/2014/main" id="{DE53BC16-1B94-4914-B243-72F95DB27D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44709" y="1741337"/>
            <a:ext cx="5054352" cy="2387918"/>
          </a:xfrm>
        </p:spPr>
        <p:txBody>
          <a:bodyPr anchor="b">
            <a:normAutofit/>
          </a:bodyPr>
          <a:lstStyle/>
          <a:p>
            <a:pPr eaLnBrk="1" hangingPunct="1"/>
            <a:r>
              <a:rPr lang="en-US" altLang="en-US" sz="4200">
                <a:solidFill>
                  <a:schemeClr val="tx2"/>
                </a:solidFill>
              </a:rPr>
              <a:t>Nature-centric models</a:t>
            </a:r>
            <a:br>
              <a:rPr lang="en-US" altLang="en-US" sz="4200">
                <a:solidFill>
                  <a:schemeClr val="tx2"/>
                </a:solidFill>
              </a:rPr>
            </a:br>
            <a:r>
              <a:rPr lang="en-US" altLang="en-US" sz="4200">
                <a:solidFill>
                  <a:schemeClr val="tx2"/>
                </a:solidFill>
              </a:rPr>
              <a:t>Natural Cycles, flow and planning</a:t>
            </a:r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5EB3C7E5-50E1-4F9E-AEA3-A6D219039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228" y="0"/>
            <a:ext cx="3872286" cy="3153018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80233B5C-C5A9-48C0-8C07-21E6F6B36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10F3AF96-AAC1-41E3-9F66-0A6277845D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5DF38A98-557F-4C23-935A-42806B67AA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8ACEB13D-EBFC-4288-B604-572C2F779A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B988F9A4-0578-4C59-8B4A-346E02CF3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 flipH="1">
            <a:off x="6553998" y="4267997"/>
            <a:ext cx="3142400" cy="2037604"/>
            <a:chOff x="-305" y="-4155"/>
            <a:chExt cx="2514948" cy="2174333"/>
          </a:xfrm>
        </p:grpSpPr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F63F827B-FA00-442A-A09C-806F1FFA3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AC876680-EE75-4791-842F-E23509221D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3B9819B2-70D4-4E0A-8D51-6B359B44CB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5FA8033D-6A70-4FA5-8F37-7F8C117C98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FA3C7DEA-BCC2-4295-8850-147993296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C289949D-B9F6-468A-86FE-2694DC5AE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3074" name="Title 1">
            <a:extLst>
              <a:ext uri="{FF2B5EF4-FFF2-40B4-BE49-F238E27FC236}">
                <a16:creationId xmlns:a16="http://schemas.microsoft.com/office/drawing/2014/main" id="{584AB55C-3D3E-4CC1-A871-21982BCCC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642" y="991262"/>
            <a:ext cx="7375161" cy="1066802"/>
          </a:xfrm>
        </p:spPr>
        <p:txBody>
          <a:bodyPr anchor="b">
            <a:normAutofit/>
          </a:bodyPr>
          <a:lstStyle/>
          <a:p>
            <a:pPr eaLnBrk="1" hangingPunct="1"/>
            <a:r>
              <a:rPr lang="en-US" altLang="en-US" sz="3100" dirty="0">
                <a:solidFill>
                  <a:schemeClr val="tx2"/>
                </a:solidFill>
              </a:rPr>
              <a:t>Learning Outcomes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4DF0958-0C87-4C28-9554-2FADC788C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900351" y="0"/>
            <a:ext cx="3243649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DEC53B48-7B73-49D1-A6FD-9DBF5141EA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DEDDC41-2C98-4AF1-A0EA-AEEC34827C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D2208F20-F93C-4530-8370-FC7818BABB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52F51E0-B50B-43EA-B6AC-C16BD29C3E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75" name="Content Placeholder 2">
            <a:extLst>
              <a:ext uri="{FF2B5EF4-FFF2-40B4-BE49-F238E27FC236}">
                <a16:creationId xmlns:a16="http://schemas.microsoft.com/office/drawing/2014/main" id="{87869891-E372-4078-8C22-9D06D38CE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4419" y="2281562"/>
            <a:ext cx="7375161" cy="3713338"/>
          </a:xfrm>
        </p:spPr>
        <p:txBody>
          <a:bodyPr anchor="ctr">
            <a:normAutofit/>
          </a:bodyPr>
          <a:lstStyle/>
          <a:p>
            <a:pPr marL="0" indent="0"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en-US" altLang="en-US" sz="1050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Unit 4 </a:t>
            </a:r>
          </a:p>
          <a:p>
            <a:pPr marL="0" indent="0"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en-GB" sz="1050" b="1" i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Be able to plan a Forest School programme in line with the Forest School ethos and principles. </a:t>
            </a:r>
          </a:p>
          <a:p>
            <a:pPr marL="0" indent="0">
              <a:lnSpc>
                <a:spcPct val="90000"/>
              </a:lnSpc>
              <a:spcAft>
                <a:spcPts val="1000"/>
              </a:spcAft>
              <a:buFont typeface="Arial" panose="020B0604020202020204" pitchFamily="34" charset="0"/>
              <a:buNone/>
              <a:defRPr/>
            </a:pPr>
            <a:r>
              <a:rPr lang="en-GB" sz="105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4.1. Explain the role of the Forest School programme leader. </a:t>
            </a:r>
            <a:br>
              <a:rPr lang="en-US" sz="105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105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4.2. Explain the rationale of own Forest School programme showing links to own client group’s learning and development needs. </a:t>
            </a:r>
            <a:br>
              <a:rPr lang="en-US" sz="105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105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4.3. Plan the first session of an ‘Introduction to Forest School programme’.</a:t>
            </a:r>
            <a:endParaRPr lang="en-US" sz="105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endParaRPr lang="en-US" altLang="en-US" sz="105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en-US" altLang="en-US" sz="1050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Unit 5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AutoNum type="arabicPeriod"/>
              <a:defRPr/>
            </a:pPr>
            <a:r>
              <a:rPr lang="en-GB" sz="1050" b="1" i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 able to facilitate an ‘Introduction to Forest School Programme’ according to the Forest School ethos and principles. </a:t>
            </a:r>
          </a:p>
          <a:p>
            <a:pPr marL="0" indent="0"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en-GB" sz="105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1.1. Facilitate an ‘Introduction to Forest School Programme’ with a minimum of six sessions, demonstrating flexibility in response to individuals’ needs.</a:t>
            </a:r>
          </a:p>
          <a:p>
            <a:pPr marL="0" indent="0"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en-GB" sz="1050" b="1" i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Be able to assess the impact of the ‘Introduction to Forest School Programme’ on participants.</a:t>
            </a:r>
          </a:p>
          <a:p>
            <a:pPr marL="0" indent="0">
              <a:lnSpc>
                <a:spcPct val="90000"/>
              </a:lnSpc>
              <a:spcAft>
                <a:spcPts val="1000"/>
              </a:spcAft>
              <a:buFont typeface="Arial" panose="020B0604020202020204" pitchFamily="34" charset="0"/>
              <a:buNone/>
              <a:defRPr/>
            </a:pPr>
            <a:r>
              <a:rPr lang="en-GB" sz="105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2.1.Observe a minimum of three participants assessing the impact of the ‘Introduction to Forest School Programme on each of the participant’s learning and development. </a:t>
            </a:r>
            <a:br>
              <a:rPr lang="en-GB" sz="105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105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2.2. Make recommendations for progressing each individual’s learning and development as the programme continues.</a:t>
            </a:r>
            <a:br>
              <a:rPr lang="en-GB" sz="105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1050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Be able to evaluate an ‘Introduction to Forest School Programme’. </a:t>
            </a:r>
            <a:br>
              <a:rPr lang="en-GB" sz="105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105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3.1. Evaluate each session of the ‘Introduction to Forest School Programme’ showing how observations and evaluations inform future session plans.</a:t>
            </a:r>
            <a:br>
              <a:rPr lang="en-US" sz="105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105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3.2. Carry out a summative evaluation at the end of the ‘Introduction to Forest School Programme’ explaining how this will inform your long-term Forest School strategy. Be able to evaluate an ‘Introduction to Forest School Programme’. </a:t>
            </a:r>
          </a:p>
          <a:p>
            <a:pPr marL="0" indent="0">
              <a:lnSpc>
                <a:spcPct val="90000"/>
              </a:lnSpc>
              <a:spcAft>
                <a:spcPts val="1000"/>
              </a:spcAft>
              <a:buFont typeface="Arial" panose="020B0604020202020204" pitchFamily="34" charset="0"/>
              <a:buNone/>
              <a:defRPr/>
            </a:pPr>
            <a:endParaRPr lang="en-GB" sz="900" i="1" dirty="0">
              <a:solidFill>
                <a:schemeClr val="tx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endParaRPr lang="en-US" altLang="en-US" sz="900" i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54A6836E-C603-43CB-9DA7-89D8E3FA3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96007DD-F9BF-4F0F-B8C6-C514B2841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4098" name="TextBox 1">
            <a:extLst>
              <a:ext uri="{FF2B5EF4-FFF2-40B4-BE49-F238E27FC236}">
                <a16:creationId xmlns:a16="http://schemas.microsoft.com/office/drawing/2014/main" id="{39657AC6-A3D0-4D18-A4F7-C9C39740FB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443" y="1321056"/>
            <a:ext cx="8013114" cy="199197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defTabSz="914400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45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What do you already do when planning and evaluating? 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A0FAFCA-5C96-453B-83B7-A9AEF7F18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900351" y="0"/>
            <a:ext cx="3243649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A0F84AE-A24D-4353-B1BA-BD80DAA38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F093259-3E74-43A1-944B-B106C8105E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AAA28A35-1E54-4054-BB95-42FAFA13A9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BA3A17F-F3BD-4B94-9CC8-006700210F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CD0398DD-AD75-4E2B-A3C6-35073082A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-799165" y="4001437"/>
            <a:ext cx="3655725" cy="2057400"/>
            <a:chOff x="-305" y="-1"/>
            <a:chExt cx="3832880" cy="2876136"/>
          </a:xfrm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03E4F247-A844-4CD1-A37E-B7EA0DA2DB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2387B1B-D4D3-493F-8D7A-C7A89DBD4A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3404477-1F13-4859-84DA-12A303AC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1B8C62FD-B708-4F00-80BB-1250C6011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1">
            <a:extLst>
              <a:ext uri="{FF2B5EF4-FFF2-40B4-BE49-F238E27FC236}">
                <a16:creationId xmlns:a16="http://schemas.microsoft.com/office/drawing/2014/main" id="{0CEAD2D7-1869-44B3-94DF-FEF1EE4688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7447605"/>
              </p:ext>
            </p:extLst>
          </p:nvPr>
        </p:nvGraphicFramePr>
        <p:xfrm>
          <a:off x="-2359" y="976544"/>
          <a:ext cx="9146359" cy="44781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447956" imgH="2666707" progId="AcroExch.Document.DC">
                  <p:embed/>
                </p:oleObj>
              </mc:Choice>
              <mc:Fallback>
                <p:oleObj name="Acrobat Document" r:id="rId2" imgW="5447956" imgH="2666707" progId="AcroExch.Document.DC">
                  <p:embed/>
                  <p:pic>
                    <p:nvPicPr>
                      <p:cNvPr id="17410" name="Object 1">
                        <a:extLst>
                          <a:ext uri="{FF2B5EF4-FFF2-40B4-BE49-F238E27FC236}">
                            <a16:creationId xmlns:a16="http://schemas.microsoft.com/office/drawing/2014/main" id="{0CEAD2D7-1869-44B3-94DF-FEF1EE4688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359" y="976544"/>
                        <a:ext cx="9146359" cy="44781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469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102" y="0"/>
            <a:ext cx="4235228" cy="6483075"/>
            <a:chOff x="-19221" y="0"/>
            <a:chExt cx="5646974" cy="6483075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122" name="Title 1">
            <a:extLst>
              <a:ext uri="{FF2B5EF4-FFF2-40B4-BE49-F238E27FC236}">
                <a16:creationId xmlns:a16="http://schemas.microsoft.com/office/drawing/2014/main" id="{1F7AD274-229C-4A54-B5AE-AF278DD90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2053641"/>
            <a:ext cx="2751870" cy="2760098"/>
          </a:xfrm>
        </p:spPr>
        <p:txBody>
          <a:bodyPr>
            <a:normAutofit/>
          </a:bodyPr>
          <a:lstStyle/>
          <a:p>
            <a:r>
              <a:rPr lang="en-GB" altLang="en-US" sz="3500">
                <a:solidFill>
                  <a:schemeClr val="tx2"/>
                </a:solidFill>
              </a:rPr>
              <a:t>What is a nature-centric model?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00DBF-DD96-4CB8-B690-7E0524DB7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5147" y="801866"/>
            <a:ext cx="4697011" cy="5230634"/>
          </a:xfrm>
          <a:noFill/>
          <a:ln>
            <a:noFill/>
          </a:ln>
        </p:spPr>
        <p:txBody>
          <a:bodyPr anchor="ctr">
            <a:normAutofit/>
          </a:bodyPr>
          <a:lstStyle/>
          <a:p>
            <a:pPr>
              <a:defRPr/>
            </a:pPr>
            <a:r>
              <a:rPr lang="en-GB" sz="1500" dirty="0">
                <a:solidFill>
                  <a:schemeClr val="tx2"/>
                </a:solidFill>
              </a:rPr>
              <a:t>A model that is based on the natural cycles, and maps out a journey – gives us many viewpoints, feedback &amp; different lens on reality &amp; seeing patterns – as does an ecological system.</a:t>
            </a:r>
          </a:p>
          <a:p>
            <a:pPr>
              <a:defRPr/>
            </a:pPr>
            <a:r>
              <a:rPr lang="en-GB" sz="1500" dirty="0">
                <a:solidFill>
                  <a:schemeClr val="tx2"/>
                </a:solidFill>
              </a:rPr>
              <a:t>A model that helps us to connects us to the wider living system– the natural world.</a:t>
            </a:r>
          </a:p>
          <a:p>
            <a:pPr>
              <a:defRPr/>
            </a:pPr>
            <a:r>
              <a:rPr lang="en-GB" sz="1500" dirty="0">
                <a:solidFill>
                  <a:schemeClr val="tx2"/>
                </a:solidFill>
              </a:rPr>
              <a:t>A Culture:  ‘the way we humans do things round here’ – how do our human systems  reflects this wider connection with natural systems.</a:t>
            </a:r>
          </a:p>
          <a:p>
            <a:pPr>
              <a:defRPr/>
            </a:pPr>
            <a:r>
              <a:rPr lang="en-GB" sz="1500" dirty="0">
                <a:solidFill>
                  <a:schemeClr val="tx2"/>
                </a:solidFill>
              </a:rPr>
              <a:t>All older earth-based human communities linked human life and existence with the natural world around them.</a:t>
            </a:r>
            <a:br>
              <a:rPr lang="en-GB" sz="1500" dirty="0">
                <a:solidFill>
                  <a:schemeClr val="tx2"/>
                </a:solidFill>
              </a:rPr>
            </a:br>
            <a:endParaRPr lang="en-GB" sz="1500" dirty="0">
              <a:solidFill>
                <a:schemeClr val="tx2"/>
              </a:solidFill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sz="1500" dirty="0">
                <a:solidFill>
                  <a:schemeClr val="tx2"/>
                </a:solidFill>
              </a:rPr>
              <a:t>Within education, we will draw on two nature-based models of planning and reflection with children, young people, or adults: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sz="1500" dirty="0">
                <a:solidFill>
                  <a:schemeClr val="tx2"/>
                </a:solidFill>
              </a:rPr>
              <a:t>1. Joseph Cornell’s flow learning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sz="1500" dirty="0">
                <a:solidFill>
                  <a:schemeClr val="tx2"/>
                </a:solidFill>
              </a:rPr>
              <a:t>2. Jon Young’s 8 directions model</a:t>
            </a:r>
            <a:br>
              <a:rPr lang="en-GB" sz="1500" dirty="0">
                <a:solidFill>
                  <a:schemeClr val="tx2"/>
                </a:solidFill>
              </a:rPr>
            </a:br>
            <a:r>
              <a:rPr lang="en-GB" sz="1500" dirty="0">
                <a:solidFill>
                  <a:schemeClr val="tx2"/>
                </a:solidFill>
              </a:rPr>
              <a:t>3. Steve Van </a:t>
            </a:r>
            <a:r>
              <a:rPr lang="en-GB" sz="1500" dirty="0" err="1">
                <a:solidFill>
                  <a:schemeClr val="tx2"/>
                </a:solidFill>
              </a:rPr>
              <a:t>Matre</a:t>
            </a:r>
            <a:r>
              <a:rPr lang="en-GB" sz="1500" dirty="0">
                <a:solidFill>
                  <a:schemeClr val="tx2"/>
                </a:solidFill>
              </a:rPr>
              <a:t> – adapted activity audit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CA9B6-BEA3-4C26-B70D-43CC50C9D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3100388" cy="5413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  <a:cs typeface="+mj-cs"/>
              </a:rPr>
              <a:t>Cycle of a day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15FC9FB8-0D1A-4A4D-9C38-E94FF42F5E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en-GB" altLang="en-US"/>
          </a:p>
        </p:txBody>
      </p:sp>
      <p:grpSp>
        <p:nvGrpSpPr>
          <p:cNvPr id="6148" name="Group 22">
            <a:extLst>
              <a:ext uri="{FF2B5EF4-FFF2-40B4-BE49-F238E27FC236}">
                <a16:creationId xmlns:a16="http://schemas.microsoft.com/office/drawing/2014/main" id="{341D840F-6435-422F-B092-4E9BE93CBB8B}"/>
              </a:ext>
            </a:extLst>
          </p:cNvPr>
          <p:cNvGrpSpPr>
            <a:grpSpLocks/>
          </p:cNvGrpSpPr>
          <p:nvPr/>
        </p:nvGrpSpPr>
        <p:grpSpPr bwMode="auto">
          <a:xfrm>
            <a:off x="2462213" y="1379538"/>
            <a:ext cx="4227512" cy="4183062"/>
            <a:chOff x="2462154" y="1378764"/>
            <a:chExt cx="4227392" cy="4183295"/>
          </a:xfrm>
        </p:grpSpPr>
        <p:grpSp>
          <p:nvGrpSpPr>
            <p:cNvPr id="6157" name="Group 12">
              <a:extLst>
                <a:ext uri="{FF2B5EF4-FFF2-40B4-BE49-F238E27FC236}">
                  <a16:creationId xmlns:a16="http://schemas.microsoft.com/office/drawing/2014/main" id="{06C56C0D-E308-476F-9035-035A5605C8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24998" y="1684535"/>
              <a:ext cx="3498856" cy="3499648"/>
              <a:chOff x="2824998" y="1684535"/>
              <a:chExt cx="3498856" cy="3499648"/>
            </a:xfrm>
          </p:grpSpPr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FEEC6DA3-6C6C-4231-9D51-6D0A72574F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5681" y="1685168"/>
                <a:ext cx="3498751" cy="3499045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4A7EBB"/>
                </a:solidFill>
                <a:round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5FCE6694-ECBA-4996-B3ED-3E793D00DC33}"/>
                  </a:ext>
                </a:extLst>
              </p:cNvPr>
              <p:cNvCxnSpPr>
                <a:cxnSpLocks noChangeShapeType="1"/>
                <a:stCxn id="4" idx="0"/>
                <a:endCxn id="4" idx="4"/>
              </p:cNvCxnSpPr>
              <p:nvPr/>
            </p:nvCxnSpPr>
            <p:spPr bwMode="auto">
              <a:xfrm rot="16200000" flipH="1">
                <a:off x="2826328" y="3433897"/>
                <a:ext cx="3499045" cy="1588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041FEDC6-C352-404B-BCE9-168FCE58852C}"/>
                  </a:ext>
                </a:extLst>
              </p:cNvPr>
              <p:cNvCxnSpPr>
                <a:cxnSpLocks noChangeShapeType="1"/>
                <a:stCxn id="4" idx="2"/>
              </p:cNvCxnSpPr>
              <p:nvPr/>
            </p:nvCxnSpPr>
            <p:spPr bwMode="auto">
              <a:xfrm rot="10800000" flipH="1">
                <a:off x="2825681" y="3429928"/>
                <a:ext cx="3498751" cy="4762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0579DA1C-F8AF-4315-A16D-93D141205ADB}"/>
                  </a:ext>
                </a:extLst>
              </p:cNvPr>
              <p:cNvCxnSpPr>
                <a:cxnSpLocks noChangeShapeType="1"/>
                <a:stCxn id="4" idx="1"/>
                <a:endCxn id="4" idx="5"/>
              </p:cNvCxnSpPr>
              <p:nvPr/>
            </p:nvCxnSpPr>
            <p:spPr bwMode="auto">
              <a:xfrm rot="16200000" flipH="1">
                <a:off x="3338326" y="2198064"/>
                <a:ext cx="2473463" cy="2473255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EF287097-0511-4FFA-9EC0-A9A8ABDD9AC3}"/>
                  </a:ext>
                </a:extLst>
              </p:cNvPr>
              <p:cNvCxnSpPr>
                <a:cxnSpLocks noChangeShapeType="1"/>
                <a:stCxn id="4" idx="7"/>
                <a:endCxn id="4" idx="3"/>
              </p:cNvCxnSpPr>
              <p:nvPr/>
            </p:nvCxnSpPr>
            <p:spPr bwMode="auto">
              <a:xfrm rot="-5400000" flipH="1" flipV="1">
                <a:off x="3338326" y="2198064"/>
                <a:ext cx="2473463" cy="2473255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</p:cxnSp>
        </p:grpSp>
        <p:sp>
          <p:nvSpPr>
            <p:cNvPr id="6158" name="TextBox 13">
              <a:extLst>
                <a:ext uri="{FF2B5EF4-FFF2-40B4-BE49-F238E27FC236}">
                  <a16:creationId xmlns:a16="http://schemas.microsoft.com/office/drawing/2014/main" id="{E9756A6C-F1FE-473B-9859-39A38A59F3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93016" y="1378764"/>
              <a:ext cx="36284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N</a:t>
              </a:r>
            </a:p>
          </p:txBody>
        </p:sp>
        <p:sp>
          <p:nvSpPr>
            <p:cNvPr id="6159" name="TextBox 14">
              <a:extLst>
                <a:ext uri="{FF2B5EF4-FFF2-40B4-BE49-F238E27FC236}">
                  <a16:creationId xmlns:a16="http://schemas.microsoft.com/office/drawing/2014/main" id="{FB6CB69C-7CD0-4A3F-BF4C-BC6A88EDED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11457" y="1827597"/>
              <a:ext cx="51239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NE</a:t>
              </a:r>
            </a:p>
          </p:txBody>
        </p:sp>
        <p:sp>
          <p:nvSpPr>
            <p:cNvPr id="6160" name="TextBox 15">
              <a:extLst>
                <a:ext uri="{FF2B5EF4-FFF2-40B4-BE49-F238E27FC236}">
                  <a16:creationId xmlns:a16="http://schemas.microsoft.com/office/drawing/2014/main" id="{4160134A-BB75-49DA-8C04-8C69ED7D82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6702" y="3244334"/>
              <a:ext cx="36284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</a:t>
              </a:r>
            </a:p>
          </p:txBody>
        </p:sp>
        <p:sp>
          <p:nvSpPr>
            <p:cNvPr id="6161" name="TextBox 16">
              <a:extLst>
                <a:ext uri="{FF2B5EF4-FFF2-40B4-BE49-F238E27FC236}">
                  <a16:creationId xmlns:a16="http://schemas.microsoft.com/office/drawing/2014/main" id="{8E6E7DDD-7E8E-4F60-A87D-BFEE11ED38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11459" y="4670995"/>
              <a:ext cx="51239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SE</a:t>
              </a:r>
            </a:p>
          </p:txBody>
        </p:sp>
        <p:sp>
          <p:nvSpPr>
            <p:cNvPr id="6162" name="TextBox 17">
              <a:extLst>
                <a:ext uri="{FF2B5EF4-FFF2-40B4-BE49-F238E27FC236}">
                  <a16:creationId xmlns:a16="http://schemas.microsoft.com/office/drawing/2014/main" id="{7EE9E93A-2794-44B9-BC7B-E57194850D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93799" y="5192727"/>
              <a:ext cx="36284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S</a:t>
              </a:r>
            </a:p>
          </p:txBody>
        </p:sp>
        <p:sp>
          <p:nvSpPr>
            <p:cNvPr id="6163" name="TextBox 19">
              <a:extLst>
                <a:ext uri="{FF2B5EF4-FFF2-40B4-BE49-F238E27FC236}">
                  <a16:creationId xmlns:a16="http://schemas.microsoft.com/office/drawing/2014/main" id="{ECB208B1-AA73-4657-A169-60BAA86737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6842" y="1853513"/>
              <a:ext cx="6808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NW</a:t>
              </a:r>
            </a:p>
          </p:txBody>
        </p:sp>
        <p:sp>
          <p:nvSpPr>
            <p:cNvPr id="6164" name="TextBox 20">
              <a:extLst>
                <a:ext uri="{FF2B5EF4-FFF2-40B4-BE49-F238E27FC236}">
                  <a16:creationId xmlns:a16="http://schemas.microsoft.com/office/drawing/2014/main" id="{65158F13-B780-4072-8F38-4B586C91C9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62154" y="3244335"/>
              <a:ext cx="36284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W</a:t>
              </a:r>
            </a:p>
          </p:txBody>
        </p:sp>
        <p:sp>
          <p:nvSpPr>
            <p:cNvPr id="6165" name="TextBox 21">
              <a:extLst>
                <a:ext uri="{FF2B5EF4-FFF2-40B4-BE49-F238E27FC236}">
                  <a16:creationId xmlns:a16="http://schemas.microsoft.com/office/drawing/2014/main" id="{4B8242D3-0F00-4BCB-88E1-66D3569B92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4548" y="4670994"/>
              <a:ext cx="52430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SW</a:t>
              </a:r>
            </a:p>
          </p:txBody>
        </p:sp>
      </p:grpSp>
      <p:sp>
        <p:nvSpPr>
          <p:cNvPr id="6149" name="TextBox 18">
            <a:extLst>
              <a:ext uri="{FF2B5EF4-FFF2-40B4-BE49-F238E27FC236}">
                <a16:creationId xmlns:a16="http://schemas.microsoft.com/office/drawing/2014/main" id="{73469F57-EBAD-4260-88D7-A64B92EBFC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1827213"/>
            <a:ext cx="1476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Predawn</a:t>
            </a:r>
          </a:p>
        </p:txBody>
      </p:sp>
      <p:sp>
        <p:nvSpPr>
          <p:cNvPr id="6150" name="TextBox 22">
            <a:extLst>
              <a:ext uri="{FF2B5EF4-FFF2-40B4-BE49-F238E27FC236}">
                <a16:creationId xmlns:a16="http://schemas.microsoft.com/office/drawing/2014/main" id="{BC6D4D6B-3D36-4A48-A3B7-9C04356554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3375" y="3224213"/>
            <a:ext cx="14779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Sunrise</a:t>
            </a:r>
          </a:p>
        </p:txBody>
      </p:sp>
      <p:sp>
        <p:nvSpPr>
          <p:cNvPr id="6151" name="TextBox 23">
            <a:extLst>
              <a:ext uri="{FF2B5EF4-FFF2-40B4-BE49-F238E27FC236}">
                <a16:creationId xmlns:a16="http://schemas.microsoft.com/office/drawing/2014/main" id="{20BA2996-9F7B-48B0-B6DB-321472615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6188" y="4670425"/>
            <a:ext cx="14779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Mid morning</a:t>
            </a:r>
          </a:p>
        </p:txBody>
      </p:sp>
      <p:sp>
        <p:nvSpPr>
          <p:cNvPr id="6152" name="TextBox 24">
            <a:extLst>
              <a:ext uri="{FF2B5EF4-FFF2-40B4-BE49-F238E27FC236}">
                <a16:creationId xmlns:a16="http://schemas.microsoft.com/office/drawing/2014/main" id="{8D75B85F-DB8A-48BE-84EC-5A94ED7FF7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8938" y="5562600"/>
            <a:ext cx="7397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Noon</a:t>
            </a:r>
          </a:p>
        </p:txBody>
      </p:sp>
      <p:sp>
        <p:nvSpPr>
          <p:cNvPr id="6153" name="TextBox 25">
            <a:extLst>
              <a:ext uri="{FF2B5EF4-FFF2-40B4-BE49-F238E27FC236}">
                <a16:creationId xmlns:a16="http://schemas.microsoft.com/office/drawing/2014/main" id="{9B08D8F5-D06D-48FA-95C5-29544733CF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8100" y="4856163"/>
            <a:ext cx="16668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Late afternoon</a:t>
            </a:r>
          </a:p>
        </p:txBody>
      </p:sp>
      <p:sp>
        <p:nvSpPr>
          <p:cNvPr id="6154" name="TextBox 26">
            <a:extLst>
              <a:ext uri="{FF2B5EF4-FFF2-40B4-BE49-F238E27FC236}">
                <a16:creationId xmlns:a16="http://schemas.microsoft.com/office/drawing/2014/main" id="{734EB264-7D1D-462A-9947-69D4786CF4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7963" y="3249613"/>
            <a:ext cx="9842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Sunset</a:t>
            </a:r>
          </a:p>
        </p:txBody>
      </p:sp>
      <p:sp>
        <p:nvSpPr>
          <p:cNvPr id="6155" name="TextBox 27">
            <a:extLst>
              <a:ext uri="{FF2B5EF4-FFF2-40B4-BE49-F238E27FC236}">
                <a16:creationId xmlns:a16="http://schemas.microsoft.com/office/drawing/2014/main" id="{9DDA3B22-9CA9-4A72-91E9-2AC1AF8362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9913" y="1854200"/>
            <a:ext cx="9858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Evening</a:t>
            </a:r>
          </a:p>
        </p:txBody>
      </p:sp>
      <p:sp>
        <p:nvSpPr>
          <p:cNvPr id="6156" name="TextBox 28">
            <a:extLst>
              <a:ext uri="{FF2B5EF4-FFF2-40B4-BE49-F238E27FC236}">
                <a16:creationId xmlns:a16="http://schemas.microsoft.com/office/drawing/2014/main" id="{993F07CC-BA9E-4D29-A025-B7A97393E4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2563" y="1009650"/>
            <a:ext cx="1165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Midnight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44A51-D37D-4585-BFCC-45ACB592E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7163"/>
            <a:ext cx="8229600" cy="66675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>
                <a:ea typeface="+mj-ea"/>
                <a:cs typeface="+mj-cs"/>
              </a:rPr>
              <a:t>Cycle of a year – </a:t>
            </a:r>
            <a:r>
              <a:rPr lang="en-US" sz="2400" dirty="0">
                <a:ea typeface="+mj-ea"/>
                <a:cs typeface="+mj-cs"/>
              </a:rPr>
              <a:t>what does the season make you feel like? </a:t>
            </a: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6D819C26-0F40-4F8A-A39C-F7C851008C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GB" altLang="en-US"/>
          </a:p>
        </p:txBody>
      </p:sp>
      <p:grpSp>
        <p:nvGrpSpPr>
          <p:cNvPr id="7172" name="Group 4">
            <a:extLst>
              <a:ext uri="{FF2B5EF4-FFF2-40B4-BE49-F238E27FC236}">
                <a16:creationId xmlns:a16="http://schemas.microsoft.com/office/drawing/2014/main" id="{2C318061-59FD-4E32-8AE0-F132F860F665}"/>
              </a:ext>
            </a:extLst>
          </p:cNvPr>
          <p:cNvGrpSpPr>
            <a:grpSpLocks/>
          </p:cNvGrpSpPr>
          <p:nvPr/>
        </p:nvGrpSpPr>
        <p:grpSpPr bwMode="auto">
          <a:xfrm>
            <a:off x="2462213" y="1379538"/>
            <a:ext cx="4227512" cy="4183062"/>
            <a:chOff x="2462154" y="1378764"/>
            <a:chExt cx="4227392" cy="4183295"/>
          </a:xfrm>
        </p:grpSpPr>
        <p:grpSp>
          <p:nvGrpSpPr>
            <p:cNvPr id="7190" name="Group 12">
              <a:extLst>
                <a:ext uri="{FF2B5EF4-FFF2-40B4-BE49-F238E27FC236}">
                  <a16:creationId xmlns:a16="http://schemas.microsoft.com/office/drawing/2014/main" id="{E98FB0F2-D3DF-4526-BB08-01B7D41FC6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24998" y="1684535"/>
              <a:ext cx="3498856" cy="3499648"/>
              <a:chOff x="2824998" y="1684535"/>
              <a:chExt cx="3498856" cy="3499648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D7238E20-AD63-4C19-9BBC-F053637C22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5681" y="1685168"/>
                <a:ext cx="3498751" cy="3499045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4A7EBB"/>
                </a:solidFill>
                <a:round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39D00F0D-61EA-46FE-968D-5C1DEFCC26EA}"/>
                  </a:ext>
                </a:extLst>
              </p:cNvPr>
              <p:cNvCxnSpPr>
                <a:cxnSpLocks noChangeShapeType="1"/>
                <a:stCxn id="15" idx="0"/>
                <a:endCxn id="15" idx="4"/>
              </p:cNvCxnSpPr>
              <p:nvPr/>
            </p:nvCxnSpPr>
            <p:spPr bwMode="auto">
              <a:xfrm rot="16200000" flipH="1">
                <a:off x="2826328" y="3433897"/>
                <a:ext cx="3499045" cy="1588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78C64EAF-F17F-4FBF-94A3-22EEC416CC53}"/>
                  </a:ext>
                </a:extLst>
              </p:cNvPr>
              <p:cNvCxnSpPr>
                <a:cxnSpLocks noChangeShapeType="1"/>
                <a:stCxn id="15" idx="2"/>
              </p:cNvCxnSpPr>
              <p:nvPr/>
            </p:nvCxnSpPr>
            <p:spPr bwMode="auto">
              <a:xfrm rot="10800000" flipH="1">
                <a:off x="2825681" y="3429928"/>
                <a:ext cx="3498751" cy="4762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A5C53524-476B-49E4-9114-B278979C2BC1}"/>
                  </a:ext>
                </a:extLst>
              </p:cNvPr>
              <p:cNvCxnSpPr>
                <a:cxnSpLocks noChangeShapeType="1"/>
                <a:stCxn id="15" idx="1"/>
                <a:endCxn id="15" idx="5"/>
              </p:cNvCxnSpPr>
              <p:nvPr/>
            </p:nvCxnSpPr>
            <p:spPr bwMode="auto">
              <a:xfrm rot="16200000" flipH="1">
                <a:off x="3338326" y="2198064"/>
                <a:ext cx="2473463" cy="2473255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5947D0A2-B3C8-43B1-981A-F0C71302F316}"/>
                  </a:ext>
                </a:extLst>
              </p:cNvPr>
              <p:cNvCxnSpPr>
                <a:cxnSpLocks noChangeShapeType="1"/>
                <a:stCxn id="15" idx="7"/>
                <a:endCxn id="15" idx="3"/>
              </p:cNvCxnSpPr>
              <p:nvPr/>
            </p:nvCxnSpPr>
            <p:spPr bwMode="auto">
              <a:xfrm rot="-5400000" flipH="1" flipV="1">
                <a:off x="3338326" y="2198064"/>
                <a:ext cx="2473463" cy="2473255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</p:cxnSp>
        </p:grpSp>
        <p:sp>
          <p:nvSpPr>
            <p:cNvPr id="7191" name="TextBox 6">
              <a:extLst>
                <a:ext uri="{FF2B5EF4-FFF2-40B4-BE49-F238E27FC236}">
                  <a16:creationId xmlns:a16="http://schemas.microsoft.com/office/drawing/2014/main" id="{EC09F87F-44F6-4A3B-9303-3052A4F8DE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93016" y="1378764"/>
              <a:ext cx="36284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N</a:t>
              </a:r>
            </a:p>
          </p:txBody>
        </p:sp>
        <p:sp>
          <p:nvSpPr>
            <p:cNvPr id="7192" name="TextBox 7">
              <a:extLst>
                <a:ext uri="{FF2B5EF4-FFF2-40B4-BE49-F238E27FC236}">
                  <a16:creationId xmlns:a16="http://schemas.microsoft.com/office/drawing/2014/main" id="{8F3571C5-BA18-4041-B183-6D016EA75A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11457" y="1827597"/>
              <a:ext cx="51239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NE</a:t>
              </a:r>
            </a:p>
          </p:txBody>
        </p:sp>
        <p:sp>
          <p:nvSpPr>
            <p:cNvPr id="7193" name="TextBox 8">
              <a:extLst>
                <a:ext uri="{FF2B5EF4-FFF2-40B4-BE49-F238E27FC236}">
                  <a16:creationId xmlns:a16="http://schemas.microsoft.com/office/drawing/2014/main" id="{DD1AB719-CAF8-426E-8433-A0E3134614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6702" y="3244334"/>
              <a:ext cx="36284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</a:t>
              </a:r>
            </a:p>
          </p:txBody>
        </p:sp>
        <p:sp>
          <p:nvSpPr>
            <p:cNvPr id="7194" name="TextBox 9">
              <a:extLst>
                <a:ext uri="{FF2B5EF4-FFF2-40B4-BE49-F238E27FC236}">
                  <a16:creationId xmlns:a16="http://schemas.microsoft.com/office/drawing/2014/main" id="{9B49AB48-8815-425F-965E-4BF63217E3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11459" y="4670995"/>
              <a:ext cx="51239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SE</a:t>
              </a:r>
            </a:p>
          </p:txBody>
        </p:sp>
        <p:sp>
          <p:nvSpPr>
            <p:cNvPr id="7195" name="TextBox 10">
              <a:extLst>
                <a:ext uri="{FF2B5EF4-FFF2-40B4-BE49-F238E27FC236}">
                  <a16:creationId xmlns:a16="http://schemas.microsoft.com/office/drawing/2014/main" id="{FF8AC92C-D2A8-40CE-8B28-742D6C0E56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93799" y="5192727"/>
              <a:ext cx="36284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S</a:t>
              </a:r>
            </a:p>
          </p:txBody>
        </p:sp>
        <p:sp>
          <p:nvSpPr>
            <p:cNvPr id="7196" name="TextBox 11">
              <a:extLst>
                <a:ext uri="{FF2B5EF4-FFF2-40B4-BE49-F238E27FC236}">
                  <a16:creationId xmlns:a16="http://schemas.microsoft.com/office/drawing/2014/main" id="{8BDACA48-EFFA-4787-AF20-AD0698CECB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6842" y="1853513"/>
              <a:ext cx="6808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NW</a:t>
              </a:r>
            </a:p>
          </p:txBody>
        </p:sp>
        <p:sp>
          <p:nvSpPr>
            <p:cNvPr id="7197" name="TextBox 12">
              <a:extLst>
                <a:ext uri="{FF2B5EF4-FFF2-40B4-BE49-F238E27FC236}">
                  <a16:creationId xmlns:a16="http://schemas.microsoft.com/office/drawing/2014/main" id="{845EDBA7-D0BA-4396-8EED-36052677E1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62154" y="3244335"/>
              <a:ext cx="36284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W</a:t>
              </a:r>
            </a:p>
          </p:txBody>
        </p:sp>
        <p:sp>
          <p:nvSpPr>
            <p:cNvPr id="7198" name="TextBox 13">
              <a:extLst>
                <a:ext uri="{FF2B5EF4-FFF2-40B4-BE49-F238E27FC236}">
                  <a16:creationId xmlns:a16="http://schemas.microsoft.com/office/drawing/2014/main" id="{203823FB-A4FA-41B5-8662-02B53DD892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4548" y="4670994"/>
              <a:ext cx="52430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SW</a:t>
              </a:r>
            </a:p>
          </p:txBody>
        </p:sp>
      </p:grpSp>
      <p:sp>
        <p:nvSpPr>
          <p:cNvPr id="7173" name="TextBox 19">
            <a:extLst>
              <a:ext uri="{FF2B5EF4-FFF2-40B4-BE49-F238E27FC236}">
                <a16:creationId xmlns:a16="http://schemas.microsoft.com/office/drawing/2014/main" id="{854E150A-A3EB-4A3E-8A56-9C68D72CB1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1827213"/>
            <a:ext cx="1476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00FF"/>
                </a:solidFill>
              </a:rPr>
              <a:t>Late winter</a:t>
            </a:r>
          </a:p>
        </p:txBody>
      </p:sp>
      <p:sp>
        <p:nvSpPr>
          <p:cNvPr id="7174" name="TextBox 20">
            <a:extLst>
              <a:ext uri="{FF2B5EF4-FFF2-40B4-BE49-F238E27FC236}">
                <a16:creationId xmlns:a16="http://schemas.microsoft.com/office/drawing/2014/main" id="{30D930CC-1D70-457A-AE78-DCB25B9E9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3375" y="3224213"/>
            <a:ext cx="16017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00FF"/>
                </a:solidFill>
              </a:rPr>
              <a:t>Spring</a:t>
            </a:r>
          </a:p>
        </p:txBody>
      </p:sp>
      <p:sp>
        <p:nvSpPr>
          <p:cNvPr id="7175" name="TextBox 21">
            <a:extLst>
              <a:ext uri="{FF2B5EF4-FFF2-40B4-BE49-F238E27FC236}">
                <a16:creationId xmlns:a16="http://schemas.microsoft.com/office/drawing/2014/main" id="{97C23AAD-35A6-4DA2-8C82-501D122E3C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6188" y="4670425"/>
            <a:ext cx="14779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00FF"/>
                </a:solidFill>
              </a:rPr>
              <a:t>Late spring</a:t>
            </a:r>
          </a:p>
        </p:txBody>
      </p:sp>
      <p:sp>
        <p:nvSpPr>
          <p:cNvPr id="7176" name="TextBox 22">
            <a:extLst>
              <a:ext uri="{FF2B5EF4-FFF2-40B4-BE49-F238E27FC236}">
                <a16:creationId xmlns:a16="http://schemas.microsoft.com/office/drawing/2014/main" id="{C352E655-8448-45C4-ABB3-5B106E7870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6375" y="5562600"/>
            <a:ext cx="10763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00FF"/>
                </a:solidFill>
              </a:rPr>
              <a:t>Summer</a:t>
            </a:r>
          </a:p>
        </p:txBody>
      </p:sp>
      <p:sp>
        <p:nvSpPr>
          <p:cNvPr id="7177" name="TextBox 23">
            <a:extLst>
              <a:ext uri="{FF2B5EF4-FFF2-40B4-BE49-F238E27FC236}">
                <a16:creationId xmlns:a16="http://schemas.microsoft.com/office/drawing/2014/main" id="{01413C17-5405-46B2-BA70-DC3B7CCC0A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6238" y="4856163"/>
            <a:ext cx="1665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00FF"/>
                </a:solidFill>
              </a:rPr>
              <a:t>Late summer</a:t>
            </a:r>
          </a:p>
        </p:txBody>
      </p:sp>
      <p:sp>
        <p:nvSpPr>
          <p:cNvPr id="7178" name="TextBox 24">
            <a:extLst>
              <a:ext uri="{FF2B5EF4-FFF2-40B4-BE49-F238E27FC236}">
                <a16:creationId xmlns:a16="http://schemas.microsoft.com/office/drawing/2014/main" id="{CF057FA1-9FD6-4677-A276-CC3B864805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8275" y="3249613"/>
            <a:ext cx="10239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00FF"/>
                </a:solidFill>
              </a:rPr>
              <a:t>Autumn</a:t>
            </a:r>
          </a:p>
        </p:txBody>
      </p:sp>
      <p:sp>
        <p:nvSpPr>
          <p:cNvPr id="7179" name="TextBox 25">
            <a:extLst>
              <a:ext uri="{FF2B5EF4-FFF2-40B4-BE49-F238E27FC236}">
                <a16:creationId xmlns:a16="http://schemas.microsoft.com/office/drawing/2014/main" id="{842488A6-578A-4E9C-83AD-09945BD776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1854200"/>
            <a:ext cx="15160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00FF"/>
                </a:solidFill>
              </a:rPr>
              <a:t>Late autumn</a:t>
            </a:r>
          </a:p>
        </p:txBody>
      </p:sp>
      <p:sp>
        <p:nvSpPr>
          <p:cNvPr id="7180" name="TextBox 26">
            <a:extLst>
              <a:ext uri="{FF2B5EF4-FFF2-40B4-BE49-F238E27FC236}">
                <a16:creationId xmlns:a16="http://schemas.microsoft.com/office/drawing/2014/main" id="{DE44094B-2DF4-4327-86BF-90AB4503DF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5750" y="1009650"/>
            <a:ext cx="9445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00FF"/>
                </a:solidFill>
              </a:rPr>
              <a:t>Winter</a:t>
            </a:r>
          </a:p>
        </p:txBody>
      </p:sp>
      <p:grpSp>
        <p:nvGrpSpPr>
          <p:cNvPr id="7181" name="Group 35">
            <a:extLst>
              <a:ext uri="{FF2B5EF4-FFF2-40B4-BE49-F238E27FC236}">
                <a16:creationId xmlns:a16="http://schemas.microsoft.com/office/drawing/2014/main" id="{11D9255C-4235-4CF6-A821-5826F8D50A02}"/>
              </a:ext>
            </a:extLst>
          </p:cNvPr>
          <p:cNvGrpSpPr>
            <a:grpSpLocks/>
          </p:cNvGrpSpPr>
          <p:nvPr/>
        </p:nvGrpSpPr>
        <p:grpSpPr bwMode="auto">
          <a:xfrm>
            <a:off x="115888" y="639763"/>
            <a:ext cx="9028112" cy="5856287"/>
            <a:chOff x="116634" y="640100"/>
            <a:chExt cx="9027366" cy="585539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8E92D7C-AF11-4E7C-9FDC-FA5F10C4E880}"/>
                </a:ext>
              </a:extLst>
            </p:cNvPr>
            <p:cNvSpPr txBox="1"/>
            <p:nvPr/>
          </p:nvSpPr>
          <p:spPr>
            <a:xfrm>
              <a:off x="4012037" y="640100"/>
              <a:ext cx="1106396" cy="36983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Midnight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EA23BB7-7422-40DF-BBFC-56F11DB94632}"/>
                </a:ext>
              </a:extLst>
            </p:cNvPr>
            <p:cNvSpPr txBox="1"/>
            <p:nvPr/>
          </p:nvSpPr>
          <p:spPr>
            <a:xfrm>
              <a:off x="7578854" y="1500394"/>
              <a:ext cx="1107983" cy="36983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Predawn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EF1B503-597B-49B2-BF9A-C7418352D80D}"/>
                </a:ext>
              </a:extLst>
            </p:cNvPr>
            <p:cNvSpPr txBox="1"/>
            <p:nvPr/>
          </p:nvSpPr>
          <p:spPr>
            <a:xfrm>
              <a:off x="7731242" y="3249552"/>
              <a:ext cx="1107983" cy="36983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Sunrise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22F6A55-C98E-422F-839C-E93C8FD69D45}"/>
                </a:ext>
              </a:extLst>
            </p:cNvPr>
            <p:cNvSpPr txBox="1"/>
            <p:nvPr/>
          </p:nvSpPr>
          <p:spPr>
            <a:xfrm>
              <a:off x="7578854" y="5039980"/>
              <a:ext cx="1565146" cy="36983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Mid morning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C34F55E-E440-405F-B218-E94645FE1ED2}"/>
                </a:ext>
              </a:extLst>
            </p:cNvPr>
            <p:cNvSpPr txBox="1"/>
            <p:nvPr/>
          </p:nvSpPr>
          <p:spPr>
            <a:xfrm>
              <a:off x="4194584" y="6125664"/>
              <a:ext cx="742889" cy="36983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Noon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F509450-2171-4F89-88BE-58C5823F970C}"/>
                </a:ext>
              </a:extLst>
            </p:cNvPr>
            <p:cNvSpPr txBox="1"/>
            <p:nvPr/>
          </p:nvSpPr>
          <p:spPr>
            <a:xfrm>
              <a:off x="207114" y="5225688"/>
              <a:ext cx="1581019" cy="36824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Late afternoon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B890F9C-C7E8-4958-BBFC-BA08582AD2FE}"/>
                </a:ext>
              </a:extLst>
            </p:cNvPr>
            <p:cNvSpPr txBox="1"/>
            <p:nvPr/>
          </p:nvSpPr>
          <p:spPr>
            <a:xfrm>
              <a:off x="116634" y="3262251"/>
              <a:ext cx="880989" cy="36983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Sunset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87DAF22-E3C5-4AFB-B1B1-3B8F549A9048}"/>
                </a:ext>
              </a:extLst>
            </p:cNvPr>
            <p:cNvSpPr txBox="1"/>
            <p:nvPr/>
          </p:nvSpPr>
          <p:spPr>
            <a:xfrm>
              <a:off x="457918" y="1600391"/>
              <a:ext cx="980994" cy="3698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Evening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09219-01AB-47DF-BDA7-3A6E05839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88" y="274638"/>
            <a:ext cx="3589337" cy="9048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  <a:cs typeface="+mj-cs"/>
              </a:rPr>
              <a:t>Life cycle of a plant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22153EB4-930D-477F-A829-FB3A5D01FD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GB" altLang="en-US"/>
          </a:p>
        </p:txBody>
      </p:sp>
      <p:grpSp>
        <p:nvGrpSpPr>
          <p:cNvPr id="8196" name="Group 4">
            <a:extLst>
              <a:ext uri="{FF2B5EF4-FFF2-40B4-BE49-F238E27FC236}">
                <a16:creationId xmlns:a16="http://schemas.microsoft.com/office/drawing/2014/main" id="{59D4B723-A1CA-4426-8187-AEFFA5F9F829}"/>
              </a:ext>
            </a:extLst>
          </p:cNvPr>
          <p:cNvGrpSpPr>
            <a:grpSpLocks/>
          </p:cNvGrpSpPr>
          <p:nvPr/>
        </p:nvGrpSpPr>
        <p:grpSpPr bwMode="auto">
          <a:xfrm>
            <a:off x="2462213" y="1379538"/>
            <a:ext cx="4227512" cy="4183062"/>
            <a:chOff x="2462154" y="1378764"/>
            <a:chExt cx="4227392" cy="4183295"/>
          </a:xfrm>
        </p:grpSpPr>
        <p:grpSp>
          <p:nvGrpSpPr>
            <p:cNvPr id="8214" name="Group 12">
              <a:extLst>
                <a:ext uri="{FF2B5EF4-FFF2-40B4-BE49-F238E27FC236}">
                  <a16:creationId xmlns:a16="http://schemas.microsoft.com/office/drawing/2014/main" id="{CAA2F9A7-B1C4-4EB0-A1A7-BB52768ADA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24998" y="1684535"/>
              <a:ext cx="3498856" cy="3499648"/>
              <a:chOff x="2824998" y="1684535"/>
              <a:chExt cx="3498856" cy="3499648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AE16523E-20E4-4F90-9160-9A9562E850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5681" y="1685168"/>
                <a:ext cx="3498751" cy="3499045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4A7EBB"/>
                </a:solidFill>
                <a:round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AE6C1668-B73D-4E79-8222-2F8852B01AEA}"/>
                  </a:ext>
                </a:extLst>
              </p:cNvPr>
              <p:cNvCxnSpPr>
                <a:cxnSpLocks noChangeShapeType="1"/>
                <a:stCxn id="15" idx="0"/>
                <a:endCxn id="15" idx="4"/>
              </p:cNvCxnSpPr>
              <p:nvPr/>
            </p:nvCxnSpPr>
            <p:spPr bwMode="auto">
              <a:xfrm rot="16200000" flipH="1">
                <a:off x="2826328" y="3433897"/>
                <a:ext cx="3499045" cy="1588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2E904108-28C0-4A96-91D6-8D990EA6AC39}"/>
                  </a:ext>
                </a:extLst>
              </p:cNvPr>
              <p:cNvCxnSpPr>
                <a:cxnSpLocks noChangeShapeType="1"/>
                <a:stCxn id="15" idx="2"/>
              </p:cNvCxnSpPr>
              <p:nvPr/>
            </p:nvCxnSpPr>
            <p:spPr bwMode="auto">
              <a:xfrm rot="10800000" flipH="1">
                <a:off x="2825681" y="3429928"/>
                <a:ext cx="3498751" cy="4762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3F07D4FE-6DDC-4BF5-92C5-E996B594C75C}"/>
                  </a:ext>
                </a:extLst>
              </p:cNvPr>
              <p:cNvCxnSpPr>
                <a:cxnSpLocks noChangeShapeType="1"/>
                <a:stCxn id="15" idx="1"/>
                <a:endCxn id="15" idx="5"/>
              </p:cNvCxnSpPr>
              <p:nvPr/>
            </p:nvCxnSpPr>
            <p:spPr bwMode="auto">
              <a:xfrm rot="16200000" flipH="1">
                <a:off x="3338326" y="2198064"/>
                <a:ext cx="2473463" cy="2473255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9EB85625-F3A0-4DCA-B733-7C944F892213}"/>
                  </a:ext>
                </a:extLst>
              </p:cNvPr>
              <p:cNvCxnSpPr>
                <a:cxnSpLocks noChangeShapeType="1"/>
                <a:stCxn id="15" idx="7"/>
                <a:endCxn id="15" idx="3"/>
              </p:cNvCxnSpPr>
              <p:nvPr/>
            </p:nvCxnSpPr>
            <p:spPr bwMode="auto">
              <a:xfrm rot="-5400000" flipH="1" flipV="1">
                <a:off x="3338326" y="2198064"/>
                <a:ext cx="2473463" cy="2473255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</p:cxnSp>
        </p:grpSp>
        <p:sp>
          <p:nvSpPr>
            <p:cNvPr id="8215" name="TextBox 6">
              <a:extLst>
                <a:ext uri="{FF2B5EF4-FFF2-40B4-BE49-F238E27FC236}">
                  <a16:creationId xmlns:a16="http://schemas.microsoft.com/office/drawing/2014/main" id="{81FC1141-0FD9-4726-8AF7-4FC5AC3882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93016" y="1378764"/>
              <a:ext cx="36284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N</a:t>
              </a:r>
            </a:p>
          </p:txBody>
        </p:sp>
        <p:sp>
          <p:nvSpPr>
            <p:cNvPr id="8216" name="TextBox 7">
              <a:extLst>
                <a:ext uri="{FF2B5EF4-FFF2-40B4-BE49-F238E27FC236}">
                  <a16:creationId xmlns:a16="http://schemas.microsoft.com/office/drawing/2014/main" id="{F88E0051-B8BF-46B7-A77B-A703F5F902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11457" y="1827597"/>
              <a:ext cx="51239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NE</a:t>
              </a:r>
            </a:p>
          </p:txBody>
        </p:sp>
        <p:sp>
          <p:nvSpPr>
            <p:cNvPr id="8217" name="TextBox 8">
              <a:extLst>
                <a:ext uri="{FF2B5EF4-FFF2-40B4-BE49-F238E27FC236}">
                  <a16:creationId xmlns:a16="http://schemas.microsoft.com/office/drawing/2014/main" id="{720FA819-9AE2-4DF6-B1E0-AE780F3A86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6702" y="3244334"/>
              <a:ext cx="36284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</a:t>
              </a:r>
            </a:p>
          </p:txBody>
        </p:sp>
        <p:sp>
          <p:nvSpPr>
            <p:cNvPr id="8218" name="TextBox 9">
              <a:extLst>
                <a:ext uri="{FF2B5EF4-FFF2-40B4-BE49-F238E27FC236}">
                  <a16:creationId xmlns:a16="http://schemas.microsoft.com/office/drawing/2014/main" id="{D7D98C27-65C9-4FC9-9007-0F5E170C4B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11459" y="4670995"/>
              <a:ext cx="51239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SE</a:t>
              </a:r>
            </a:p>
          </p:txBody>
        </p:sp>
        <p:sp>
          <p:nvSpPr>
            <p:cNvPr id="8219" name="TextBox 10">
              <a:extLst>
                <a:ext uri="{FF2B5EF4-FFF2-40B4-BE49-F238E27FC236}">
                  <a16:creationId xmlns:a16="http://schemas.microsoft.com/office/drawing/2014/main" id="{B25A4C22-652C-4477-A8F8-0CC14AFA81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93799" y="5192727"/>
              <a:ext cx="36284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S</a:t>
              </a:r>
            </a:p>
          </p:txBody>
        </p:sp>
        <p:sp>
          <p:nvSpPr>
            <p:cNvPr id="8220" name="TextBox 11">
              <a:extLst>
                <a:ext uri="{FF2B5EF4-FFF2-40B4-BE49-F238E27FC236}">
                  <a16:creationId xmlns:a16="http://schemas.microsoft.com/office/drawing/2014/main" id="{B74296AE-970C-4F90-9B3E-9796E61435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6842" y="1853513"/>
              <a:ext cx="6808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NW</a:t>
              </a:r>
            </a:p>
          </p:txBody>
        </p:sp>
        <p:sp>
          <p:nvSpPr>
            <p:cNvPr id="8221" name="TextBox 12">
              <a:extLst>
                <a:ext uri="{FF2B5EF4-FFF2-40B4-BE49-F238E27FC236}">
                  <a16:creationId xmlns:a16="http://schemas.microsoft.com/office/drawing/2014/main" id="{058FD6FD-46C5-402D-BB2F-06C86C8821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62154" y="3244335"/>
              <a:ext cx="36284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W</a:t>
              </a:r>
            </a:p>
          </p:txBody>
        </p:sp>
        <p:sp>
          <p:nvSpPr>
            <p:cNvPr id="8222" name="TextBox 13">
              <a:extLst>
                <a:ext uri="{FF2B5EF4-FFF2-40B4-BE49-F238E27FC236}">
                  <a16:creationId xmlns:a16="http://schemas.microsoft.com/office/drawing/2014/main" id="{44FC739A-6673-409B-BBDF-3A8AD180C9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4548" y="4670994"/>
              <a:ext cx="52430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SW</a:t>
              </a:r>
            </a:p>
          </p:txBody>
        </p:sp>
      </p:grpSp>
      <p:grpSp>
        <p:nvGrpSpPr>
          <p:cNvPr id="8197" name="Group 19">
            <a:extLst>
              <a:ext uri="{FF2B5EF4-FFF2-40B4-BE49-F238E27FC236}">
                <a16:creationId xmlns:a16="http://schemas.microsoft.com/office/drawing/2014/main" id="{4BC86A08-7AC4-4533-B300-D72FA2D89B74}"/>
              </a:ext>
            </a:extLst>
          </p:cNvPr>
          <p:cNvGrpSpPr>
            <a:grpSpLocks/>
          </p:cNvGrpSpPr>
          <p:nvPr/>
        </p:nvGrpSpPr>
        <p:grpSpPr bwMode="auto">
          <a:xfrm>
            <a:off x="0" y="290513"/>
            <a:ext cx="9144000" cy="6481762"/>
            <a:chOff x="0" y="290234"/>
            <a:chExt cx="9144000" cy="648226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3B8C6F1-23CE-4BB2-9BD0-16CC5F92FAE1}"/>
                </a:ext>
              </a:extLst>
            </p:cNvPr>
            <p:cNvSpPr txBox="1"/>
            <p:nvPr/>
          </p:nvSpPr>
          <p:spPr>
            <a:xfrm>
              <a:off x="4011613" y="290234"/>
              <a:ext cx="1106487" cy="64616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Midnight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+mn-ea"/>
                </a:rPr>
                <a:t>Winter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6C5EC5C-D862-4B49-8EE9-594DF17D4FA0}"/>
                </a:ext>
              </a:extLst>
            </p:cNvPr>
            <p:cNvSpPr txBox="1"/>
            <p:nvPr/>
          </p:nvSpPr>
          <p:spPr>
            <a:xfrm>
              <a:off x="7580313" y="1500002"/>
              <a:ext cx="1563687" cy="6477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Predawn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+mn-ea"/>
                </a:rPr>
                <a:t>Late winter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04133CB-AE8E-4D8E-B60F-572FF89EE3E1}"/>
                </a:ext>
              </a:extLst>
            </p:cNvPr>
            <p:cNvSpPr txBox="1"/>
            <p:nvPr/>
          </p:nvSpPr>
          <p:spPr>
            <a:xfrm>
              <a:off x="7732713" y="3249561"/>
              <a:ext cx="1106487" cy="64616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Sunrise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+mn-ea"/>
                </a:rPr>
                <a:t>Spring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A2FA3AC-61C3-4392-9A9B-8A1806BBC9F7}"/>
                </a:ext>
              </a:extLst>
            </p:cNvPr>
            <p:cNvSpPr txBox="1"/>
            <p:nvPr/>
          </p:nvSpPr>
          <p:spPr>
            <a:xfrm>
              <a:off x="7580313" y="5040399"/>
              <a:ext cx="1563687" cy="64616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Mid morning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+mn-ea"/>
                </a:rPr>
                <a:t>Late spring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1B3DBD2-C975-4A0C-B662-CDB39EBE4856}"/>
                </a:ext>
              </a:extLst>
            </p:cNvPr>
            <p:cNvSpPr txBox="1"/>
            <p:nvPr/>
          </p:nvSpPr>
          <p:spPr>
            <a:xfrm>
              <a:off x="4025900" y="6126332"/>
              <a:ext cx="1119188" cy="64616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Noon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+mn-ea"/>
                </a:rPr>
                <a:t>Summer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E715575-48E9-4E21-BC60-07F7E8EC1648}"/>
                </a:ext>
              </a:extLst>
            </p:cNvPr>
            <p:cNvSpPr txBox="1"/>
            <p:nvPr/>
          </p:nvSpPr>
          <p:spPr>
            <a:xfrm>
              <a:off x="207963" y="5224563"/>
              <a:ext cx="1579562" cy="64616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Late afternoon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+mn-ea"/>
                </a:rPr>
                <a:t>Late summer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7DB9B48-1D2D-490F-B5E7-C0DD1A3B0628}"/>
                </a:ext>
              </a:extLst>
            </p:cNvPr>
            <p:cNvSpPr txBox="1"/>
            <p:nvPr/>
          </p:nvSpPr>
          <p:spPr>
            <a:xfrm>
              <a:off x="115888" y="3262262"/>
              <a:ext cx="1076325" cy="64616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Sunset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+mn-ea"/>
                </a:rPr>
                <a:t>Autumn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8FE486D-DFE9-45D9-86EC-C88BC7BECB41}"/>
                </a:ext>
              </a:extLst>
            </p:cNvPr>
            <p:cNvSpPr txBox="1"/>
            <p:nvPr/>
          </p:nvSpPr>
          <p:spPr>
            <a:xfrm>
              <a:off x="0" y="1600022"/>
              <a:ext cx="1438275" cy="6461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Evening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+mn-ea"/>
                </a:rPr>
                <a:t>Late Autumn</a:t>
              </a:r>
            </a:p>
          </p:txBody>
        </p:sp>
      </p:grpSp>
      <p:sp>
        <p:nvSpPr>
          <p:cNvPr id="8198" name="TextBox 28">
            <a:extLst>
              <a:ext uri="{FF2B5EF4-FFF2-40B4-BE49-F238E27FC236}">
                <a16:creationId xmlns:a16="http://schemas.microsoft.com/office/drawing/2014/main" id="{47E1902F-C3F6-40F7-8600-45F2BD816A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1827213"/>
            <a:ext cx="1476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8000"/>
                </a:solidFill>
              </a:rPr>
              <a:t>Germination</a:t>
            </a:r>
          </a:p>
        </p:txBody>
      </p:sp>
      <p:sp>
        <p:nvSpPr>
          <p:cNvPr id="8199" name="TextBox 29">
            <a:extLst>
              <a:ext uri="{FF2B5EF4-FFF2-40B4-BE49-F238E27FC236}">
                <a16:creationId xmlns:a16="http://schemas.microsoft.com/office/drawing/2014/main" id="{D1E4A0AA-849E-4A2E-AA2C-43E7EA3AFF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3375" y="3224213"/>
            <a:ext cx="14779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8000"/>
                </a:solidFill>
              </a:rPr>
              <a:t>Sprouting</a:t>
            </a:r>
          </a:p>
        </p:txBody>
      </p:sp>
      <p:sp>
        <p:nvSpPr>
          <p:cNvPr id="8200" name="TextBox 30">
            <a:extLst>
              <a:ext uri="{FF2B5EF4-FFF2-40B4-BE49-F238E27FC236}">
                <a16:creationId xmlns:a16="http://schemas.microsoft.com/office/drawing/2014/main" id="{FDDEEB30-E851-4EB2-A148-6FB0EC5773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6188" y="4670425"/>
            <a:ext cx="23606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8000"/>
                </a:solidFill>
              </a:rPr>
              <a:t>Rapid External Growth</a:t>
            </a:r>
          </a:p>
        </p:txBody>
      </p:sp>
      <p:sp>
        <p:nvSpPr>
          <p:cNvPr id="8201" name="TextBox 31">
            <a:extLst>
              <a:ext uri="{FF2B5EF4-FFF2-40B4-BE49-F238E27FC236}">
                <a16:creationId xmlns:a16="http://schemas.microsoft.com/office/drawing/2014/main" id="{11453BFA-C178-46C2-A6A6-1B1F671BFA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6375" y="5562600"/>
            <a:ext cx="12969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8000"/>
                </a:solidFill>
              </a:rPr>
              <a:t>Flowering</a:t>
            </a:r>
          </a:p>
        </p:txBody>
      </p:sp>
      <p:sp>
        <p:nvSpPr>
          <p:cNvPr id="8202" name="TextBox 32">
            <a:extLst>
              <a:ext uri="{FF2B5EF4-FFF2-40B4-BE49-F238E27FC236}">
                <a16:creationId xmlns:a16="http://schemas.microsoft.com/office/drawing/2014/main" id="{E5AFC15C-4B9B-49D6-A87F-082B592428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7963" y="4856163"/>
            <a:ext cx="18589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8000"/>
                </a:solidFill>
              </a:rPr>
              <a:t>Internal Growth</a:t>
            </a:r>
          </a:p>
        </p:txBody>
      </p:sp>
      <p:sp>
        <p:nvSpPr>
          <p:cNvPr id="8203" name="TextBox 33">
            <a:extLst>
              <a:ext uri="{FF2B5EF4-FFF2-40B4-BE49-F238E27FC236}">
                <a16:creationId xmlns:a16="http://schemas.microsoft.com/office/drawing/2014/main" id="{AF3ACAC1-BBCF-4D73-BB93-4918928DF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7963" y="3249613"/>
            <a:ext cx="9842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8000"/>
                </a:solidFill>
              </a:rPr>
              <a:t>Fruiting</a:t>
            </a:r>
          </a:p>
        </p:txBody>
      </p:sp>
      <p:sp>
        <p:nvSpPr>
          <p:cNvPr id="8204" name="TextBox 34">
            <a:extLst>
              <a:ext uri="{FF2B5EF4-FFF2-40B4-BE49-F238E27FC236}">
                <a16:creationId xmlns:a16="http://schemas.microsoft.com/office/drawing/2014/main" id="{3AB3A2CF-A154-489D-9B85-97D2705867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7875" y="1711325"/>
            <a:ext cx="15160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8000"/>
                </a:solidFill>
              </a:rPr>
              <a:t>Decay</a:t>
            </a:r>
          </a:p>
        </p:txBody>
      </p:sp>
      <p:sp>
        <p:nvSpPr>
          <p:cNvPr id="8205" name="TextBox 35">
            <a:extLst>
              <a:ext uri="{FF2B5EF4-FFF2-40B4-BE49-F238E27FC236}">
                <a16:creationId xmlns:a16="http://schemas.microsoft.com/office/drawing/2014/main" id="{58CBD5FD-B5C6-4583-9F83-7871720ECA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5750" y="1009650"/>
            <a:ext cx="9445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8000"/>
                </a:solidFill>
              </a:rPr>
              <a:t>Seeds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220E6-D77E-4581-B989-20AC0E1C0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" y="274638"/>
            <a:ext cx="3100388" cy="83978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  <a:cs typeface="+mj-cs"/>
              </a:rPr>
              <a:t>Human Life cycle</a:t>
            </a:r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2FC1FC61-1849-4F1C-A33E-F390AB5065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GB" altLang="en-US"/>
          </a:p>
        </p:txBody>
      </p:sp>
      <p:grpSp>
        <p:nvGrpSpPr>
          <p:cNvPr id="9220" name="Group 4">
            <a:extLst>
              <a:ext uri="{FF2B5EF4-FFF2-40B4-BE49-F238E27FC236}">
                <a16:creationId xmlns:a16="http://schemas.microsoft.com/office/drawing/2014/main" id="{2D7DC4DF-9864-41EB-B0E2-60C600AD624D}"/>
              </a:ext>
            </a:extLst>
          </p:cNvPr>
          <p:cNvGrpSpPr>
            <a:grpSpLocks/>
          </p:cNvGrpSpPr>
          <p:nvPr/>
        </p:nvGrpSpPr>
        <p:grpSpPr bwMode="auto">
          <a:xfrm>
            <a:off x="2462213" y="1379538"/>
            <a:ext cx="4227512" cy="4183062"/>
            <a:chOff x="2462154" y="1378764"/>
            <a:chExt cx="4227392" cy="4183295"/>
          </a:xfrm>
        </p:grpSpPr>
        <p:grpSp>
          <p:nvGrpSpPr>
            <p:cNvPr id="9238" name="Group 12">
              <a:extLst>
                <a:ext uri="{FF2B5EF4-FFF2-40B4-BE49-F238E27FC236}">
                  <a16:creationId xmlns:a16="http://schemas.microsoft.com/office/drawing/2014/main" id="{48E74E7B-2440-4EE0-8FEF-A3F5CE37E1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24998" y="1684535"/>
              <a:ext cx="3498856" cy="3499648"/>
              <a:chOff x="2824998" y="1684535"/>
              <a:chExt cx="3498856" cy="3499648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9E4EBB91-52E9-417E-A5BD-CB917775C3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5681" y="1685168"/>
                <a:ext cx="3498751" cy="3499045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4A7EBB"/>
                </a:solidFill>
                <a:round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07B31550-5E0A-486F-A83D-2068D7A63FE3}"/>
                  </a:ext>
                </a:extLst>
              </p:cNvPr>
              <p:cNvCxnSpPr>
                <a:cxnSpLocks noChangeShapeType="1"/>
                <a:stCxn id="15" idx="0"/>
                <a:endCxn id="15" idx="4"/>
              </p:cNvCxnSpPr>
              <p:nvPr/>
            </p:nvCxnSpPr>
            <p:spPr bwMode="auto">
              <a:xfrm rot="16200000" flipH="1">
                <a:off x="2826328" y="3433897"/>
                <a:ext cx="3499045" cy="1588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EA49BF52-E8BD-4766-9427-F25B011AEEF9}"/>
                  </a:ext>
                </a:extLst>
              </p:cNvPr>
              <p:cNvCxnSpPr>
                <a:cxnSpLocks noChangeShapeType="1"/>
                <a:stCxn id="15" idx="2"/>
              </p:cNvCxnSpPr>
              <p:nvPr/>
            </p:nvCxnSpPr>
            <p:spPr bwMode="auto">
              <a:xfrm rot="10800000" flipH="1">
                <a:off x="2825681" y="3429928"/>
                <a:ext cx="3498751" cy="4762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F2DC47AB-C6BE-4237-94A4-051DBFD436AB}"/>
                  </a:ext>
                </a:extLst>
              </p:cNvPr>
              <p:cNvCxnSpPr>
                <a:cxnSpLocks noChangeShapeType="1"/>
                <a:stCxn id="15" idx="1"/>
                <a:endCxn id="15" idx="5"/>
              </p:cNvCxnSpPr>
              <p:nvPr/>
            </p:nvCxnSpPr>
            <p:spPr bwMode="auto">
              <a:xfrm rot="16200000" flipH="1">
                <a:off x="3338326" y="2198064"/>
                <a:ext cx="2473463" cy="2473255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4B3CB85F-B403-4051-A29C-AAD31DB347F6}"/>
                  </a:ext>
                </a:extLst>
              </p:cNvPr>
              <p:cNvCxnSpPr>
                <a:cxnSpLocks noChangeShapeType="1"/>
                <a:stCxn id="15" idx="7"/>
                <a:endCxn id="15" idx="3"/>
              </p:cNvCxnSpPr>
              <p:nvPr/>
            </p:nvCxnSpPr>
            <p:spPr bwMode="auto">
              <a:xfrm rot="-5400000" flipH="1" flipV="1">
                <a:off x="3338326" y="2198064"/>
                <a:ext cx="2473463" cy="2473255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</p:cxnSp>
        </p:grpSp>
        <p:sp>
          <p:nvSpPr>
            <p:cNvPr id="9239" name="TextBox 6">
              <a:extLst>
                <a:ext uri="{FF2B5EF4-FFF2-40B4-BE49-F238E27FC236}">
                  <a16:creationId xmlns:a16="http://schemas.microsoft.com/office/drawing/2014/main" id="{9A3F146D-7774-446B-974B-AB083A7268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93016" y="1378764"/>
              <a:ext cx="36284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N</a:t>
              </a:r>
            </a:p>
          </p:txBody>
        </p:sp>
        <p:sp>
          <p:nvSpPr>
            <p:cNvPr id="9240" name="TextBox 7">
              <a:extLst>
                <a:ext uri="{FF2B5EF4-FFF2-40B4-BE49-F238E27FC236}">
                  <a16:creationId xmlns:a16="http://schemas.microsoft.com/office/drawing/2014/main" id="{F833B9A1-FF2F-4637-B209-CF738093BF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11457" y="1827597"/>
              <a:ext cx="51239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NE</a:t>
              </a:r>
            </a:p>
          </p:txBody>
        </p:sp>
        <p:sp>
          <p:nvSpPr>
            <p:cNvPr id="9241" name="TextBox 8">
              <a:extLst>
                <a:ext uri="{FF2B5EF4-FFF2-40B4-BE49-F238E27FC236}">
                  <a16:creationId xmlns:a16="http://schemas.microsoft.com/office/drawing/2014/main" id="{D6D04510-9D46-4210-9DF5-16B92425EF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6702" y="3244334"/>
              <a:ext cx="36284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</a:t>
              </a:r>
            </a:p>
          </p:txBody>
        </p:sp>
        <p:sp>
          <p:nvSpPr>
            <p:cNvPr id="9242" name="TextBox 9">
              <a:extLst>
                <a:ext uri="{FF2B5EF4-FFF2-40B4-BE49-F238E27FC236}">
                  <a16:creationId xmlns:a16="http://schemas.microsoft.com/office/drawing/2014/main" id="{CC74DCA1-6DE3-4E0A-8B39-83CA106A9B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11459" y="4670995"/>
              <a:ext cx="51239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SE</a:t>
              </a:r>
            </a:p>
          </p:txBody>
        </p:sp>
        <p:sp>
          <p:nvSpPr>
            <p:cNvPr id="9243" name="TextBox 10">
              <a:extLst>
                <a:ext uri="{FF2B5EF4-FFF2-40B4-BE49-F238E27FC236}">
                  <a16:creationId xmlns:a16="http://schemas.microsoft.com/office/drawing/2014/main" id="{45DD0D80-6FFB-4F45-915F-3DF83EB1CA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93799" y="5192727"/>
              <a:ext cx="36284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S</a:t>
              </a:r>
            </a:p>
          </p:txBody>
        </p:sp>
        <p:sp>
          <p:nvSpPr>
            <p:cNvPr id="9244" name="TextBox 11">
              <a:extLst>
                <a:ext uri="{FF2B5EF4-FFF2-40B4-BE49-F238E27FC236}">
                  <a16:creationId xmlns:a16="http://schemas.microsoft.com/office/drawing/2014/main" id="{D28393FE-658B-42FB-A184-647FA36CF1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6842" y="1853513"/>
              <a:ext cx="6808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NW</a:t>
              </a:r>
            </a:p>
          </p:txBody>
        </p:sp>
        <p:sp>
          <p:nvSpPr>
            <p:cNvPr id="9245" name="TextBox 12">
              <a:extLst>
                <a:ext uri="{FF2B5EF4-FFF2-40B4-BE49-F238E27FC236}">
                  <a16:creationId xmlns:a16="http://schemas.microsoft.com/office/drawing/2014/main" id="{DE023DDA-1971-4603-A00C-7618E19348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62154" y="3244335"/>
              <a:ext cx="36284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W</a:t>
              </a:r>
            </a:p>
          </p:txBody>
        </p:sp>
        <p:sp>
          <p:nvSpPr>
            <p:cNvPr id="9246" name="TextBox 13">
              <a:extLst>
                <a:ext uri="{FF2B5EF4-FFF2-40B4-BE49-F238E27FC236}">
                  <a16:creationId xmlns:a16="http://schemas.microsoft.com/office/drawing/2014/main" id="{90F47D2C-2790-464D-A847-BB3F1D52C7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4548" y="4670994"/>
              <a:ext cx="52430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SW</a:t>
              </a:r>
            </a:p>
          </p:txBody>
        </p:sp>
      </p:grpSp>
      <p:grpSp>
        <p:nvGrpSpPr>
          <p:cNvPr id="9221" name="Group 27">
            <a:extLst>
              <a:ext uri="{FF2B5EF4-FFF2-40B4-BE49-F238E27FC236}">
                <a16:creationId xmlns:a16="http://schemas.microsoft.com/office/drawing/2014/main" id="{88B074EB-BBD3-45C8-9254-F5C91B95CABF}"/>
              </a:ext>
            </a:extLst>
          </p:cNvPr>
          <p:cNvGrpSpPr>
            <a:grpSpLocks/>
          </p:cNvGrpSpPr>
          <p:nvPr/>
        </p:nvGrpSpPr>
        <p:grpSpPr bwMode="auto">
          <a:xfrm>
            <a:off x="0" y="160338"/>
            <a:ext cx="9144000" cy="6707187"/>
            <a:chOff x="0" y="160654"/>
            <a:chExt cx="9144001" cy="670742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D05883A-71A0-4A2D-BA9F-8D700C35A35D}"/>
                </a:ext>
              </a:extLst>
            </p:cNvPr>
            <p:cNvSpPr txBox="1"/>
            <p:nvPr/>
          </p:nvSpPr>
          <p:spPr>
            <a:xfrm>
              <a:off x="4011613" y="160654"/>
              <a:ext cx="1106487" cy="92395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Midnight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+mn-ea"/>
                </a:rPr>
                <a:t>Winter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accent3">
                      <a:lumMod val="75000"/>
                    </a:schemeClr>
                  </a:solidFill>
                  <a:latin typeface="+mn-lt"/>
                  <a:ea typeface="+mn-ea"/>
                </a:rPr>
                <a:t>Seeds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77C86A2-0F8F-42BE-B2F3-E01236D4A7AE}"/>
                </a:ext>
              </a:extLst>
            </p:cNvPr>
            <p:cNvSpPr txBox="1"/>
            <p:nvPr/>
          </p:nvSpPr>
          <p:spPr>
            <a:xfrm>
              <a:off x="7580314" y="1500552"/>
              <a:ext cx="1563687" cy="92395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Predawn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+mn-ea"/>
                </a:rPr>
                <a:t>Late winter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accent3">
                      <a:lumMod val="75000"/>
                    </a:schemeClr>
                  </a:solidFill>
                  <a:latin typeface="+mn-lt"/>
                  <a:ea typeface="+mn-ea"/>
                </a:rPr>
                <a:t>Germination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3BBD309-C938-4DC1-9C35-78DE8591AF6D}"/>
                </a:ext>
              </a:extLst>
            </p:cNvPr>
            <p:cNvSpPr txBox="1"/>
            <p:nvPr/>
          </p:nvSpPr>
          <p:spPr>
            <a:xfrm>
              <a:off x="7732714" y="3250040"/>
              <a:ext cx="1106487" cy="92237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Sunrise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+mn-ea"/>
                </a:rPr>
                <a:t>Spring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accent3">
                      <a:lumMod val="75000"/>
                    </a:schemeClr>
                  </a:solidFill>
                  <a:latin typeface="+mn-lt"/>
                  <a:ea typeface="+mn-ea"/>
                </a:rPr>
                <a:t>Sprouting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7C10709-0796-4259-BF99-C163596DB1D2}"/>
                </a:ext>
              </a:extLst>
            </p:cNvPr>
            <p:cNvSpPr txBox="1"/>
            <p:nvPr/>
          </p:nvSpPr>
          <p:spPr>
            <a:xfrm>
              <a:off x="6683376" y="5040804"/>
              <a:ext cx="2460625" cy="92237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Mid morning</a:t>
              </a: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+mn-ea"/>
                </a:rPr>
                <a:t>Late spring</a:t>
              </a: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accent3">
                      <a:lumMod val="75000"/>
                    </a:schemeClr>
                  </a:solidFill>
                  <a:latin typeface="+mn-lt"/>
                  <a:ea typeface="+mn-ea"/>
                </a:rPr>
                <a:t>Rapid external growth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A0A2ECF-612E-49CA-8C3F-0FF8C2532F29}"/>
                </a:ext>
              </a:extLst>
            </p:cNvPr>
            <p:cNvSpPr txBox="1"/>
            <p:nvPr/>
          </p:nvSpPr>
          <p:spPr>
            <a:xfrm>
              <a:off x="4025900" y="5944123"/>
              <a:ext cx="1119188" cy="92395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Noon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+mn-ea"/>
                </a:rPr>
                <a:t>Summer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accent3">
                      <a:lumMod val="75000"/>
                    </a:schemeClr>
                  </a:solidFill>
                  <a:latin typeface="+mn-lt"/>
                  <a:ea typeface="+mn-ea"/>
                </a:rPr>
                <a:t>Flowering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244D2D3-223A-41D7-A16C-B24DF7C438DA}"/>
                </a:ext>
              </a:extLst>
            </p:cNvPr>
            <p:cNvSpPr txBox="1"/>
            <p:nvPr/>
          </p:nvSpPr>
          <p:spPr>
            <a:xfrm>
              <a:off x="207963" y="5224960"/>
              <a:ext cx="1774825" cy="92395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Late afternoon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+mn-ea"/>
                </a:rPr>
                <a:t>Late summer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accent3">
                      <a:lumMod val="75000"/>
                    </a:schemeClr>
                  </a:solidFill>
                  <a:latin typeface="+mn-lt"/>
                  <a:ea typeface="+mn-ea"/>
                </a:rPr>
                <a:t>Internal Growth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D5F6513-31C7-43E7-BDCD-FABA1D55B6CB}"/>
                </a:ext>
              </a:extLst>
            </p:cNvPr>
            <p:cNvSpPr txBox="1"/>
            <p:nvPr/>
          </p:nvSpPr>
          <p:spPr>
            <a:xfrm>
              <a:off x="115888" y="3262740"/>
              <a:ext cx="1076325" cy="92395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Sunset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+mn-ea"/>
                </a:rPr>
                <a:t>Autumn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accent3">
                      <a:lumMod val="75000"/>
                    </a:schemeClr>
                  </a:solidFill>
                  <a:latin typeface="+mn-lt"/>
                  <a:ea typeface="+mn-ea"/>
                </a:rPr>
                <a:t>Fruiting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9D7E69F-3D14-4702-8B68-1B304777BBF9}"/>
                </a:ext>
              </a:extLst>
            </p:cNvPr>
            <p:cNvSpPr txBox="1"/>
            <p:nvPr/>
          </p:nvSpPr>
          <p:spPr>
            <a:xfrm>
              <a:off x="0" y="1600568"/>
              <a:ext cx="1438275" cy="92237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Evening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+mn-ea"/>
                </a:rPr>
                <a:t>Late Autumn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accent3">
                      <a:lumMod val="75000"/>
                    </a:schemeClr>
                  </a:solidFill>
                  <a:latin typeface="+mn-lt"/>
                  <a:ea typeface="+mn-ea"/>
                </a:rPr>
                <a:t>Decay</a:t>
              </a:r>
            </a:p>
          </p:txBody>
        </p:sp>
      </p:grpSp>
      <p:sp>
        <p:nvSpPr>
          <p:cNvPr id="9222" name="TextBox 36">
            <a:extLst>
              <a:ext uri="{FF2B5EF4-FFF2-40B4-BE49-F238E27FC236}">
                <a16:creationId xmlns:a16="http://schemas.microsoft.com/office/drawing/2014/main" id="{C3820437-CE1E-4E0D-A336-5C5E7C0964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1827213"/>
            <a:ext cx="14763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7D10BA"/>
                </a:solidFill>
              </a:rPr>
              <a:t>Death/Conception</a:t>
            </a:r>
          </a:p>
        </p:txBody>
      </p:sp>
      <p:sp>
        <p:nvSpPr>
          <p:cNvPr id="9223" name="TextBox 37">
            <a:extLst>
              <a:ext uri="{FF2B5EF4-FFF2-40B4-BE49-F238E27FC236}">
                <a16:creationId xmlns:a16="http://schemas.microsoft.com/office/drawing/2014/main" id="{7DFE1138-2EF4-4725-8EE1-5549DDBA8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3375" y="3224213"/>
            <a:ext cx="14779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7D10BA"/>
                </a:solidFill>
              </a:rPr>
              <a:t>Birth</a:t>
            </a:r>
          </a:p>
        </p:txBody>
      </p:sp>
      <p:sp>
        <p:nvSpPr>
          <p:cNvPr id="9224" name="TextBox 38">
            <a:extLst>
              <a:ext uri="{FF2B5EF4-FFF2-40B4-BE49-F238E27FC236}">
                <a16:creationId xmlns:a16="http://schemas.microsoft.com/office/drawing/2014/main" id="{5359CA64-D133-458A-B490-68A9422EF7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6188" y="4670425"/>
            <a:ext cx="23606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7D10BA"/>
                </a:solidFill>
              </a:rPr>
              <a:t>Childhood</a:t>
            </a:r>
          </a:p>
        </p:txBody>
      </p:sp>
      <p:sp>
        <p:nvSpPr>
          <p:cNvPr id="9225" name="TextBox 39">
            <a:extLst>
              <a:ext uri="{FF2B5EF4-FFF2-40B4-BE49-F238E27FC236}">
                <a16:creationId xmlns:a16="http://schemas.microsoft.com/office/drawing/2014/main" id="{F0622C3E-38FC-4F6D-ABF5-30327C9291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5400" y="5562600"/>
            <a:ext cx="14779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7D10BA"/>
                </a:solidFill>
              </a:rPr>
              <a:t>Adolescence</a:t>
            </a:r>
          </a:p>
        </p:txBody>
      </p:sp>
      <p:sp>
        <p:nvSpPr>
          <p:cNvPr id="9226" name="TextBox 40">
            <a:extLst>
              <a:ext uri="{FF2B5EF4-FFF2-40B4-BE49-F238E27FC236}">
                <a16:creationId xmlns:a16="http://schemas.microsoft.com/office/drawing/2014/main" id="{7A00F2BD-C7E5-4F9A-9FA4-EEE4108616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6238" y="4856163"/>
            <a:ext cx="18526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7D10BA"/>
                </a:solidFill>
              </a:rPr>
              <a:t>Early Adulthood</a:t>
            </a:r>
          </a:p>
        </p:txBody>
      </p:sp>
      <p:sp>
        <p:nvSpPr>
          <p:cNvPr id="9227" name="TextBox 41">
            <a:extLst>
              <a:ext uri="{FF2B5EF4-FFF2-40B4-BE49-F238E27FC236}">
                <a16:creationId xmlns:a16="http://schemas.microsoft.com/office/drawing/2014/main" id="{4788E172-65A3-4ADC-A3E2-148E06CB2F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2213" y="3249613"/>
            <a:ext cx="1270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7D10BA"/>
                </a:solidFill>
              </a:rPr>
              <a:t>Adulthood</a:t>
            </a:r>
          </a:p>
        </p:txBody>
      </p:sp>
      <p:sp>
        <p:nvSpPr>
          <p:cNvPr id="9228" name="TextBox 42">
            <a:extLst>
              <a:ext uri="{FF2B5EF4-FFF2-40B4-BE49-F238E27FC236}">
                <a16:creationId xmlns:a16="http://schemas.microsoft.com/office/drawing/2014/main" id="{4FB823A5-60BD-4759-B250-044149A2F0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8275" y="1762125"/>
            <a:ext cx="16652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7D10BA"/>
                </a:solidFill>
              </a:rPr>
              <a:t>Late Adulthood</a:t>
            </a:r>
          </a:p>
        </p:txBody>
      </p:sp>
      <p:sp>
        <p:nvSpPr>
          <p:cNvPr id="9229" name="TextBox 43">
            <a:extLst>
              <a:ext uri="{FF2B5EF4-FFF2-40B4-BE49-F238E27FC236}">
                <a16:creationId xmlns:a16="http://schemas.microsoft.com/office/drawing/2014/main" id="{56E5AAE5-CC8C-4806-8D2B-A31CEE78CD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5575" y="1047750"/>
            <a:ext cx="12176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7D10BA"/>
                </a:solidFill>
              </a:rPr>
              <a:t>Elderhood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397" y="508838"/>
            <a:ext cx="3913467" cy="6239661"/>
            <a:chOff x="-19221" y="251144"/>
            <a:chExt cx="5217958" cy="6239661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242" name="Title 1">
            <a:extLst>
              <a:ext uri="{FF2B5EF4-FFF2-40B4-BE49-F238E27FC236}">
                <a16:creationId xmlns:a16="http://schemas.microsoft.com/office/drawing/2014/main" id="{166BE402-7B7A-4000-8E64-AB291A009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1243013"/>
            <a:ext cx="2891790" cy="4371974"/>
          </a:xfrm>
        </p:spPr>
        <p:txBody>
          <a:bodyPr>
            <a:normAutofit/>
          </a:bodyPr>
          <a:lstStyle/>
          <a:p>
            <a:r>
              <a:rPr lang="en-GB" altLang="en-US" sz="3100">
                <a:solidFill>
                  <a:schemeClr val="tx2"/>
                </a:solidFill>
              </a:rPr>
              <a:t>Joseph Cornell’s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BCBF72-486E-4D2E-B5CF-008B151C5A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9150" y="804672"/>
            <a:ext cx="3915918" cy="5230368"/>
          </a:xfrm>
        </p:spPr>
        <p:txBody>
          <a:bodyPr anchor="ctr">
            <a:normAutofit/>
          </a:bodyPr>
          <a:lstStyle/>
          <a:p>
            <a:pPr>
              <a:defRPr/>
            </a:pPr>
            <a:r>
              <a:rPr lang="en-GB" sz="1600" b="1">
                <a:solidFill>
                  <a:schemeClr val="tx2"/>
                </a:solidFill>
                <a:hlinkClick r:id="rId2" action="ppaction://hlinkfile"/>
              </a:rPr>
              <a:t>The four stages of Flow Learning are:</a:t>
            </a:r>
            <a:r>
              <a:rPr lang="en-GB" sz="1600">
                <a:solidFill>
                  <a:schemeClr val="tx2"/>
                </a:solidFill>
              </a:rPr>
              <a:t>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sz="1600">
                <a:solidFill>
                  <a:schemeClr val="tx2"/>
                </a:solidFill>
              </a:rPr>
              <a:t>1. Awaken Enthusiasm  2. Focus Attention</a:t>
            </a:r>
            <a:br>
              <a:rPr lang="en-GB" sz="1600">
                <a:solidFill>
                  <a:schemeClr val="tx2"/>
                </a:solidFill>
              </a:rPr>
            </a:br>
            <a:r>
              <a:rPr lang="en-GB" sz="1600">
                <a:solidFill>
                  <a:schemeClr val="tx2"/>
                </a:solidFill>
              </a:rPr>
              <a:t>3. Experience Directly   4. Share Inspiration.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GB" sz="1600">
              <a:solidFill>
                <a:schemeClr val="tx2"/>
              </a:solidFill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sz="1600">
                <a:solidFill>
                  <a:schemeClr val="tx2"/>
                </a:solidFill>
              </a:rPr>
              <a:t>Joseph Cornell bases his teaching on five tenets that have helped him work with energetic, lively children: </a:t>
            </a:r>
          </a:p>
          <a:p>
            <a:pPr>
              <a:defRPr/>
            </a:pPr>
            <a:r>
              <a:rPr lang="en-GB" sz="1600">
                <a:solidFill>
                  <a:schemeClr val="tx2"/>
                </a:solidFill>
              </a:rPr>
              <a:t>teach less and share more</a:t>
            </a:r>
          </a:p>
          <a:p>
            <a:pPr>
              <a:defRPr/>
            </a:pPr>
            <a:r>
              <a:rPr lang="en-GB" sz="1600">
                <a:solidFill>
                  <a:schemeClr val="tx2"/>
                </a:solidFill>
              </a:rPr>
              <a:t>be receptive</a:t>
            </a:r>
          </a:p>
          <a:p>
            <a:pPr>
              <a:defRPr/>
            </a:pPr>
            <a:r>
              <a:rPr lang="en-GB" sz="1600">
                <a:solidFill>
                  <a:schemeClr val="tx2"/>
                </a:solidFill>
              </a:rPr>
              <a:t>focus the childrens’ attention without delay</a:t>
            </a:r>
          </a:p>
          <a:p>
            <a:pPr>
              <a:defRPr/>
            </a:pPr>
            <a:r>
              <a:rPr lang="en-GB" sz="1600">
                <a:solidFill>
                  <a:schemeClr val="tx2"/>
                </a:solidFill>
              </a:rPr>
              <a:t>look and experience first; talk later</a:t>
            </a:r>
          </a:p>
          <a:p>
            <a:pPr>
              <a:defRPr/>
            </a:pPr>
            <a:r>
              <a:rPr lang="en-GB" sz="1600">
                <a:solidFill>
                  <a:schemeClr val="tx2"/>
                </a:solidFill>
              </a:rPr>
              <a:t>ensure that a sense of joy permeates the experience.</a:t>
            </a:r>
          </a:p>
          <a:p>
            <a:pPr>
              <a:defRPr/>
            </a:pPr>
            <a:endParaRPr lang="en-GB" sz="1600">
              <a:solidFill>
                <a:schemeClr val="tx2"/>
              </a:solidFill>
            </a:endParaRPr>
          </a:p>
          <a:p>
            <a:pPr>
              <a:defRPr/>
            </a:pPr>
            <a:endParaRPr lang="en-GB" sz="16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68" name="Rectangle 134">
            <a:extLst>
              <a:ext uri="{FF2B5EF4-FFF2-40B4-BE49-F238E27FC236}">
                <a16:creationId xmlns:a16="http://schemas.microsoft.com/office/drawing/2014/main" id="{17718681-A12E-49D6-9925-DD7C6817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69" name="Freeform: Shape 136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133778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266" name="Title 1">
            <a:extLst>
              <a:ext uri="{FF2B5EF4-FFF2-40B4-BE49-F238E27FC236}">
                <a16:creationId xmlns:a16="http://schemas.microsoft.com/office/drawing/2014/main" id="{3F12D67F-A8FF-4928-A390-65C3BBE43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13312"/>
            <a:ext cx="3028950" cy="5431376"/>
          </a:xfrm>
        </p:spPr>
        <p:txBody>
          <a:bodyPr>
            <a:normAutofit/>
          </a:bodyPr>
          <a:lstStyle/>
          <a:p>
            <a:r>
              <a:rPr lang="en-GB" altLang="en-US"/>
              <a:t>What are the qualities of Joseph’s flow learning stages?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8D7B7-FC39-46E3-889D-9C47DC9588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9" y="713313"/>
            <a:ext cx="3943351" cy="5431376"/>
          </a:xfrm>
        </p:spPr>
        <p:txBody>
          <a:bodyPr anchor="ctr">
            <a:normAutofit/>
          </a:bodyPr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sz="1700" dirty="0"/>
              <a:t>1. Purpose: Awaken Enthusiasm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sz="1700" dirty="0"/>
              <a:t>    </a:t>
            </a:r>
            <a:r>
              <a:rPr lang="en-GB" sz="1700" i="1" dirty="0"/>
              <a:t>Quality: Playfulness &amp; Alertness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GB" sz="1700" dirty="0"/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sz="1700" dirty="0"/>
              <a:t>2. Purpose: Focus Attention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sz="1700" dirty="0"/>
              <a:t>     </a:t>
            </a:r>
            <a:r>
              <a:rPr lang="en-GB" sz="1700" i="1" dirty="0"/>
              <a:t>Quality: Receptivity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GB" sz="1700" dirty="0"/>
          </a:p>
          <a:p>
            <a:pPr marL="0" indent="0">
              <a:buNone/>
              <a:defRPr/>
            </a:pPr>
            <a:r>
              <a:rPr lang="en-GB" sz="1700" dirty="0"/>
              <a:t>3. Direct Experience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sz="1700" i="1" dirty="0"/>
              <a:t>      Quality: Absorption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GB" sz="1700" dirty="0"/>
          </a:p>
          <a:p>
            <a:pPr marL="0" indent="0">
              <a:buNone/>
              <a:defRPr/>
            </a:pPr>
            <a:r>
              <a:rPr lang="en-GB" sz="1700" dirty="0"/>
              <a:t>4. Share inspiration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sz="1700" dirty="0"/>
              <a:t>      </a:t>
            </a:r>
            <a:r>
              <a:rPr lang="en-GB" sz="1700" i="1" dirty="0"/>
              <a:t>Quality: Idealism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EF67B224-71E1-4A1B-AF95-F3C8927C8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GB" altLang="en-US"/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4C96C5ED-CBAE-46DA-963C-3AC1D5F313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GB" altLang="en-US"/>
          </a:p>
        </p:txBody>
      </p:sp>
      <p:grpSp>
        <p:nvGrpSpPr>
          <p:cNvPr id="12292" name="Group 4">
            <a:extLst>
              <a:ext uri="{FF2B5EF4-FFF2-40B4-BE49-F238E27FC236}">
                <a16:creationId xmlns:a16="http://schemas.microsoft.com/office/drawing/2014/main" id="{7E9DCAD7-75BC-4061-B741-DF59D7AB62A8}"/>
              </a:ext>
            </a:extLst>
          </p:cNvPr>
          <p:cNvGrpSpPr>
            <a:grpSpLocks/>
          </p:cNvGrpSpPr>
          <p:nvPr/>
        </p:nvGrpSpPr>
        <p:grpSpPr bwMode="auto">
          <a:xfrm>
            <a:off x="2462213" y="1379538"/>
            <a:ext cx="4227512" cy="4183062"/>
            <a:chOff x="2462154" y="1378764"/>
            <a:chExt cx="4227392" cy="4183295"/>
          </a:xfrm>
        </p:grpSpPr>
        <p:grpSp>
          <p:nvGrpSpPr>
            <p:cNvPr id="12302" name="Group 12">
              <a:extLst>
                <a:ext uri="{FF2B5EF4-FFF2-40B4-BE49-F238E27FC236}">
                  <a16:creationId xmlns:a16="http://schemas.microsoft.com/office/drawing/2014/main" id="{5A453D0B-D3AE-4DD1-974D-C083DC1322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24998" y="1684535"/>
              <a:ext cx="3498856" cy="3499648"/>
              <a:chOff x="2824998" y="1684535"/>
              <a:chExt cx="3498856" cy="3499648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3A9D787D-03E5-4942-8C9B-AAF19E92EA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5681" y="1685168"/>
                <a:ext cx="3498751" cy="3499045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4A7EBB"/>
                </a:solidFill>
                <a:round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DAE0C757-DB7C-4150-923A-03B9FED904F3}"/>
                  </a:ext>
                </a:extLst>
              </p:cNvPr>
              <p:cNvCxnSpPr>
                <a:cxnSpLocks noChangeShapeType="1"/>
                <a:stCxn id="15" idx="0"/>
                <a:endCxn id="15" idx="4"/>
              </p:cNvCxnSpPr>
              <p:nvPr/>
            </p:nvCxnSpPr>
            <p:spPr bwMode="auto">
              <a:xfrm rot="16200000" flipH="1">
                <a:off x="2826328" y="3433897"/>
                <a:ext cx="3499045" cy="1588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30C4AB5D-385A-47C1-AD1C-87DBFEC609D6}"/>
                  </a:ext>
                </a:extLst>
              </p:cNvPr>
              <p:cNvCxnSpPr>
                <a:cxnSpLocks noChangeShapeType="1"/>
                <a:stCxn id="15" idx="2"/>
              </p:cNvCxnSpPr>
              <p:nvPr/>
            </p:nvCxnSpPr>
            <p:spPr bwMode="auto">
              <a:xfrm rot="10800000" flipH="1">
                <a:off x="2825681" y="3429928"/>
                <a:ext cx="3498751" cy="4762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0B0F3750-9C31-4CCE-8DA8-4080AE354F0D}"/>
                  </a:ext>
                </a:extLst>
              </p:cNvPr>
              <p:cNvCxnSpPr>
                <a:cxnSpLocks noChangeShapeType="1"/>
                <a:stCxn id="15" idx="1"/>
                <a:endCxn id="15" idx="5"/>
              </p:cNvCxnSpPr>
              <p:nvPr/>
            </p:nvCxnSpPr>
            <p:spPr bwMode="auto">
              <a:xfrm rot="16200000" flipH="1">
                <a:off x="3338326" y="2198064"/>
                <a:ext cx="2473463" cy="2473255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CC97FD6C-2731-4894-B054-655EC394BA80}"/>
                  </a:ext>
                </a:extLst>
              </p:cNvPr>
              <p:cNvCxnSpPr>
                <a:cxnSpLocks noChangeShapeType="1"/>
                <a:stCxn id="15" idx="7"/>
                <a:endCxn id="15" idx="3"/>
              </p:cNvCxnSpPr>
              <p:nvPr/>
            </p:nvCxnSpPr>
            <p:spPr bwMode="auto">
              <a:xfrm rot="-5400000" flipH="1" flipV="1">
                <a:off x="3338326" y="2198064"/>
                <a:ext cx="2473463" cy="2473255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</p:cxnSp>
        </p:grpSp>
        <p:sp>
          <p:nvSpPr>
            <p:cNvPr id="12303" name="TextBox 6">
              <a:extLst>
                <a:ext uri="{FF2B5EF4-FFF2-40B4-BE49-F238E27FC236}">
                  <a16:creationId xmlns:a16="http://schemas.microsoft.com/office/drawing/2014/main" id="{E11CAEF8-E3A8-4C9D-82E6-2699C8B861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93016" y="1378764"/>
              <a:ext cx="36284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N</a:t>
              </a:r>
            </a:p>
          </p:txBody>
        </p:sp>
        <p:sp>
          <p:nvSpPr>
            <p:cNvPr id="12304" name="TextBox 7">
              <a:extLst>
                <a:ext uri="{FF2B5EF4-FFF2-40B4-BE49-F238E27FC236}">
                  <a16:creationId xmlns:a16="http://schemas.microsoft.com/office/drawing/2014/main" id="{73E936FC-5A7E-471A-86CF-FFA2FBFB03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11457" y="1827597"/>
              <a:ext cx="51239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NE</a:t>
              </a:r>
            </a:p>
          </p:txBody>
        </p:sp>
        <p:sp>
          <p:nvSpPr>
            <p:cNvPr id="12305" name="TextBox 8">
              <a:extLst>
                <a:ext uri="{FF2B5EF4-FFF2-40B4-BE49-F238E27FC236}">
                  <a16:creationId xmlns:a16="http://schemas.microsoft.com/office/drawing/2014/main" id="{5D00D8D0-39CA-4D92-9C8D-9A458655E7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6702" y="3244334"/>
              <a:ext cx="36284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</a:t>
              </a:r>
            </a:p>
          </p:txBody>
        </p:sp>
        <p:sp>
          <p:nvSpPr>
            <p:cNvPr id="12306" name="TextBox 9">
              <a:extLst>
                <a:ext uri="{FF2B5EF4-FFF2-40B4-BE49-F238E27FC236}">
                  <a16:creationId xmlns:a16="http://schemas.microsoft.com/office/drawing/2014/main" id="{A60505B0-7398-446D-8D5F-13DF928B57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11459" y="4670995"/>
              <a:ext cx="51239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SE</a:t>
              </a:r>
            </a:p>
          </p:txBody>
        </p:sp>
        <p:sp>
          <p:nvSpPr>
            <p:cNvPr id="12307" name="TextBox 10">
              <a:extLst>
                <a:ext uri="{FF2B5EF4-FFF2-40B4-BE49-F238E27FC236}">
                  <a16:creationId xmlns:a16="http://schemas.microsoft.com/office/drawing/2014/main" id="{C160012D-D924-4168-9253-7FDFEECACA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93799" y="5192727"/>
              <a:ext cx="36284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S</a:t>
              </a:r>
            </a:p>
          </p:txBody>
        </p:sp>
        <p:sp>
          <p:nvSpPr>
            <p:cNvPr id="12308" name="TextBox 11">
              <a:extLst>
                <a:ext uri="{FF2B5EF4-FFF2-40B4-BE49-F238E27FC236}">
                  <a16:creationId xmlns:a16="http://schemas.microsoft.com/office/drawing/2014/main" id="{9D4D9CF8-0AAD-4BF0-A84E-A72E0AB45F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6842" y="1853513"/>
              <a:ext cx="6808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NW</a:t>
              </a:r>
            </a:p>
          </p:txBody>
        </p:sp>
        <p:sp>
          <p:nvSpPr>
            <p:cNvPr id="12309" name="TextBox 12">
              <a:extLst>
                <a:ext uri="{FF2B5EF4-FFF2-40B4-BE49-F238E27FC236}">
                  <a16:creationId xmlns:a16="http://schemas.microsoft.com/office/drawing/2014/main" id="{361E2E49-9720-4D2C-8CE1-590DD1C0BB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62154" y="3244335"/>
              <a:ext cx="36284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W</a:t>
              </a:r>
            </a:p>
          </p:txBody>
        </p:sp>
        <p:sp>
          <p:nvSpPr>
            <p:cNvPr id="12310" name="TextBox 13">
              <a:extLst>
                <a:ext uri="{FF2B5EF4-FFF2-40B4-BE49-F238E27FC236}">
                  <a16:creationId xmlns:a16="http://schemas.microsoft.com/office/drawing/2014/main" id="{FDAAA85A-EDCD-4DF1-B85B-91D2F39EF1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4548" y="4670994"/>
              <a:ext cx="52430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SW</a:t>
              </a:r>
            </a:p>
          </p:txBody>
        </p:sp>
      </p:grpSp>
      <p:sp>
        <p:nvSpPr>
          <p:cNvPr id="12293" name="TextBox 19">
            <a:extLst>
              <a:ext uri="{FF2B5EF4-FFF2-40B4-BE49-F238E27FC236}">
                <a16:creationId xmlns:a16="http://schemas.microsoft.com/office/drawing/2014/main" id="{6F76F022-CD29-4751-B7CD-CDF6BF90E9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1827213"/>
            <a:ext cx="22050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Open, listen to the moment</a:t>
            </a:r>
          </a:p>
        </p:txBody>
      </p:sp>
      <p:sp>
        <p:nvSpPr>
          <p:cNvPr id="12294" name="TextBox 20">
            <a:extLst>
              <a:ext uri="{FF2B5EF4-FFF2-40B4-BE49-F238E27FC236}">
                <a16:creationId xmlns:a16="http://schemas.microsoft.com/office/drawing/2014/main" id="{2439456C-3B3D-48E7-8F99-E2BABF6A76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5575" y="3224213"/>
            <a:ext cx="16557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Inspire</a:t>
            </a:r>
          </a:p>
        </p:txBody>
      </p:sp>
      <p:sp>
        <p:nvSpPr>
          <p:cNvPr id="12295" name="TextBox 21">
            <a:extLst>
              <a:ext uri="{FF2B5EF4-FFF2-40B4-BE49-F238E27FC236}">
                <a16:creationId xmlns:a16="http://schemas.microsoft.com/office/drawing/2014/main" id="{398ED087-FE51-4E26-A612-3EFD16BD8D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6188" y="4670425"/>
            <a:ext cx="23606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Activate</a:t>
            </a:r>
          </a:p>
        </p:txBody>
      </p:sp>
      <p:sp>
        <p:nvSpPr>
          <p:cNvPr id="12296" name="TextBox 22">
            <a:extLst>
              <a:ext uri="{FF2B5EF4-FFF2-40B4-BE49-F238E27FC236}">
                <a16:creationId xmlns:a16="http://schemas.microsoft.com/office/drawing/2014/main" id="{1A341A60-8CDE-422E-885A-86F4B08786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4713" y="5445125"/>
            <a:ext cx="2397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              Focus</a:t>
            </a:r>
          </a:p>
        </p:txBody>
      </p:sp>
      <p:sp>
        <p:nvSpPr>
          <p:cNvPr id="12297" name="TextBox 23">
            <a:extLst>
              <a:ext uri="{FF2B5EF4-FFF2-40B4-BE49-F238E27FC236}">
                <a16:creationId xmlns:a16="http://schemas.microsoft.com/office/drawing/2014/main" id="{92A5236D-363B-40AC-A219-9168CD300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6238" y="4856163"/>
            <a:ext cx="18526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Take a break</a:t>
            </a:r>
          </a:p>
        </p:txBody>
      </p:sp>
      <p:sp>
        <p:nvSpPr>
          <p:cNvPr id="12298" name="TextBox 24">
            <a:extLst>
              <a:ext uri="{FF2B5EF4-FFF2-40B4-BE49-F238E27FC236}">
                <a16:creationId xmlns:a16="http://schemas.microsoft.com/office/drawing/2014/main" id="{DB91F88F-3B5D-493F-88E4-E0D2514AD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288" y="3249613"/>
            <a:ext cx="18129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Gather &amp; share</a:t>
            </a:r>
          </a:p>
        </p:txBody>
      </p:sp>
      <p:sp>
        <p:nvSpPr>
          <p:cNvPr id="12299" name="TextBox 25">
            <a:extLst>
              <a:ext uri="{FF2B5EF4-FFF2-40B4-BE49-F238E27FC236}">
                <a16:creationId xmlns:a16="http://schemas.microsoft.com/office/drawing/2014/main" id="{29988634-98FA-47FF-9C09-BB77B929B9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0238" y="1762125"/>
            <a:ext cx="1203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Reflect</a:t>
            </a:r>
          </a:p>
        </p:txBody>
      </p:sp>
      <p:sp>
        <p:nvSpPr>
          <p:cNvPr id="12300" name="TextBox 26">
            <a:extLst>
              <a:ext uri="{FF2B5EF4-FFF2-40B4-BE49-F238E27FC236}">
                <a16:creationId xmlns:a16="http://schemas.microsoft.com/office/drawing/2014/main" id="{809CE9C0-3D6A-4AC2-826A-F83D7D9A93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4713" y="1152525"/>
            <a:ext cx="27670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        Integrate</a:t>
            </a:r>
          </a:p>
        </p:txBody>
      </p:sp>
      <p:sp>
        <p:nvSpPr>
          <p:cNvPr id="44" name="Title 1">
            <a:extLst>
              <a:ext uri="{FF2B5EF4-FFF2-40B4-BE49-F238E27FC236}">
                <a16:creationId xmlns:a16="http://schemas.microsoft.com/office/drawing/2014/main" id="{1634F673-6680-4236-9D8E-1D365242978F}"/>
              </a:ext>
            </a:extLst>
          </p:cNvPr>
          <p:cNvSpPr txBox="1">
            <a:spLocks/>
          </p:cNvSpPr>
          <p:nvPr/>
        </p:nvSpPr>
        <p:spPr bwMode="auto">
          <a:xfrm>
            <a:off x="168275" y="274638"/>
            <a:ext cx="8675688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US" sz="3200" dirty="0">
                <a:latin typeface="+mj-lt"/>
                <a:ea typeface="ＭＳ Ｐゴシック" charset="-128"/>
                <a:cs typeface="ＭＳ Ｐゴシック" charset="-128"/>
              </a:rPr>
              <a:t>Jon </a:t>
            </a:r>
            <a:r>
              <a:rPr lang="en-US" sz="3200" dirty="0" err="1">
                <a:latin typeface="+mj-lt"/>
                <a:ea typeface="ＭＳ Ｐゴシック" charset="-128"/>
                <a:cs typeface="ＭＳ Ｐゴシック" charset="-128"/>
              </a:rPr>
              <a:t>Youngs</a:t>
            </a:r>
            <a:r>
              <a:rPr lang="en-US" sz="3200" dirty="0">
                <a:latin typeface="+mj-lt"/>
                <a:ea typeface="ＭＳ Ｐゴシック" charset="-128"/>
                <a:cs typeface="ＭＳ Ｐゴシック" charset="-128"/>
              </a:rPr>
              <a:t> Moods for flow learning cycle</a:t>
            </a:r>
          </a:p>
          <a:p>
            <a:pPr algn="ctr" eaLnBrk="1" hangingPunct="1">
              <a:defRPr/>
            </a:pPr>
            <a:r>
              <a:rPr lang="en-US" sz="3200" dirty="0">
                <a:latin typeface="+mj-lt"/>
                <a:ea typeface="ＭＳ Ｐゴシック" charset="-128"/>
                <a:cs typeface="ＭＳ Ｐゴシック" charset="-128"/>
              </a:rPr>
              <a:t> – he added 8 stages to Joseph’s 4.</a:t>
            </a:r>
            <a:br>
              <a:rPr lang="en-US" sz="3200" dirty="0">
                <a:latin typeface="+mj-lt"/>
                <a:ea typeface="ＭＳ Ｐゴシック" charset="-128"/>
                <a:cs typeface="ＭＳ Ｐゴシック" charset="-128"/>
              </a:rPr>
            </a:br>
            <a:endParaRPr lang="en-US" sz="2800" dirty="0"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BFD2A-FE5E-4F3B-844D-D387648E4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050" y="184150"/>
            <a:ext cx="2646363" cy="86518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  <a:cs typeface="+mj-cs"/>
              </a:rPr>
              <a:t>A session in nature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63197715-1858-474A-96EC-13A0449AF6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GB" altLang="en-US"/>
          </a:p>
        </p:txBody>
      </p:sp>
      <p:grpSp>
        <p:nvGrpSpPr>
          <p:cNvPr id="15364" name="Group 4">
            <a:extLst>
              <a:ext uri="{FF2B5EF4-FFF2-40B4-BE49-F238E27FC236}">
                <a16:creationId xmlns:a16="http://schemas.microsoft.com/office/drawing/2014/main" id="{A8A9DAD9-C001-406F-BD08-F52B684C4E6C}"/>
              </a:ext>
            </a:extLst>
          </p:cNvPr>
          <p:cNvGrpSpPr>
            <a:grpSpLocks/>
          </p:cNvGrpSpPr>
          <p:nvPr/>
        </p:nvGrpSpPr>
        <p:grpSpPr bwMode="auto">
          <a:xfrm>
            <a:off x="2462213" y="1379538"/>
            <a:ext cx="4227512" cy="4183062"/>
            <a:chOff x="2462154" y="1378764"/>
            <a:chExt cx="4227392" cy="4183295"/>
          </a:xfrm>
        </p:grpSpPr>
        <p:grpSp>
          <p:nvGrpSpPr>
            <p:cNvPr id="15373" name="Group 12">
              <a:extLst>
                <a:ext uri="{FF2B5EF4-FFF2-40B4-BE49-F238E27FC236}">
                  <a16:creationId xmlns:a16="http://schemas.microsoft.com/office/drawing/2014/main" id="{B3040360-4E9F-45F8-9821-6C973A65E4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24998" y="1684535"/>
              <a:ext cx="3498856" cy="3499648"/>
              <a:chOff x="2824998" y="1684535"/>
              <a:chExt cx="3498856" cy="3499648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AA27BB6E-4CD4-4C34-B413-FCE137430A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5681" y="1685168"/>
                <a:ext cx="3498751" cy="3499045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4A7EBB"/>
                </a:solidFill>
                <a:round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84CA0146-1F27-4238-BBAF-815587BC8F9D}"/>
                  </a:ext>
                </a:extLst>
              </p:cNvPr>
              <p:cNvCxnSpPr>
                <a:cxnSpLocks noChangeShapeType="1"/>
                <a:stCxn id="15" idx="0"/>
                <a:endCxn id="15" idx="4"/>
              </p:cNvCxnSpPr>
              <p:nvPr/>
            </p:nvCxnSpPr>
            <p:spPr bwMode="auto">
              <a:xfrm rot="16200000" flipH="1">
                <a:off x="2826328" y="3433897"/>
                <a:ext cx="3499045" cy="1588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D9B41999-E723-4999-A70B-5C1D52807A49}"/>
                  </a:ext>
                </a:extLst>
              </p:cNvPr>
              <p:cNvCxnSpPr>
                <a:cxnSpLocks noChangeShapeType="1"/>
                <a:stCxn id="15" idx="2"/>
              </p:cNvCxnSpPr>
              <p:nvPr/>
            </p:nvCxnSpPr>
            <p:spPr bwMode="auto">
              <a:xfrm rot="10800000" flipH="1">
                <a:off x="2825681" y="3429928"/>
                <a:ext cx="3498751" cy="4762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EE656A94-0306-4E89-9C9E-DFE66390096F}"/>
                  </a:ext>
                </a:extLst>
              </p:cNvPr>
              <p:cNvCxnSpPr>
                <a:cxnSpLocks noChangeShapeType="1"/>
                <a:stCxn id="15" idx="1"/>
                <a:endCxn id="15" idx="5"/>
              </p:cNvCxnSpPr>
              <p:nvPr/>
            </p:nvCxnSpPr>
            <p:spPr bwMode="auto">
              <a:xfrm rot="16200000" flipH="1">
                <a:off x="3338326" y="2198064"/>
                <a:ext cx="2473463" cy="2473255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77AF54D6-DA42-40BE-8C3D-3F6585AB1A39}"/>
                  </a:ext>
                </a:extLst>
              </p:cNvPr>
              <p:cNvCxnSpPr>
                <a:cxnSpLocks noChangeShapeType="1"/>
                <a:stCxn id="15" idx="7"/>
                <a:endCxn id="15" idx="3"/>
              </p:cNvCxnSpPr>
              <p:nvPr/>
            </p:nvCxnSpPr>
            <p:spPr bwMode="auto">
              <a:xfrm rot="-5400000" flipH="1" flipV="1">
                <a:off x="3338326" y="2198064"/>
                <a:ext cx="2473463" cy="2473255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</p:cxnSp>
        </p:grpSp>
        <p:sp>
          <p:nvSpPr>
            <p:cNvPr id="15374" name="TextBox 6">
              <a:extLst>
                <a:ext uri="{FF2B5EF4-FFF2-40B4-BE49-F238E27FC236}">
                  <a16:creationId xmlns:a16="http://schemas.microsoft.com/office/drawing/2014/main" id="{0CBB4711-D4BD-4B7D-B5AB-0C681A273C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93016" y="1378764"/>
              <a:ext cx="36284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N</a:t>
              </a:r>
            </a:p>
          </p:txBody>
        </p:sp>
        <p:sp>
          <p:nvSpPr>
            <p:cNvPr id="15375" name="TextBox 7">
              <a:extLst>
                <a:ext uri="{FF2B5EF4-FFF2-40B4-BE49-F238E27FC236}">
                  <a16:creationId xmlns:a16="http://schemas.microsoft.com/office/drawing/2014/main" id="{F0D9B157-1704-4D91-9DEB-624B9183B3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11457" y="1827597"/>
              <a:ext cx="51239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NE</a:t>
              </a:r>
            </a:p>
          </p:txBody>
        </p:sp>
        <p:sp>
          <p:nvSpPr>
            <p:cNvPr id="15376" name="TextBox 8">
              <a:extLst>
                <a:ext uri="{FF2B5EF4-FFF2-40B4-BE49-F238E27FC236}">
                  <a16:creationId xmlns:a16="http://schemas.microsoft.com/office/drawing/2014/main" id="{6D034943-137F-4EB4-9539-B7B8650D6A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6702" y="3244334"/>
              <a:ext cx="36284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</a:t>
              </a:r>
            </a:p>
          </p:txBody>
        </p:sp>
        <p:sp>
          <p:nvSpPr>
            <p:cNvPr id="15377" name="TextBox 9">
              <a:extLst>
                <a:ext uri="{FF2B5EF4-FFF2-40B4-BE49-F238E27FC236}">
                  <a16:creationId xmlns:a16="http://schemas.microsoft.com/office/drawing/2014/main" id="{2F4155C9-2081-45F8-A6A7-7136CD73B4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11459" y="4670995"/>
              <a:ext cx="51239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SE</a:t>
              </a:r>
            </a:p>
          </p:txBody>
        </p:sp>
        <p:sp>
          <p:nvSpPr>
            <p:cNvPr id="15378" name="TextBox 10">
              <a:extLst>
                <a:ext uri="{FF2B5EF4-FFF2-40B4-BE49-F238E27FC236}">
                  <a16:creationId xmlns:a16="http://schemas.microsoft.com/office/drawing/2014/main" id="{060D39E7-434A-44CF-AF0D-5EDD3C148C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93799" y="5192727"/>
              <a:ext cx="36284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S</a:t>
              </a:r>
            </a:p>
          </p:txBody>
        </p:sp>
        <p:sp>
          <p:nvSpPr>
            <p:cNvPr id="15379" name="TextBox 11">
              <a:extLst>
                <a:ext uri="{FF2B5EF4-FFF2-40B4-BE49-F238E27FC236}">
                  <a16:creationId xmlns:a16="http://schemas.microsoft.com/office/drawing/2014/main" id="{8D66A16B-F6FE-48A1-BF8B-14102E483A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6842" y="1853513"/>
              <a:ext cx="6808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NW</a:t>
              </a:r>
            </a:p>
          </p:txBody>
        </p:sp>
        <p:sp>
          <p:nvSpPr>
            <p:cNvPr id="15380" name="TextBox 12">
              <a:extLst>
                <a:ext uri="{FF2B5EF4-FFF2-40B4-BE49-F238E27FC236}">
                  <a16:creationId xmlns:a16="http://schemas.microsoft.com/office/drawing/2014/main" id="{ADB673DF-B5B9-45B0-8929-D71CD6682E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62154" y="3244335"/>
              <a:ext cx="36284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W</a:t>
              </a:r>
            </a:p>
          </p:txBody>
        </p:sp>
        <p:sp>
          <p:nvSpPr>
            <p:cNvPr id="15381" name="TextBox 13">
              <a:extLst>
                <a:ext uri="{FF2B5EF4-FFF2-40B4-BE49-F238E27FC236}">
                  <a16:creationId xmlns:a16="http://schemas.microsoft.com/office/drawing/2014/main" id="{EBC28815-B539-4E7C-8935-3BD70E1134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4548" y="4670994"/>
              <a:ext cx="52430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SW</a:t>
              </a:r>
            </a:p>
          </p:txBody>
        </p:sp>
      </p:grpSp>
      <p:sp>
        <p:nvSpPr>
          <p:cNvPr id="15365" name="TextBox 27">
            <a:extLst>
              <a:ext uri="{FF2B5EF4-FFF2-40B4-BE49-F238E27FC236}">
                <a16:creationId xmlns:a16="http://schemas.microsoft.com/office/drawing/2014/main" id="{927F0CA2-7581-45E0-AF71-14BEB49D8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4763" y="1438275"/>
            <a:ext cx="28194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/>
              <a:t>Open, listen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Soft beginnings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Warm welcome, </a:t>
            </a:r>
            <a:br>
              <a:rPr lang="en-US" altLang="en-US" sz="1800" dirty="0"/>
            </a:br>
            <a:r>
              <a:rPr lang="en-US" altLang="en-US" sz="1800" dirty="0"/>
              <a:t>Gratitude, our senses,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whole body </a:t>
            </a:r>
            <a:br>
              <a:rPr lang="en-US" altLang="en-US" sz="1800" dirty="0"/>
            </a:br>
            <a:r>
              <a:rPr lang="en-US" altLang="en-US" sz="1800" dirty="0"/>
              <a:t> </a:t>
            </a:r>
          </a:p>
        </p:txBody>
      </p:sp>
      <p:sp>
        <p:nvSpPr>
          <p:cNvPr id="15366" name="TextBox 28">
            <a:extLst>
              <a:ext uri="{FF2B5EF4-FFF2-40B4-BE49-F238E27FC236}">
                <a16:creationId xmlns:a16="http://schemas.microsoft.com/office/drawing/2014/main" id="{FA5F0C81-F0CC-4713-ABD1-CDDAF8DAB9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8138" y="2995613"/>
            <a:ext cx="1655762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/>
              <a:t>Inspiration and Excitement</a:t>
            </a:r>
            <a:br>
              <a:rPr lang="en-US" altLang="en-US" sz="1800" b="1" dirty="0"/>
            </a:br>
            <a:r>
              <a:rPr lang="en-US" altLang="en-US" sz="1800" dirty="0"/>
              <a:t>Refreshing ideas, Story on theme of day</a:t>
            </a:r>
          </a:p>
        </p:txBody>
      </p:sp>
      <p:sp>
        <p:nvSpPr>
          <p:cNvPr id="15367" name="TextBox 29">
            <a:extLst>
              <a:ext uri="{FF2B5EF4-FFF2-40B4-BE49-F238E27FC236}">
                <a16:creationId xmlns:a16="http://schemas.microsoft.com/office/drawing/2014/main" id="{E57B1C2F-1C59-4970-B37A-6819BA6FD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6188" y="4670425"/>
            <a:ext cx="2360612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Orientation and Motivation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Games, fun, Give crisp instructions and clear boundaries</a:t>
            </a:r>
          </a:p>
        </p:txBody>
      </p:sp>
      <p:sp>
        <p:nvSpPr>
          <p:cNvPr id="15368" name="TextBox 30">
            <a:extLst>
              <a:ext uri="{FF2B5EF4-FFF2-40B4-BE49-F238E27FC236}">
                <a16:creationId xmlns:a16="http://schemas.microsoft.com/office/drawing/2014/main" id="{16F78B66-8417-4B00-BFA3-6FC0660605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4713" y="5445125"/>
            <a:ext cx="2397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/>
              <a:t>            Focus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The ‘meat’ of the day – do the activity / task</a:t>
            </a:r>
          </a:p>
        </p:txBody>
      </p:sp>
      <p:sp>
        <p:nvSpPr>
          <p:cNvPr id="15369" name="TextBox 31">
            <a:extLst>
              <a:ext uri="{FF2B5EF4-FFF2-40B4-BE49-F238E27FC236}">
                <a16:creationId xmlns:a16="http://schemas.microsoft.com/office/drawing/2014/main" id="{17643F95-6242-4A84-A820-7FB2B06C7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6238" y="4856163"/>
            <a:ext cx="1852612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Relaxation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Internalisation</a:t>
            </a:r>
            <a:endParaRPr lang="en-US" altLang="en-US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Take a break,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Snack, water, sitspot</a:t>
            </a:r>
          </a:p>
        </p:txBody>
      </p:sp>
      <p:sp>
        <p:nvSpPr>
          <p:cNvPr id="15370" name="TextBox 32">
            <a:extLst>
              <a:ext uri="{FF2B5EF4-FFF2-40B4-BE49-F238E27FC236}">
                <a16:creationId xmlns:a16="http://schemas.microsoft.com/office/drawing/2014/main" id="{F80258A7-9CB6-44F1-949B-99876B8AB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249613"/>
            <a:ext cx="24622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Celebration and Harvest</a:t>
            </a:r>
            <a:br>
              <a:rPr lang="en-US" altLang="en-US" sz="1800" b="1"/>
            </a:br>
            <a:r>
              <a:rPr lang="en-US" altLang="en-US" sz="1800"/>
              <a:t>Group poem, reflections, end ideas</a:t>
            </a:r>
          </a:p>
        </p:txBody>
      </p:sp>
      <p:sp>
        <p:nvSpPr>
          <p:cNvPr id="15371" name="TextBox 33">
            <a:extLst>
              <a:ext uri="{FF2B5EF4-FFF2-40B4-BE49-F238E27FC236}">
                <a16:creationId xmlns:a16="http://schemas.microsoft.com/office/drawing/2014/main" id="{7BA4BF35-685B-4F3E-9B3B-B50B84BAE0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75" y="1374775"/>
            <a:ext cx="29225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Decomposition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Release and Reflection</a:t>
            </a:r>
            <a:br>
              <a:rPr lang="en-US" altLang="en-US" sz="1800" b="1"/>
            </a:br>
            <a:r>
              <a:rPr lang="en-US" altLang="en-US" sz="1800"/>
              <a:t>Contemplate, reflect, debrief</a:t>
            </a:r>
          </a:p>
        </p:txBody>
      </p:sp>
      <p:sp>
        <p:nvSpPr>
          <p:cNvPr id="15372" name="TextBox 34">
            <a:extLst>
              <a:ext uri="{FF2B5EF4-FFF2-40B4-BE49-F238E27FC236}">
                <a16:creationId xmlns:a16="http://schemas.microsoft.com/office/drawing/2014/main" id="{26FB4792-C0EC-4470-964D-6DA7878BF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4713" y="274638"/>
            <a:ext cx="27670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Distillation and Integration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Rest and restoration, answers/questions emerge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88" name="Video 16387">
            <a:extLst>
              <a:ext uri="{FF2B5EF4-FFF2-40B4-BE49-F238E27FC236}">
                <a16:creationId xmlns:a16="http://schemas.microsoft.com/office/drawing/2014/main" id="{BBDB969C-566A-41C0-B248-9B57589CFC6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3010" r="11777" b="1"/>
          <a:stretch/>
        </p:blipFill>
        <p:spPr>
          <a:xfrm>
            <a:off x="20" y="-22"/>
            <a:ext cx="9143977" cy="6858022"/>
          </a:xfrm>
          <a:prstGeom prst="rect">
            <a:avLst/>
          </a:prstGeom>
        </p:spPr>
      </p:pic>
      <p:sp>
        <p:nvSpPr>
          <p:cNvPr id="74" name="Rectangle 73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684783" y="1682484"/>
            <a:ext cx="6858003" cy="3493010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6" name="Title 1">
            <a:extLst>
              <a:ext uri="{FF2B5EF4-FFF2-40B4-BE49-F238E27FC236}">
                <a16:creationId xmlns:a16="http://schemas.microsoft.com/office/drawing/2014/main" id="{0C2BFE38-BC9F-4060-A0B1-8EFFDDC006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7" y="137439"/>
            <a:ext cx="4089397" cy="3569242"/>
          </a:xfrm>
        </p:spPr>
        <p:txBody>
          <a:bodyPr anchor="t">
            <a:normAutofit/>
          </a:bodyPr>
          <a:lstStyle/>
          <a:p>
            <a:pPr algn="l"/>
            <a:r>
              <a:rPr lang="en-GB" altLang="en-US" sz="4500" b="1" dirty="0">
                <a:solidFill>
                  <a:srgbClr val="FFFFFF"/>
                </a:solidFill>
              </a:rPr>
              <a:t>Planning for Forest School &amp; Nature-based programmes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797890" y="2511887"/>
            <a:ext cx="6858003" cy="1834218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26" fill="hold"/>
                                        <p:tgtEl>
                                          <p:spTgt spid="163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3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63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88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6388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1">
            <a:extLst>
              <a:ext uri="{FF2B5EF4-FFF2-40B4-BE49-F238E27FC236}">
                <a16:creationId xmlns:a16="http://schemas.microsoft.com/office/drawing/2014/main" id="{0CEAD2D7-1869-44B3-94DF-FEF1EE4688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2426645"/>
              </p:ext>
            </p:extLst>
          </p:nvPr>
        </p:nvGraphicFramePr>
        <p:xfrm>
          <a:off x="-2359" y="976544"/>
          <a:ext cx="9146359" cy="44781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447956" imgH="2666707" progId="AcroExch.Document.DC">
                  <p:embed/>
                </p:oleObj>
              </mc:Choice>
              <mc:Fallback>
                <p:oleObj name="Acrobat Document" r:id="rId2" imgW="5447956" imgH="2666707" progId="AcroExch.Document.DC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359" y="976544"/>
                        <a:ext cx="9146359" cy="44781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Rectangle 105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6700" y="0"/>
            <a:ext cx="8610371" cy="2753936"/>
          </a:xfrm>
          <a:prstGeom prst="rect">
            <a:avLst/>
          </a:prstGeom>
          <a:gradFill>
            <a:gsLst>
              <a:gs pos="0">
                <a:schemeClr val="accent5"/>
              </a:gs>
              <a:gs pos="25000">
                <a:schemeClr val="accent5"/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8" name="Picture 107">
            <a:extLst>
              <a:ext uri="{FF2B5EF4-FFF2-40B4-BE49-F238E27FC236}">
                <a16:creationId xmlns:a16="http://schemas.microsoft.com/office/drawing/2014/main" id="{02DD2BC0-6F29-4B4F-8D61-2DCF6D2E8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F7E7EE-B67F-4D1C-8163-CDCCE8531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419" y="826680"/>
            <a:ext cx="7375161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br>
              <a:rPr lang="en-GB" sz="2200" b="1">
                <a:solidFill>
                  <a:srgbClr val="FFFFFF"/>
                </a:solidFill>
              </a:rPr>
            </a:br>
            <a:r>
              <a:rPr lang="en-GB" sz="2200" b="1">
                <a:solidFill>
                  <a:srgbClr val="FFFFFF"/>
                </a:solidFill>
              </a:rPr>
              <a:t>EXAMPLE TEMPLATE: Long term planning – example under 8 year olds</a:t>
            </a:r>
            <a:br>
              <a:rPr lang="en-GB" sz="2200">
                <a:solidFill>
                  <a:srgbClr val="FFFFFF"/>
                </a:solidFill>
              </a:rPr>
            </a:br>
            <a:endParaRPr lang="en-GB" sz="2200">
              <a:solidFill>
                <a:srgbClr val="FFFFFF"/>
              </a:solidFill>
            </a:endParaRPr>
          </a:p>
        </p:txBody>
      </p:sp>
      <p:sp>
        <p:nvSpPr>
          <p:cNvPr id="18469" name="Rectangle 1">
            <a:extLst>
              <a:ext uri="{FF2B5EF4-FFF2-40B4-BE49-F238E27FC236}">
                <a16:creationId xmlns:a16="http://schemas.microsoft.com/office/drawing/2014/main" id="{12D310E1-6220-404F-B236-C9D1C1B79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8986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914400" eaLnBrk="1" hangingPunct="1"/>
            <a:endParaRPr lang="en-US" altLang="en-US"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215E59A-F8FA-424F-A8E7-9FB35A6EFA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9727522"/>
              </p:ext>
            </p:extLst>
          </p:nvPr>
        </p:nvGraphicFramePr>
        <p:xfrm>
          <a:off x="777240" y="2753936"/>
          <a:ext cx="7745323" cy="30397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81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88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83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34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HALF TERM</a:t>
                      </a:r>
                      <a:endParaRPr lang="en-GB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8" marR="468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Key Learning Objectives/intentions</a:t>
                      </a:r>
                      <a:endParaRPr lang="en-GB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8" marR="468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Possible activities</a:t>
                      </a:r>
                      <a:endParaRPr lang="en-GB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8" marR="4683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06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Autumn 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n-GB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8" marR="4683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700">
                          <a:effectLst/>
                        </a:rPr>
                        <a:t>Become familiar with staff, routines, safety rules of a forest school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700">
                          <a:effectLst/>
                        </a:rPr>
                        <a:t>Explore a natural environment with senses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700">
                          <a:effectLst/>
                        </a:rPr>
                        <a:t>Begin to work effectively as part of group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n-GB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8" marR="468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At school site: Exploring kit bag, practice getting dressed, collecting objects, simple crafts, exploratory objects, temporary shelters, games, songs &amp; stories &amp; games</a:t>
                      </a:r>
                      <a:endParaRPr lang="en-GB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8" marR="46838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10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Autumn 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n-GB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8" marR="4683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700" dirty="0">
                          <a:effectLst/>
                        </a:rPr>
                        <a:t>Begin to be familiar with new environment via exploration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700" dirty="0">
                          <a:effectLst/>
                        </a:rPr>
                        <a:t>Begin to be familiar with appropriate behaviour around a fire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700" dirty="0">
                          <a:effectLst/>
                        </a:rPr>
                        <a:t>Make choices with growing independence</a:t>
                      </a:r>
                      <a:endParaRPr lang="en-GB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8" marR="468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Exploring site, collecting objects, dragging rolling logs, using ropes, elder necklaces, charcoal drawing, fire making and cooking, mud faces, blob people</a:t>
                      </a:r>
                      <a:endParaRPr lang="en-GB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8" marR="46838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10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Spring 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n-GB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8" marR="4683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700">
                          <a:effectLst/>
                        </a:rPr>
                        <a:t>Increase range of tools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700">
                          <a:effectLst/>
                        </a:rPr>
                        <a:t>Initiate and pursue own interest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700">
                          <a:effectLst/>
                        </a:rPr>
                        <a:t>Develop gross and fine motor skills</a:t>
                      </a:r>
                      <a:endParaRPr lang="en-GB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8" marR="468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Revise safety routines, tool use (potato peelers, secateurs, loppers), cooking, knots, cutting and preparation for toasting sticks etc</a:t>
                      </a:r>
                      <a:endParaRPr lang="en-GB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8" marR="46838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2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Spring 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n-GB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8" marR="4683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700">
                          <a:effectLst/>
                        </a:rPr>
                        <a:t>Increase range of tools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700">
                          <a:effectLst/>
                        </a:rPr>
                        <a:t>As above</a:t>
                      </a:r>
                      <a:endParaRPr lang="en-GB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8" marR="468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Revise safety routines, continue teaching skills (knife and saw), cooking, weaving, whittling &amp; games, wild foods</a:t>
                      </a:r>
                      <a:endParaRPr lang="en-GB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8" marR="46838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10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Summer 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n-GB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8" marR="4683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700">
                          <a:effectLst/>
                        </a:rPr>
                        <a:t>Solve problems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700">
                          <a:effectLst/>
                        </a:rPr>
                        <a:t>Share and communicate ideas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700">
                          <a:effectLst/>
                        </a:rPr>
                        <a:t>Celebrate personal &amp; group achievements</a:t>
                      </a:r>
                      <a:endParaRPr lang="en-GB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8" marR="468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Consolidation of skills and understanding, continue teaching skills where necessary. Introduce problems.</a:t>
                      </a:r>
                      <a:endParaRPr lang="en-GB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8" marR="46838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2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Summer 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n-GB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8" marR="4683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n-GB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8" marR="4683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700" dirty="0">
                          <a:effectLst/>
                        </a:rPr>
                        <a:t> </a:t>
                      </a:r>
                      <a:endParaRPr lang="en-GB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8" marR="46838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01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6700" y="0"/>
            <a:ext cx="8610371" cy="2753936"/>
          </a:xfrm>
          <a:prstGeom prst="rect">
            <a:avLst/>
          </a:prstGeom>
          <a:gradFill>
            <a:gsLst>
              <a:gs pos="0">
                <a:schemeClr val="accent5"/>
              </a:gs>
              <a:gs pos="25000">
                <a:schemeClr val="accent5"/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4" name="Picture 103">
            <a:extLst>
              <a:ext uri="{FF2B5EF4-FFF2-40B4-BE49-F238E27FC236}">
                <a16:creationId xmlns:a16="http://schemas.microsoft.com/office/drawing/2014/main" id="{02DD2BC0-6F29-4B4F-8D61-2DCF6D2E8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A06FB5-B494-4BEC-B816-FC215351A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419" y="826680"/>
            <a:ext cx="7375161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br>
              <a:rPr lang="en-GB" sz="2200" b="1">
                <a:solidFill>
                  <a:srgbClr val="FFFFFF"/>
                </a:solidFill>
              </a:rPr>
            </a:br>
            <a:r>
              <a:rPr lang="en-GB" sz="2200" b="1">
                <a:solidFill>
                  <a:srgbClr val="FFFFFF"/>
                </a:solidFill>
              </a:rPr>
              <a:t>EXAMPLE TEMPLATE: Lesson pre-planning to include Aims, Learning Outcomes, Resources &amp; risks</a:t>
            </a:r>
            <a:br>
              <a:rPr lang="en-GB" sz="2200">
                <a:solidFill>
                  <a:srgbClr val="FFFFFF"/>
                </a:solidFill>
              </a:rPr>
            </a:br>
            <a:endParaRPr lang="en-GB" sz="2200">
              <a:solidFill>
                <a:srgbClr val="FFFFFF"/>
              </a:solidFill>
            </a:endParaRPr>
          </a:p>
        </p:txBody>
      </p:sp>
      <p:sp>
        <p:nvSpPr>
          <p:cNvPr id="19489" name="Rectangle 1">
            <a:extLst>
              <a:ext uri="{FF2B5EF4-FFF2-40B4-BE49-F238E27FC236}">
                <a16:creationId xmlns:a16="http://schemas.microsoft.com/office/drawing/2014/main" id="{B1FF4881-7B56-491B-9EF9-3B9C39336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914400" eaLnBrk="1" hangingPunct="1"/>
            <a:endParaRPr lang="en-US" altLang="en-US"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B1C0DED-C0C4-44F8-AE08-98D8C7AC97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9530679"/>
              </p:ext>
            </p:extLst>
          </p:nvPr>
        </p:nvGraphicFramePr>
        <p:xfrm>
          <a:off x="1571348" y="2627790"/>
          <a:ext cx="6019060" cy="37730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764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56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68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29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Group: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GB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56" marR="26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Staff:</a:t>
                      </a:r>
                      <a:endParaRPr lang="en-GB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56" marR="26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Location:</a:t>
                      </a:r>
                      <a:endParaRPr lang="en-GB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56" marR="26456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9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Date: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GB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56" marR="26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</a:rPr>
                        <a:t>Time:</a:t>
                      </a:r>
                      <a:endParaRPr lang="en-GB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56" marR="26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Curriculum links:</a:t>
                      </a:r>
                      <a:endParaRPr lang="en-GB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56" marR="26456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367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Session number and Main activity (s):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GB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56" marR="26456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3163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Aims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To develop knowledge of place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To familiarise the young people with the site, establish a routine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 To encourage fun activity outside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GB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56" marR="26456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Differentiation:</a:t>
                      </a:r>
                      <a:endParaRPr lang="en-GB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56" marR="26456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367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Learning Outcomes: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The children become familiar with site and the adult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The children will investigate the site with their senses sight, smell, touch and feelings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GB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56" marR="26456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5046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Key Language: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GB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56" marR="26456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766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Resources: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First Aid Kit, camera, tarpaulin and rope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GB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56" marR="26456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GB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56" marR="26456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6367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</a:rPr>
                        <a:t>Risk assessment reference: Site risk assessment, daily risk assessment and activity risk assessment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</a:rPr>
                        <a:t> </a:t>
                      </a:r>
                      <a:endParaRPr lang="en-GB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56" marR="26456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6DBF50F6-DD88-4D9F-B7D3-79B989980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16BBDC2-6929-469E-B7C4-A03E77BF9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82" name="TextBox 1">
            <a:extLst>
              <a:ext uri="{FF2B5EF4-FFF2-40B4-BE49-F238E27FC236}">
                <a16:creationId xmlns:a16="http://schemas.microsoft.com/office/drawing/2014/main" id="{DC29DA6A-CD18-497C-B2C6-998586E1BC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504" y="5434228"/>
            <a:ext cx="7980565" cy="77584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914400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2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Earth Education: Steve Van </a:t>
            </a:r>
            <a:r>
              <a:rPr lang="en-US" altLang="en-US" sz="22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Matre’s</a:t>
            </a:r>
            <a:r>
              <a:rPr lang="en-US" altLang="en-US" sz="22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(1970’s) – Adapted Activity Audit</a:t>
            </a:r>
          </a:p>
          <a:p>
            <a:pPr defTabSz="914400" eaLnBrk="1" hangingPunct="1">
              <a:lnSpc>
                <a:spcPct val="90000"/>
              </a:lnSpc>
              <a:spcAft>
                <a:spcPts val="600"/>
              </a:spcAft>
            </a:pPr>
            <a:endParaRPr lang="en-US" altLang="en-US" sz="22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defTabSz="914400" eaLnBrk="1" hangingPunct="1">
              <a:lnSpc>
                <a:spcPct val="90000"/>
              </a:lnSpc>
              <a:spcAft>
                <a:spcPts val="600"/>
              </a:spcAft>
            </a:pPr>
            <a:endParaRPr lang="en-US" altLang="en-US" sz="22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344E6B5-C9F5-4338-9E33-003B123731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 flipH="1">
            <a:off x="-446669" y="442100"/>
            <a:ext cx="2514948" cy="1630750"/>
            <a:chOff x="-305" y="-4155"/>
            <a:chExt cx="2514948" cy="2174333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C90B0F8D-9E81-4DE8-95D5-1A26E9390D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30BA43A-83E9-4C67-92A6-F247FB3700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2F3A0CC-EBFE-405D-B0C0-27DE361ED5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DF2E853E-B55A-4FFD-B90E-6FB4F31BD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FDFEDBF7-8E2C-46B8-9095-AE1D77E21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6847914" y="4560733"/>
            <a:ext cx="2296085" cy="2297266"/>
            <a:chOff x="-305" y="-1"/>
            <a:chExt cx="3832880" cy="2876136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60202872-FBB0-4F11-BC49-9FB400B212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0DEB2F40-D411-4D44-9638-AE0342C7F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507F7D91-A991-4196-AF73-327E04B56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78739A9-E67C-40E5-9468-0A68AEC54E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483" name="Rectangle 1">
            <a:extLst>
              <a:ext uri="{FF2B5EF4-FFF2-40B4-BE49-F238E27FC236}">
                <a16:creationId xmlns:a16="http://schemas.microsoft.com/office/drawing/2014/main" id="{5257B079-024F-49BD-A820-DF3B00F60D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046163"/>
            <a:ext cx="203660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30F06C7-3D71-4F38-BFF2-758A8DB3E5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6686015"/>
              </p:ext>
            </p:extLst>
          </p:nvPr>
        </p:nvGraphicFramePr>
        <p:xfrm>
          <a:off x="1059255" y="445152"/>
          <a:ext cx="7414612" cy="4706272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2104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96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54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01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52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62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b="0" cap="none" spc="60">
                          <a:solidFill>
                            <a:schemeClr val="bg1"/>
                          </a:solidFill>
                          <a:effectLst/>
                        </a:rPr>
                        <a:t>ACTIVITY &amp; Season – E to W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b="0" cap="none" spc="6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600" b="0" cap="none" spc="6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b="0" cap="none" spc="60">
                          <a:solidFill>
                            <a:schemeClr val="bg1"/>
                          </a:solidFill>
                          <a:effectLst/>
                        </a:rPr>
                        <a:t>SENSE</a:t>
                      </a:r>
                      <a:endParaRPr lang="en-US" sz="600" b="0" cap="none" spc="6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b="0" cap="none" spc="60">
                          <a:solidFill>
                            <a:schemeClr val="bg1"/>
                          </a:solidFill>
                          <a:effectLst/>
                        </a:rPr>
                        <a:t>FEELING</a:t>
                      </a:r>
                      <a:endParaRPr lang="en-US" sz="600" b="0" cap="none" spc="6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b="0" cap="none" spc="60">
                          <a:solidFill>
                            <a:schemeClr val="bg1"/>
                          </a:solidFill>
                          <a:effectLst/>
                        </a:rPr>
                        <a:t>MOVING/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b="0" cap="none" spc="60">
                          <a:solidFill>
                            <a:schemeClr val="bg1"/>
                          </a:solidFill>
                          <a:effectLst/>
                        </a:rPr>
                        <a:t>STATIONARY</a:t>
                      </a:r>
                      <a:endParaRPr lang="en-US" sz="600" b="0" cap="none" spc="6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b="0" cap="none" spc="60">
                          <a:solidFill>
                            <a:schemeClr val="bg1"/>
                          </a:solidFill>
                          <a:effectLst/>
                        </a:rPr>
                        <a:t>ENERGY</a:t>
                      </a:r>
                      <a:endParaRPr lang="en-US" sz="600" b="0" cap="none" spc="6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2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b="1" cap="none" spc="0">
                          <a:solidFill>
                            <a:schemeClr val="tx1"/>
                          </a:solidFill>
                          <a:effectLst/>
                        </a:rPr>
                        <a:t>Travelling ideas</a:t>
                      </a:r>
                      <a:endParaRPr lang="en-US" sz="6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Sight, touch, smell, hearing, listening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 err="1">
                          <a:solidFill>
                            <a:schemeClr val="tx1"/>
                          </a:solidFill>
                          <a:effectLst/>
                        </a:rPr>
                        <a:t>e.g</a:t>
                      </a: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 joy, kinship, awe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Low </a:t>
                      </a:r>
                      <a:b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medium</a:t>
                      </a:r>
                      <a:b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high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8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b="1" cap="none" spc="0">
                          <a:solidFill>
                            <a:schemeClr val="tx1"/>
                          </a:solidFill>
                          <a:effectLst/>
                        </a:rPr>
                        <a:t>Gathering/starting</a:t>
                      </a:r>
                      <a:br>
                        <a:rPr lang="en-US" sz="600" b="1" cap="none" spc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600" b="1" cap="none" spc="0">
                          <a:solidFill>
                            <a:schemeClr val="tx1"/>
                          </a:solidFill>
                          <a:effectLst/>
                        </a:rPr>
                        <a:t>(East Activities)</a:t>
                      </a:r>
                      <a:endParaRPr lang="en-US" sz="6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2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b="1" cap="none" spc="0">
                          <a:solidFill>
                            <a:schemeClr val="tx1"/>
                          </a:solidFill>
                          <a:effectLst/>
                        </a:rPr>
                        <a:t>Singing/songs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b="1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2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b="1" cap="none" spc="0">
                          <a:solidFill>
                            <a:schemeClr val="tx1"/>
                          </a:solidFill>
                          <a:effectLst/>
                        </a:rPr>
                        <a:t>Boundary ideas &amp; Risk assessment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b="1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2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b="1" cap="none" spc="0">
                          <a:solidFill>
                            <a:schemeClr val="tx1"/>
                          </a:solidFill>
                          <a:effectLst/>
                        </a:rPr>
                        <a:t>Fire making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b="1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2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b="1" cap="none" spc="0" dirty="0">
                          <a:solidFill>
                            <a:schemeClr val="tx1"/>
                          </a:solidFill>
                          <a:effectLst/>
                        </a:rPr>
                        <a:t>Cooking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b="1" cap="none" spc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b="1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62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b="1" cap="none" spc="0">
                          <a:solidFill>
                            <a:schemeClr val="tx1"/>
                          </a:solidFill>
                          <a:effectLst/>
                        </a:rPr>
                        <a:t>Crafting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b="1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62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b="1" cap="none" spc="0">
                          <a:solidFill>
                            <a:schemeClr val="tx1"/>
                          </a:solidFill>
                          <a:effectLst/>
                        </a:rPr>
                        <a:t>Tools/woodwork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b="1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62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b="1" cap="none" spc="0">
                          <a:solidFill>
                            <a:schemeClr val="tx1"/>
                          </a:solidFill>
                          <a:effectLst/>
                        </a:rPr>
                        <a:t>Swings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b="1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62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b="1" cap="none" spc="0">
                          <a:solidFill>
                            <a:schemeClr val="tx1"/>
                          </a:solidFill>
                          <a:effectLst/>
                        </a:rPr>
                        <a:t>Games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b="1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718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b="1" cap="none" spc="0">
                          <a:solidFill>
                            <a:schemeClr val="tx1"/>
                          </a:solidFill>
                          <a:effectLst/>
                        </a:rPr>
                        <a:t>Gathering/ending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b="1" cap="none" spc="0">
                          <a:solidFill>
                            <a:schemeClr val="tx1"/>
                          </a:solidFill>
                          <a:effectLst/>
                        </a:rPr>
                        <a:t>(West)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b="1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cap="none" spc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6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9" marR="16409" marT="3664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37FC6-D5D7-4EC7-9EAA-ACF2F35FD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br>
              <a:rPr lang="en-GB" sz="3100" b="1" dirty="0"/>
            </a:br>
            <a:r>
              <a:rPr lang="en-GB" sz="3100" b="1" dirty="0"/>
              <a:t>EXAMPLE TIMETABLE PLAN FOR A SESSION including Evaluation and Next steps</a:t>
            </a:r>
            <a:br>
              <a:rPr lang="en-GB" dirty="0"/>
            </a:br>
            <a:endParaRPr lang="en-GB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08A1A05-DFD0-4FB3-A917-0A68DB3D94A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557338"/>
          <a:ext cx="8229599" cy="38877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10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35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80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23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545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904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TIME</a:t>
                      </a:r>
                      <a:endParaRPr lang="en-GB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19" marR="627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ACTIVITY e.g shelter building, fire making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19" marR="627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EVALUATION</a:t>
                      </a:r>
                      <a:endParaRPr lang="en-GB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19" marR="627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Flow</a:t>
                      </a:r>
                      <a:r>
                        <a:rPr lang="en-GB" sz="1000" baseline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Learning/Jon </a:t>
                      </a:r>
                      <a:r>
                        <a:rPr lang="en-GB" sz="1000" baseline="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Youngs</a:t>
                      </a:r>
                      <a:r>
                        <a:rPr lang="en-GB" sz="1000" baseline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8 shields</a:t>
                      </a:r>
                      <a:endParaRPr lang="en-GB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19" marR="627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NEXT STEPS/Future changes &amp; ideas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19" marR="62719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73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9am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11.30am</a:t>
                      </a:r>
                      <a:endParaRPr lang="en-GB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19" marR="627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Get ready to go –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Get ready to go</a:t>
                      </a:r>
                      <a:endParaRPr lang="en-GB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19" marR="627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  <a:endParaRPr lang="en-GB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19" marR="627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19" marR="627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  <a:endParaRPr lang="en-GB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19" marR="62719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1527" name="Rectangle 2">
            <a:extLst>
              <a:ext uri="{FF2B5EF4-FFF2-40B4-BE49-F238E27FC236}">
                <a16:creationId xmlns:a16="http://schemas.microsoft.com/office/drawing/2014/main" id="{7F49F32B-2B1A-406A-A72C-D45CE9BEF1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1184275"/>
            <a:ext cx="8999537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914400" eaLnBrk="1" hangingPunct="1"/>
            <a:r>
              <a:rPr lang="en-GB" altLang="en-US" sz="1600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SESSION 1</a:t>
            </a:r>
            <a:endParaRPr lang="en-GB" altLang="en-US" sz="1600" b="1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80AA16-C225-47F7-BBEC-230E4E45DDA1}"/>
              </a:ext>
            </a:extLst>
          </p:cNvPr>
          <p:cNvSpPr txBox="1"/>
          <p:nvPr/>
        </p:nvSpPr>
        <p:spPr>
          <a:xfrm>
            <a:off x="539750" y="5662613"/>
            <a:ext cx="8135938" cy="1076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GB" sz="1600" dirty="0"/>
              <a:t>Evaluation may include: practical evaluation on what went well or not so well</a:t>
            </a:r>
            <a:r>
              <a:rPr lang="en-GB" sz="1600"/>
              <a:t>; your </a:t>
            </a:r>
            <a:r>
              <a:rPr lang="en-GB" sz="1600" dirty="0"/>
              <a:t>own strengths &amp; further support needed; in relation to flow learning or nature-centric models; in relation to young person’s self esteem, behaviour and learning; What changes in behaviour you may expect and were they achieved.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4089082E-550F-46EA-A84E-C7638832C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b="1"/>
              <a:t>EXAMPLE TEMPLATE: Observations of individual pupils </a:t>
            </a:r>
            <a:endParaRPr lang="en-GB" altLang="en-US" sz="280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26BD0D6-0656-4278-8AB3-2722F3DAAB1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268413"/>
          <a:ext cx="8229600" cy="42370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28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82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88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88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88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88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288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2884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0413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Name of Pupil</a:t>
                      </a:r>
                      <a:endParaRPr lang="en-GB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General comments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Changes in self-esteem and self confidence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Changes in ability to work cooperatively and with awareness of others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Changes in levels of motivation and attitude towards learning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Demonstration of ownership and pride in the local environment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Demonstration of an improved relationship with, and understanding of the outdoors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Changes in levels of skills and knowledge (including key skills *)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06" marR="62706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52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 </a:t>
                      </a:r>
                      <a:endParaRPr lang="en-GB" sz="1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 </a:t>
                      </a:r>
                      <a:endParaRPr lang="en-GB" sz="1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 </a:t>
                      </a:r>
                      <a:endParaRPr lang="en-GB" sz="1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06" marR="62706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52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 </a:t>
                      </a:r>
                      <a:endParaRPr lang="en-GB" sz="1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 </a:t>
                      </a:r>
                      <a:endParaRPr lang="en-GB" sz="1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 </a:t>
                      </a:r>
                      <a:endParaRPr lang="en-GB" sz="1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>
                          <a:effectLst/>
                        </a:rPr>
                        <a:t> </a:t>
                      </a:r>
                      <a:endParaRPr lang="en-GB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06" marR="62706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52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 </a:t>
                      </a:r>
                      <a:endParaRPr lang="en-GB" sz="1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 </a:t>
                      </a:r>
                      <a:endParaRPr lang="en-GB" sz="1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 </a:t>
                      </a:r>
                      <a:endParaRPr lang="en-GB" sz="1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>
                          <a:effectLst/>
                        </a:rPr>
                        <a:t> </a:t>
                      </a:r>
                      <a:endParaRPr lang="en-GB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06" marR="62706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72E9F49-255A-4AA6-9374-C4BF7385D129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5805488"/>
          <a:ext cx="8229600" cy="5670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67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Scoring notes: 1 = No change   2 = Slight change  3 = Dramatic change</a:t>
                      </a:r>
                      <a:endParaRPr lang="en-GB" sz="10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*Key skills: Speaking = S  Listening = L  Reading = R  Writing = W  Numeracy = N   PSHE = Personal, social, development</a:t>
                      </a:r>
                      <a:endParaRPr lang="en-GB" sz="10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* Please include information from Nature Centric cycle if appropriate</a:t>
                      </a:r>
                      <a:endParaRPr lang="en-GB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06" marR="62706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2584" name="Rectangle 1">
            <a:extLst>
              <a:ext uri="{FF2B5EF4-FFF2-40B4-BE49-F238E27FC236}">
                <a16:creationId xmlns:a16="http://schemas.microsoft.com/office/drawing/2014/main" id="{449BC751-B8EF-4834-983D-8C613C7875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5734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914400" eaLnBrk="1" hangingPunct="1"/>
            <a:endParaRPr lang="en-US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6700" y="0"/>
            <a:ext cx="8610371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3554" name="Title 1">
            <a:extLst>
              <a:ext uri="{FF2B5EF4-FFF2-40B4-BE49-F238E27FC236}">
                <a16:creationId xmlns:a16="http://schemas.microsoft.com/office/drawing/2014/main" id="{FAEDF888-CAEB-4741-B80A-645532301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419" y="826680"/>
            <a:ext cx="7375161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500">
                <a:solidFill>
                  <a:srgbClr val="FFFFFF"/>
                </a:solidFill>
              </a:rPr>
              <a:t>References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43FAA232-655B-48F9-919F-F4E3814A8A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4419" y="3092970"/>
            <a:ext cx="7375161" cy="2693976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1700" dirty="0">
                <a:solidFill>
                  <a:srgbClr val="000000"/>
                </a:solidFill>
              </a:rPr>
              <a:t>Jon Young, Ellen Haas and Evan </a:t>
            </a:r>
            <a:r>
              <a:rPr lang="en-US" altLang="en-US" sz="1700" dirty="0" err="1">
                <a:solidFill>
                  <a:srgbClr val="000000"/>
                </a:solidFill>
              </a:rPr>
              <a:t>McGown</a:t>
            </a:r>
            <a:r>
              <a:rPr lang="en-US" altLang="en-US" sz="1700" dirty="0">
                <a:solidFill>
                  <a:srgbClr val="000000"/>
                </a:solidFill>
              </a:rPr>
              <a:t> (2008) </a:t>
            </a:r>
            <a:r>
              <a:rPr lang="en-US" altLang="en-US" sz="1700" i="1" dirty="0">
                <a:solidFill>
                  <a:srgbClr val="000000"/>
                </a:solidFill>
              </a:rPr>
              <a:t>Coyote’s Guide to Connecting with Nature. </a:t>
            </a:r>
            <a:r>
              <a:rPr lang="en-US" altLang="en-US" sz="1700" dirty="0" err="1">
                <a:solidFill>
                  <a:srgbClr val="000000"/>
                </a:solidFill>
              </a:rPr>
              <a:t>Owlink</a:t>
            </a:r>
            <a:r>
              <a:rPr lang="en-US" altLang="en-US" sz="1700" dirty="0">
                <a:solidFill>
                  <a:srgbClr val="000000"/>
                </a:solidFill>
              </a:rPr>
              <a:t> Media. Washington  </a:t>
            </a:r>
          </a:p>
          <a:p>
            <a:pPr eaLnBrk="1" hangingPunct="1"/>
            <a:r>
              <a:rPr lang="en-GB" altLang="en-US" sz="1700" dirty="0">
                <a:solidFill>
                  <a:srgbClr val="000000"/>
                </a:solidFill>
              </a:rPr>
              <a:t>Cornell, J. B. (1979) </a:t>
            </a:r>
            <a:r>
              <a:rPr lang="en-GB" altLang="en-US" sz="1700" i="1" dirty="0">
                <a:solidFill>
                  <a:srgbClr val="000000"/>
                </a:solidFill>
              </a:rPr>
              <a:t>Sharing Nature with Children, </a:t>
            </a:r>
            <a:r>
              <a:rPr lang="en-GB" altLang="en-US" sz="1700" dirty="0">
                <a:solidFill>
                  <a:srgbClr val="000000"/>
                </a:solidFill>
              </a:rPr>
              <a:t>Exley Publications, U.K.</a:t>
            </a:r>
            <a:br>
              <a:rPr lang="en-GB" altLang="en-US" sz="1700" dirty="0">
                <a:solidFill>
                  <a:srgbClr val="000000"/>
                </a:solidFill>
              </a:rPr>
            </a:br>
            <a:r>
              <a:rPr lang="en-GB" altLang="en-US" sz="1700" dirty="0">
                <a:solidFill>
                  <a:srgbClr val="000000"/>
                </a:solidFill>
              </a:rPr>
              <a:t>Cornell, J. B. (1989)</a:t>
            </a:r>
            <a:r>
              <a:rPr lang="en-GB" altLang="en-US" sz="1700" i="1" dirty="0">
                <a:solidFill>
                  <a:srgbClr val="000000"/>
                </a:solidFill>
              </a:rPr>
              <a:t> Sharing the Joy of Nature,</a:t>
            </a:r>
            <a:r>
              <a:rPr lang="en-GB" altLang="en-US" sz="1700" dirty="0">
                <a:solidFill>
                  <a:srgbClr val="000000"/>
                </a:solidFill>
              </a:rPr>
              <a:t> Dawn Publications, California USA</a:t>
            </a:r>
            <a:endParaRPr lang="en-US" altLang="en-US" sz="17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631</TotalTime>
  <Words>1794</Words>
  <Application>Microsoft Office PowerPoint</Application>
  <PresentationFormat>On-screen Show (4:3)</PresentationFormat>
  <Paragraphs>458</Paragraphs>
  <Slides>21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MS PGothic</vt:lpstr>
      <vt:lpstr>Calibri</vt:lpstr>
      <vt:lpstr>Tahoma</vt:lpstr>
      <vt:lpstr>Times New Roman</vt:lpstr>
      <vt:lpstr>Symbol</vt:lpstr>
      <vt:lpstr>Office Theme</vt:lpstr>
      <vt:lpstr>Adobe Acrobat Document</vt:lpstr>
      <vt:lpstr>Nature-centric models Natural Cycles, flow and planning</vt:lpstr>
      <vt:lpstr>Learning Outcomes</vt:lpstr>
      <vt:lpstr>PowerPoint Presentation</vt:lpstr>
      <vt:lpstr>PowerPoint Presentation</vt:lpstr>
      <vt:lpstr>What is a nature-centric model?</vt:lpstr>
      <vt:lpstr>Cycle of a day</vt:lpstr>
      <vt:lpstr>Cycle of a year – what does the season make you feel like? </vt:lpstr>
      <vt:lpstr>Life cycle of a plant</vt:lpstr>
      <vt:lpstr>Human Life cycle</vt:lpstr>
      <vt:lpstr>Joseph Cornell’s </vt:lpstr>
      <vt:lpstr>What are the qualities of Joseph’s flow learning stages?</vt:lpstr>
      <vt:lpstr>PowerPoint Presentation</vt:lpstr>
      <vt:lpstr>A session in nature</vt:lpstr>
      <vt:lpstr>Planning for Forest School &amp; Nature-based programmes</vt:lpstr>
      <vt:lpstr>PowerPoint Presentation</vt:lpstr>
      <vt:lpstr> EXAMPLE TEMPLATE: Long term planning – example under 8 year olds </vt:lpstr>
      <vt:lpstr> EXAMPLE TEMPLATE: Lesson pre-planning to include Aims, Learning Outcomes, Resources &amp; risks </vt:lpstr>
      <vt:lpstr>PowerPoint Presentation</vt:lpstr>
      <vt:lpstr> EXAMPLE TIMETABLE PLAN FOR A SESSION including Evaluation and Next steps </vt:lpstr>
      <vt:lpstr>EXAMPLE TEMPLATE: Observations of individual pupils 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Cycles and Flow Learning</dc:title>
  <dc:creator>Victoria Mew</dc:creator>
  <cp:lastModifiedBy>Marina Robb</cp:lastModifiedBy>
  <cp:revision>43</cp:revision>
  <cp:lastPrinted>2011-09-27T12:08:02Z</cp:lastPrinted>
  <dcterms:created xsi:type="dcterms:W3CDTF">2011-09-22T11:24:43Z</dcterms:created>
  <dcterms:modified xsi:type="dcterms:W3CDTF">2021-04-21T08:18:15Z</dcterms:modified>
</cp:coreProperties>
</file>