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9" r:id="rId2"/>
    <p:sldId id="261" r:id="rId3"/>
    <p:sldId id="301" r:id="rId4"/>
    <p:sldId id="279" r:id="rId5"/>
    <p:sldId id="256" r:id="rId6"/>
    <p:sldId id="257" r:id="rId7"/>
    <p:sldId id="283" r:id="rId8"/>
    <p:sldId id="310" r:id="rId9"/>
    <p:sldId id="263" r:id="rId10"/>
    <p:sldId id="262" r:id="rId11"/>
    <p:sldId id="291" r:id="rId12"/>
    <p:sldId id="307" r:id="rId13"/>
    <p:sldId id="282" r:id="rId14"/>
    <p:sldId id="293" r:id="rId15"/>
    <p:sldId id="294" r:id="rId16"/>
    <p:sldId id="295" r:id="rId17"/>
    <p:sldId id="297" r:id="rId18"/>
    <p:sldId id="303" r:id="rId19"/>
    <p:sldId id="299" r:id="rId20"/>
    <p:sldId id="300" r:id="rId21"/>
    <p:sldId id="274" r:id="rId22"/>
    <p:sldId id="277"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5" d="100"/>
          <a:sy n="85" d="100"/>
        </p:scale>
        <p:origin x="-90" y="-56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E3E1AE-DCD0-48ED-9879-D7006CDBD671}" type="datetimeFigureOut">
              <a:rPr lang="en-GB" smtClean="0"/>
              <a:t>03/03/2017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12FD38-EA62-40F4-8B54-34B5470B32A4}" type="slidenum">
              <a:rPr lang="en-GB" smtClean="0"/>
              <a:t>‹#›</a:t>
            </a:fld>
            <a:endParaRPr lang="en-GB"/>
          </a:p>
        </p:txBody>
      </p:sp>
    </p:spTree>
    <p:extLst>
      <p:ext uri="{BB962C8B-B14F-4D97-AF65-F5344CB8AC3E}">
        <p14:creationId xmlns:p14="http://schemas.microsoft.com/office/powerpoint/2010/main" val="144182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noTextEdi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31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D0F436A-F289-4709-852F-316500265453}" type="slidenum">
              <a:rPr lang="en-GB"/>
              <a:pPr fontAlgn="base">
                <a:spcBef>
                  <a:spcPct val="0"/>
                </a:spcBef>
                <a:spcAft>
                  <a:spcPct val="0"/>
                </a:spcAft>
              </a:pPr>
              <a:t>21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p:spPr>
      </p:sp>
      <p:sp>
        <p:nvSpPr>
          <p:cNvPr id="993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
        <p:nvSpPr>
          <p:cNvPr id="993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4D4264-5217-4B81-B709-E2E987C3E386}" type="slidenum">
              <a:rPr lang="en-GB"/>
              <a:pPr fontAlgn="base">
                <a:spcBef>
                  <a:spcPct val="0"/>
                </a:spcBef>
                <a:spcAft>
                  <a:spcPct val="0"/>
                </a:spcAft>
              </a:pPr>
              <a:t>22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697A6E5-285B-47F8-9850-F46B9ED411FE}"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262992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97A6E5-285B-47F8-9850-F46B9ED411FE}"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11946630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97A6E5-285B-47F8-9850-F46B9ED411FE}"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56674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97A6E5-285B-47F8-9850-F46B9ED411FE}"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610019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97A6E5-285B-47F8-9850-F46B9ED411FE}" type="datetimeFigureOut">
              <a:rPr lang="en-GB" smtClean="0"/>
              <a:t>03/03/2017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3890167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97A6E5-285B-47F8-9850-F46B9ED411FE}" type="datetimeFigureOut">
              <a:rPr lang="en-GB" smtClean="0"/>
              <a:t>03/03/2017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3434963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697A6E5-285B-47F8-9850-F46B9ED411FE}" type="datetimeFigureOut">
              <a:rPr lang="en-GB" smtClean="0"/>
              <a:t>03/03/2017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875667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697A6E5-285B-47F8-9850-F46B9ED411FE}" type="datetimeFigureOut">
              <a:rPr lang="en-GB" smtClean="0"/>
              <a:t>03/03/2017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3937914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97A6E5-285B-47F8-9850-F46B9ED411FE}" type="datetimeFigureOut">
              <a:rPr lang="en-GB" smtClean="0"/>
              <a:t>03/03/2017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301356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7A6E5-285B-47F8-9850-F46B9ED411FE}" type="datetimeFigureOut">
              <a:rPr lang="en-GB" smtClean="0"/>
              <a:t>03/03/2017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3465578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97A6E5-285B-47F8-9850-F46B9ED411FE}" type="datetimeFigureOut">
              <a:rPr lang="en-GB" smtClean="0"/>
              <a:t>03/03/2017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037075-D424-49AA-A9FF-678483301ADF}" type="slidenum">
              <a:rPr lang="en-GB" smtClean="0"/>
              <a:t>‹#›</a:t>
            </a:fld>
            <a:endParaRPr lang="en-GB"/>
          </a:p>
        </p:txBody>
      </p:sp>
    </p:spTree>
    <p:extLst>
      <p:ext uri="{BB962C8B-B14F-4D97-AF65-F5344CB8AC3E}">
        <p14:creationId xmlns:p14="http://schemas.microsoft.com/office/powerpoint/2010/main" val="1657727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97A6E5-285B-47F8-9850-F46B9ED411FE}" type="datetimeFigureOut">
              <a:rPr lang="en-GB" smtClean="0"/>
              <a:t>03/03/2017</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37075-D424-49AA-A9FF-678483301ADF}" type="slidenum">
              <a:rPr lang="en-GB" smtClean="0"/>
              <a:t>‹#›</a:t>
            </a:fld>
            <a:endParaRPr lang="en-GB"/>
          </a:p>
        </p:txBody>
      </p:sp>
    </p:spTree>
    <p:extLst>
      <p:ext uri="{BB962C8B-B14F-4D97-AF65-F5344CB8AC3E}">
        <p14:creationId xmlns:p14="http://schemas.microsoft.com/office/powerpoint/2010/main" val="15754350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11.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026570"/>
          </a:xfrm>
        </p:spPr>
        <p:txBody>
          <a:bodyPr>
            <a:normAutofit fontScale="90000"/>
          </a:bodyPr>
          <a:lstStyle/>
          <a:p>
            <a:r>
              <a:rPr lang="en-GB" sz="2000" dirty="0" smtClean="0"/>
              <a:t/>
            </a:r>
            <a:br>
              <a:rPr lang="en-GB" sz="2000" dirty="0" smtClean="0"/>
            </a:br>
            <a:r>
              <a:rPr lang="en-GB" sz="2000" dirty="0" smtClean="0"/>
              <a:t/>
            </a:r>
            <a:br>
              <a:rPr lang="en-GB" sz="2000" dirty="0" smtClean="0"/>
            </a:br>
            <a:r>
              <a:rPr lang="en-GB" sz="2000" dirty="0" smtClean="0"/>
              <a:t/>
            </a:r>
            <a:br>
              <a:rPr lang="en-GB" sz="2000" dirty="0" smtClean="0"/>
            </a:br>
            <a:r>
              <a:rPr lang="en-GB" sz="2000" dirty="0"/>
              <a:t/>
            </a:r>
            <a:br>
              <a:rPr lang="en-GB" sz="2000" dirty="0"/>
            </a:br>
            <a:r>
              <a:rPr lang="en-GB" sz="2000" dirty="0" smtClean="0"/>
              <a:t/>
            </a:r>
            <a:br>
              <a:rPr lang="en-GB" sz="2000" dirty="0" smtClean="0"/>
            </a:br>
            <a:r>
              <a:rPr lang="en-GB" sz="3100" b="1" u="sng" dirty="0" smtClean="0">
                <a:solidFill>
                  <a:schemeClr val="tx2"/>
                </a:solidFill>
              </a:rPr>
              <a:t>Our brain</a:t>
            </a:r>
            <a:r>
              <a:rPr lang="en-GB" sz="2000" dirty="0" smtClean="0">
                <a:solidFill>
                  <a:schemeClr val="tx2"/>
                </a:solidFill>
              </a:rPr>
              <a:t/>
            </a:r>
            <a:br>
              <a:rPr lang="en-GB" sz="2000" dirty="0" smtClean="0">
                <a:solidFill>
                  <a:schemeClr val="tx2"/>
                </a:solidFill>
              </a:rPr>
            </a:br>
            <a:r>
              <a:rPr lang="en-GB" sz="2000" dirty="0">
                <a:solidFill>
                  <a:schemeClr val="tx2"/>
                </a:solidFill>
              </a:rPr>
              <a:t/>
            </a:r>
            <a:br>
              <a:rPr lang="en-GB" sz="2000" dirty="0">
                <a:solidFill>
                  <a:schemeClr val="tx2"/>
                </a:solidFill>
              </a:rPr>
            </a:br>
            <a:r>
              <a:rPr lang="en-GB" sz="2800" dirty="0" smtClean="0">
                <a:solidFill>
                  <a:schemeClr val="tx2"/>
                </a:solidFill>
              </a:rPr>
              <a:t>Understanding </a:t>
            </a:r>
            <a:r>
              <a:rPr lang="en-GB" sz="2800" dirty="0" smtClean="0">
                <a:solidFill>
                  <a:schemeClr val="tx2"/>
                </a:solidFill>
              </a:rPr>
              <a:t>the basics of neuroscience</a:t>
            </a:r>
            <a:br>
              <a:rPr lang="en-GB" sz="2800" dirty="0" smtClean="0">
                <a:solidFill>
                  <a:schemeClr val="tx2"/>
                </a:solidFill>
              </a:rPr>
            </a:br>
            <a:r>
              <a:rPr lang="en-GB" sz="2800" dirty="0" smtClean="0">
                <a:solidFill>
                  <a:schemeClr val="tx2"/>
                </a:solidFill>
              </a:rPr>
              <a:t/>
            </a:r>
            <a:br>
              <a:rPr lang="en-GB" sz="2800" dirty="0" smtClean="0">
                <a:solidFill>
                  <a:schemeClr val="tx2"/>
                </a:solidFill>
              </a:rPr>
            </a:br>
            <a:r>
              <a:rPr lang="en-GB" sz="2800" dirty="0" smtClean="0">
                <a:solidFill>
                  <a:schemeClr val="tx2"/>
                </a:solidFill>
              </a:rPr>
              <a:t>The </a:t>
            </a:r>
            <a:r>
              <a:rPr lang="en-GB" sz="2800" dirty="0" smtClean="0">
                <a:solidFill>
                  <a:schemeClr val="tx2"/>
                </a:solidFill>
              </a:rPr>
              <a:t>importance of neuron survival</a:t>
            </a:r>
            <a:br>
              <a:rPr lang="en-GB" sz="2800" dirty="0" smtClean="0">
                <a:solidFill>
                  <a:schemeClr val="tx2"/>
                </a:solidFill>
              </a:rPr>
            </a:br>
            <a:r>
              <a:rPr lang="en-GB" sz="2800" dirty="0" smtClean="0">
                <a:solidFill>
                  <a:schemeClr val="tx2"/>
                </a:solidFill>
              </a:rPr>
              <a:t/>
            </a:r>
            <a:br>
              <a:rPr lang="en-GB" sz="2800" dirty="0" smtClean="0">
                <a:solidFill>
                  <a:schemeClr val="tx2"/>
                </a:solidFill>
              </a:rPr>
            </a:br>
            <a:r>
              <a:rPr lang="en-GB" sz="2800" dirty="0" smtClean="0">
                <a:solidFill>
                  <a:schemeClr val="tx2"/>
                </a:solidFill>
              </a:rPr>
              <a:t>Being </a:t>
            </a:r>
            <a:r>
              <a:rPr lang="en-GB" sz="2800" dirty="0" smtClean="0">
                <a:solidFill>
                  <a:schemeClr val="tx2"/>
                </a:solidFill>
              </a:rPr>
              <a:t>hard-wired for survival – meeting reptiles in the Forest!</a:t>
            </a:r>
            <a:br>
              <a:rPr lang="en-GB" sz="2800" dirty="0" smtClean="0">
                <a:solidFill>
                  <a:schemeClr val="tx2"/>
                </a:solidFill>
              </a:rPr>
            </a:br>
            <a:r>
              <a:rPr lang="en-GB" sz="2800" dirty="0" smtClean="0">
                <a:solidFill>
                  <a:schemeClr val="tx2"/>
                </a:solidFill>
              </a:rPr>
              <a:t/>
            </a:r>
            <a:br>
              <a:rPr lang="en-GB" sz="2800" dirty="0" smtClean="0">
                <a:solidFill>
                  <a:schemeClr val="tx2"/>
                </a:solidFill>
              </a:rPr>
            </a:br>
            <a:r>
              <a:rPr lang="en-GB" sz="2800" dirty="0" smtClean="0">
                <a:solidFill>
                  <a:schemeClr val="tx2"/>
                </a:solidFill>
              </a:rPr>
              <a:t>Stress </a:t>
            </a:r>
            <a:r>
              <a:rPr lang="en-GB" sz="2800" dirty="0" smtClean="0">
                <a:solidFill>
                  <a:schemeClr val="tx2"/>
                </a:solidFill>
              </a:rPr>
              <a:t>and relationships</a:t>
            </a:r>
            <a:br>
              <a:rPr lang="en-GB" sz="2800" dirty="0" smtClean="0">
                <a:solidFill>
                  <a:schemeClr val="tx2"/>
                </a:solidFill>
              </a:rPr>
            </a:br>
            <a:r>
              <a:rPr lang="en-GB" sz="2800" dirty="0" smtClean="0">
                <a:solidFill>
                  <a:schemeClr val="tx2"/>
                </a:solidFill>
              </a:rPr>
              <a:t/>
            </a:r>
            <a:br>
              <a:rPr lang="en-GB" sz="2800" dirty="0" smtClean="0">
                <a:solidFill>
                  <a:schemeClr val="tx2"/>
                </a:solidFill>
              </a:rPr>
            </a:br>
            <a:r>
              <a:rPr lang="en-GB" sz="2800" dirty="0" smtClean="0">
                <a:solidFill>
                  <a:schemeClr val="tx2"/>
                </a:solidFill>
              </a:rPr>
              <a:t>Secure </a:t>
            </a:r>
            <a:r>
              <a:rPr lang="en-GB" sz="2800" dirty="0" smtClean="0">
                <a:solidFill>
                  <a:schemeClr val="tx2"/>
                </a:solidFill>
              </a:rPr>
              <a:t>attachments</a:t>
            </a:r>
            <a:r>
              <a:rPr lang="en-GB" sz="2000" dirty="0" smtClean="0"/>
              <a:t/>
            </a:r>
            <a:br>
              <a:rPr lang="en-GB" sz="2000" dirty="0" smtClean="0"/>
            </a:br>
            <a:r>
              <a:rPr lang="en-GB" dirty="0" smtClean="0"/>
              <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586243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2"/>
                </a:solidFill>
                <a:latin typeface="Calibri" pitchFamily="34" charset="0"/>
              </a:rPr>
              <a:t>The Reptilian </a:t>
            </a:r>
            <a:r>
              <a:rPr lang="en-GB" dirty="0" err="1" smtClean="0">
                <a:solidFill>
                  <a:schemeClr val="tx2"/>
                </a:solidFill>
                <a:latin typeface="Calibri" pitchFamily="34" charset="0"/>
              </a:rPr>
              <a:t>Brain..and</a:t>
            </a:r>
            <a:r>
              <a:rPr lang="en-GB" dirty="0" smtClean="0">
                <a:solidFill>
                  <a:schemeClr val="tx2"/>
                </a:solidFill>
                <a:latin typeface="Calibri" pitchFamily="34" charset="0"/>
              </a:rPr>
              <a:t> children</a:t>
            </a:r>
            <a:r>
              <a:rPr lang="en-GB" dirty="0" smtClean="0">
                <a:solidFill>
                  <a:schemeClr val="accent2">
                    <a:lumMod val="75000"/>
                  </a:schemeClr>
                </a:solidFill>
                <a:latin typeface="Calibri" pitchFamily="34" charset="0"/>
              </a:rPr>
              <a:t/>
            </a:r>
            <a:br>
              <a:rPr lang="en-GB" dirty="0" smtClean="0">
                <a:solidFill>
                  <a:schemeClr val="accent2">
                    <a:lumMod val="75000"/>
                  </a:schemeClr>
                </a:solidFill>
                <a:latin typeface="Calibri" pitchFamily="34" charset="0"/>
              </a:rPr>
            </a:br>
            <a:endParaRPr lang="en-GB" dirty="0"/>
          </a:p>
        </p:txBody>
      </p:sp>
      <p:sp>
        <p:nvSpPr>
          <p:cNvPr id="3" name="Content Placeholder 2"/>
          <p:cNvSpPr>
            <a:spLocks noGrp="1"/>
          </p:cNvSpPr>
          <p:nvPr>
            <p:ph idx="1"/>
          </p:nvPr>
        </p:nvSpPr>
        <p:spPr>
          <a:xfrm>
            <a:off x="457200" y="1196752"/>
            <a:ext cx="8229600" cy="4929411"/>
          </a:xfrm>
        </p:spPr>
        <p:txBody>
          <a:bodyPr>
            <a:normAutofit/>
          </a:bodyPr>
          <a:lstStyle/>
          <a:p>
            <a:pPr>
              <a:spcBef>
                <a:spcPts val="75"/>
              </a:spcBef>
              <a:defRPr/>
            </a:pP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Deepest </a:t>
            </a: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most ancient part of the human brain, </a:t>
            </a: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largely unchanged </a:t>
            </a: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by evolution - shared with all other </a:t>
            </a: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vertebrates</a:t>
            </a:r>
            <a:endParaRPr lang="en-GB" sz="19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75"/>
              </a:spcBef>
              <a:defRPr/>
            </a:pP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Responsible </a:t>
            </a: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for instinctive behaviour related to survival (</a:t>
            </a: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fight flight </a:t>
            </a: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freeze and territorial instincts</a:t>
            </a: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a:t>
            </a:r>
          </a:p>
          <a:p>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At birth we are ‘hard-wired’ for survival.</a:t>
            </a:r>
          </a:p>
          <a:p>
            <a:r>
              <a:rPr lang="en-GB" sz="1800" dirty="0">
                <a:solidFill>
                  <a:schemeClr val="tx2"/>
                </a:solidFill>
                <a:latin typeface="Tahoma" panose="020B0604030504040204" pitchFamily="34" charset="0"/>
                <a:ea typeface="Tahoma" panose="020B0604030504040204" pitchFamily="34" charset="0"/>
                <a:cs typeface="Tahoma" panose="020B0604030504040204" pitchFamily="34" charset="0"/>
              </a:rPr>
              <a:t>Our brains instinctively respond to threat and produce the response of flight freeze </a:t>
            </a:r>
            <a:r>
              <a:rPr lang="en-GB" sz="1800" dirty="0" smtClean="0">
                <a:solidFill>
                  <a:schemeClr val="tx2"/>
                </a:solidFill>
                <a:latin typeface="Tahoma" panose="020B0604030504040204" pitchFamily="34" charset="0"/>
                <a:ea typeface="Tahoma" panose="020B0604030504040204" pitchFamily="34" charset="0"/>
                <a:cs typeface="Tahoma" panose="020B0604030504040204" pitchFamily="34" charset="0"/>
              </a:rPr>
              <a:t>fight.</a:t>
            </a:r>
            <a:endParaRPr lang="en-GB" sz="18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75"/>
              </a:spcBef>
              <a:defRPr/>
            </a:pPr>
            <a:endParaRPr lang="en-GB" sz="1800" dirty="0">
              <a:solidFill>
                <a:schemeClr val="tx2"/>
              </a:solidFill>
              <a:latin typeface="Calibri" pitchFamily="34" charset="0"/>
            </a:endParaRPr>
          </a:p>
          <a:p>
            <a:pPr marL="0" indent="0">
              <a:buNone/>
            </a:pPr>
            <a:endParaRPr lang="en-GB" sz="1800" i="1" dirty="0" smtClean="0">
              <a:solidFill>
                <a:schemeClr val="tx2"/>
              </a:solidFill>
              <a:latin typeface="Calibri" pitchFamily="34" charset="0"/>
            </a:endParaRPr>
          </a:p>
          <a:p>
            <a:pPr marL="0" indent="0">
              <a:buNone/>
            </a:pPr>
            <a:endParaRPr lang="en-GB" sz="1900" i="1" dirty="0" smtClean="0">
              <a:solidFill>
                <a:schemeClr val="tx2"/>
              </a:solidFill>
              <a:latin typeface="Calibri" pitchFamily="34" charset="0"/>
            </a:endParaRPr>
          </a:p>
          <a:p>
            <a:pPr marL="0" indent="0">
              <a:buNone/>
            </a:pPr>
            <a:endParaRPr lang="en-GB" sz="1900" i="1" dirty="0">
              <a:solidFill>
                <a:schemeClr val="tx2"/>
              </a:solidFill>
              <a:latin typeface="Calibri" pitchFamily="34" charset="0"/>
            </a:endParaRPr>
          </a:p>
          <a:p>
            <a:pPr marL="0" indent="0">
              <a:buNone/>
            </a:pPr>
            <a:endParaRPr lang="en-GB" sz="1900" i="1" dirty="0" smtClean="0">
              <a:solidFill>
                <a:schemeClr val="tx2"/>
              </a:solidFill>
              <a:latin typeface="Calibri" pitchFamily="34" charset="0"/>
            </a:endParaRPr>
          </a:p>
          <a:p>
            <a:endParaRPr lang="en-GB" dirty="0"/>
          </a:p>
        </p:txBody>
      </p:sp>
      <p:pic>
        <p:nvPicPr>
          <p:cNvPr id="5" name="Picture 2" descr="C:\Users\kate mac\AppData\Local\Microsoft\Windows\Temporary Internet Files\Content.IE5\NDSXOADF\MP900431746[1].jpg"/>
          <p:cNvPicPr>
            <a:picLocks noChangeAspect="1" noChangeArrowheads="1"/>
          </p:cNvPicPr>
          <p:nvPr/>
        </p:nvPicPr>
        <p:blipFill>
          <a:blip r:embed="rId2" cstate="print"/>
          <a:srcRect/>
          <a:stretch>
            <a:fillRect/>
          </a:stretch>
        </p:blipFill>
        <p:spPr bwMode="auto">
          <a:xfrm>
            <a:off x="456240" y="3933056"/>
            <a:ext cx="3130985" cy="2564903"/>
          </a:xfrm>
          <a:prstGeom prst="rect">
            <a:avLst/>
          </a:prstGeom>
          <a:noFill/>
        </p:spPr>
      </p:pic>
      <p:pic>
        <p:nvPicPr>
          <p:cNvPr id="6" name="Picture 3" descr="C:\Users\kate mac\AppData\Local\Microsoft\Windows\Temporary Internet Files\Content.IE5\NDSXOADF\MC900444838[1].jpg"/>
          <p:cNvPicPr>
            <a:picLocks noChangeAspect="1" noChangeArrowheads="1"/>
          </p:cNvPicPr>
          <p:nvPr/>
        </p:nvPicPr>
        <p:blipFill>
          <a:blip r:embed="rId3" cstate="print"/>
          <a:srcRect/>
          <a:stretch>
            <a:fillRect/>
          </a:stretch>
        </p:blipFill>
        <p:spPr bwMode="auto">
          <a:xfrm>
            <a:off x="3779912" y="3821950"/>
            <a:ext cx="2376264" cy="2420274"/>
          </a:xfrm>
          <a:prstGeom prst="rect">
            <a:avLst/>
          </a:prstGeom>
          <a:noFill/>
        </p:spPr>
      </p:pic>
      <p:pic>
        <p:nvPicPr>
          <p:cNvPr id="7" name="Picture 4" descr="C:\Users\kate mac\AppData\Local\Microsoft\Windows\Temporary Internet Files\Content.IE5\P0BRQIVH\MC900111472[1].wmf"/>
          <p:cNvPicPr>
            <a:picLocks noChangeAspect="1" noChangeArrowheads="1"/>
          </p:cNvPicPr>
          <p:nvPr/>
        </p:nvPicPr>
        <p:blipFill>
          <a:blip r:embed="rId4" cstate="print"/>
          <a:srcRect/>
          <a:stretch>
            <a:fillRect/>
          </a:stretch>
        </p:blipFill>
        <p:spPr bwMode="auto">
          <a:xfrm>
            <a:off x="6176174" y="4074398"/>
            <a:ext cx="2821228" cy="2168280"/>
          </a:xfrm>
          <a:prstGeom prst="rect">
            <a:avLst/>
          </a:prstGeom>
          <a:noFill/>
        </p:spPr>
      </p:pic>
    </p:spTree>
    <p:extLst>
      <p:ext uri="{BB962C8B-B14F-4D97-AF65-F5344CB8AC3E}">
        <p14:creationId xmlns:p14="http://schemas.microsoft.com/office/powerpoint/2010/main" val="53967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980728"/>
            <a:ext cx="7272808" cy="4985980"/>
          </a:xfrm>
          <a:prstGeom prst="rect">
            <a:avLst/>
          </a:prstGeom>
          <a:noFill/>
        </p:spPr>
        <p:txBody>
          <a:bodyPr wrap="square" rtlCol="0">
            <a:spAutoFit/>
          </a:bodyPr>
          <a:lstStyle/>
          <a:p>
            <a:r>
              <a:rPr lang="en-GB" dirty="0" smtClean="0">
                <a:solidFill>
                  <a:schemeClr val="tx2"/>
                </a:solidFill>
              </a:rPr>
              <a:t>We all have an instinctive response to fearful and stress inducing experiences …. We </a:t>
            </a:r>
          </a:p>
          <a:p>
            <a:endParaRPr lang="en-GB" dirty="0"/>
          </a:p>
          <a:p>
            <a:endParaRPr lang="en-GB" dirty="0" smtClean="0"/>
          </a:p>
          <a:p>
            <a:endParaRPr lang="en-GB" b="1" dirty="0"/>
          </a:p>
          <a:p>
            <a:r>
              <a:rPr lang="en-GB" b="1" dirty="0" smtClean="0">
                <a:solidFill>
                  <a:schemeClr val="tx2"/>
                </a:solidFill>
              </a:rPr>
              <a:t>RUN</a:t>
            </a:r>
          </a:p>
          <a:p>
            <a:endParaRPr lang="en-GB" b="1" dirty="0"/>
          </a:p>
          <a:p>
            <a:endParaRPr lang="en-GB" b="1" dirty="0" smtClean="0"/>
          </a:p>
          <a:p>
            <a:endParaRPr lang="en-GB" b="1" dirty="0"/>
          </a:p>
          <a:p>
            <a:r>
              <a:rPr lang="en-GB" b="1" dirty="0" smtClean="0">
                <a:solidFill>
                  <a:schemeClr val="tx2"/>
                </a:solidFill>
              </a:rPr>
              <a:t>FIGHT/ATTACK</a:t>
            </a:r>
          </a:p>
          <a:p>
            <a:endParaRPr lang="en-GB" b="1" dirty="0"/>
          </a:p>
          <a:p>
            <a:endParaRPr lang="en-GB" b="1" dirty="0" smtClean="0"/>
          </a:p>
          <a:p>
            <a:endParaRPr lang="en-GB" b="1" dirty="0" smtClean="0"/>
          </a:p>
          <a:p>
            <a:endParaRPr lang="en-GB" b="1" dirty="0"/>
          </a:p>
          <a:p>
            <a:endParaRPr lang="en-GB" b="1" dirty="0" smtClean="0"/>
          </a:p>
          <a:p>
            <a:r>
              <a:rPr lang="en-GB" b="1" dirty="0" smtClean="0">
                <a:solidFill>
                  <a:schemeClr val="tx2"/>
                </a:solidFill>
              </a:rPr>
              <a:t>HIDE/WITHDRAW</a:t>
            </a:r>
          </a:p>
          <a:p>
            <a:endParaRPr lang="en-GB" dirty="0"/>
          </a:p>
        </p:txBody>
      </p:sp>
      <p:pic>
        <p:nvPicPr>
          <p:cNvPr id="10242" name="Picture 2" descr="C:\Users\kate mac\AppData\Local\Microsoft\Windows\Temporary Internet Files\Content.IE5\BEKR5109\MC900053601[1].wmf"/>
          <p:cNvPicPr>
            <a:picLocks noChangeAspect="1" noChangeArrowheads="1"/>
          </p:cNvPicPr>
          <p:nvPr/>
        </p:nvPicPr>
        <p:blipFill>
          <a:blip r:embed="rId2" cstate="print"/>
          <a:srcRect/>
          <a:stretch>
            <a:fillRect/>
          </a:stretch>
        </p:blipFill>
        <p:spPr bwMode="auto">
          <a:xfrm>
            <a:off x="2411760" y="1709840"/>
            <a:ext cx="1495958" cy="1763878"/>
          </a:xfrm>
          <a:prstGeom prst="rect">
            <a:avLst/>
          </a:prstGeom>
          <a:noFill/>
        </p:spPr>
      </p:pic>
      <p:pic>
        <p:nvPicPr>
          <p:cNvPr id="10244" name="Picture 4" descr="C:\Users\kate mac\AppData\Local\Microsoft\Windows\Temporary Internet Files\Content.IE5\BEKR5109\MC900121071[1].wmf"/>
          <p:cNvPicPr>
            <a:picLocks noChangeAspect="1" noChangeArrowheads="1"/>
          </p:cNvPicPr>
          <p:nvPr/>
        </p:nvPicPr>
        <p:blipFill>
          <a:blip r:embed="rId3" cstate="print"/>
          <a:srcRect/>
          <a:stretch>
            <a:fillRect/>
          </a:stretch>
        </p:blipFill>
        <p:spPr bwMode="auto">
          <a:xfrm>
            <a:off x="4427985" y="2348880"/>
            <a:ext cx="2880320" cy="2153301"/>
          </a:xfrm>
          <a:prstGeom prst="rect">
            <a:avLst/>
          </a:prstGeom>
          <a:noFill/>
        </p:spPr>
      </p:pic>
      <p:pic>
        <p:nvPicPr>
          <p:cNvPr id="10253" name="Picture 13" descr="C:\Users\kate mac\AppData\Local\Microsoft\Windows\Temporary Internet Files\Content.IE5\NDSXOADF\MM900283633[1].gif"/>
          <p:cNvPicPr>
            <a:picLocks noChangeAspect="1" noChangeArrowheads="1" noCrop="1"/>
          </p:cNvPicPr>
          <p:nvPr/>
        </p:nvPicPr>
        <p:blipFill>
          <a:blip r:embed="rId4" cstate="print"/>
          <a:srcRect/>
          <a:stretch>
            <a:fillRect/>
          </a:stretch>
        </p:blipFill>
        <p:spPr bwMode="auto">
          <a:xfrm>
            <a:off x="4067944" y="4509120"/>
            <a:ext cx="2881606" cy="1880627"/>
          </a:xfrm>
          <a:prstGeom prst="rect">
            <a:avLst/>
          </a:prstGeom>
          <a:noFill/>
        </p:spPr>
      </p:pic>
    </p:spTree>
    <p:extLst>
      <p:ext uri="{BB962C8B-B14F-4D97-AF65-F5344CB8AC3E}">
        <p14:creationId xmlns:p14="http://schemas.microsoft.com/office/powerpoint/2010/main" val="365830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836712"/>
            <a:ext cx="7488832" cy="4062651"/>
          </a:xfrm>
          <a:prstGeom prst="rect">
            <a:avLst/>
          </a:prstGeom>
        </p:spPr>
        <p:txBody>
          <a:bodyPr wrap="square">
            <a:spAutoFit/>
          </a:bodyPr>
          <a:lstStyle/>
          <a:p>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Remember….</a:t>
            </a:r>
          </a:p>
          <a:p>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buFont typeface="Arial" charset="0"/>
              <a:buChar cha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When a child feels threatened or angry the reptilian brain takes over control from the cortex (rational brain)</a:t>
            </a:r>
          </a:p>
          <a:p>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buFont typeface="Arial" charset="0"/>
              <a:buChar cha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IQ plummets...appeals to reason just don’t work</a:t>
            </a:r>
          </a:p>
          <a:p>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buFont typeface="Arial" charset="0"/>
              <a:buChar cha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The child has to be calmed first. The use of play is better than a cognitive approach in these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situations</a:t>
            </a:r>
          </a:p>
          <a:p>
            <a:pPr>
              <a:buFont typeface="Arial" charset="0"/>
              <a:buChar char="•"/>
            </a:pPr>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defRPr/>
            </a:pPr>
            <a:r>
              <a:rPr lang="en-GB" sz="20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The reptilian brain returns </a:t>
            </a: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the body to homeostasis: </a:t>
            </a:r>
            <a:endParaRPr lang="en-GB" sz="2000" i="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a:defRPr/>
            </a:pPr>
            <a:r>
              <a:rPr lang="en-GB" sz="20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a </a:t>
            </a: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securely </a:t>
            </a:r>
            <a:r>
              <a:rPr lang="en-GB" sz="20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attached child </a:t>
            </a: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is both CALM and ALERT.</a:t>
            </a:r>
          </a:p>
          <a:p>
            <a:pPr>
              <a:buFont typeface="Arial" charset="0"/>
              <a:buChar char="•"/>
            </a:pPr>
            <a:endParaRPr lang="en-GB" dirty="0">
              <a:solidFill>
                <a:schemeClr val="tx2"/>
              </a:solidFill>
              <a:latin typeface="Calibri" pitchFamily="34" charset="0"/>
            </a:endParaRPr>
          </a:p>
        </p:txBody>
      </p:sp>
    </p:spTree>
    <p:extLst>
      <p:ext uri="{BB962C8B-B14F-4D97-AF65-F5344CB8AC3E}">
        <p14:creationId xmlns:p14="http://schemas.microsoft.com/office/powerpoint/2010/main" val="4126412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15616" y="1052736"/>
            <a:ext cx="6552728" cy="369332"/>
          </a:xfrm>
          <a:prstGeom prst="rect">
            <a:avLst/>
          </a:prstGeom>
          <a:noFill/>
        </p:spPr>
        <p:txBody>
          <a:bodyPr wrap="square" rtlCol="0">
            <a:spAutoFit/>
          </a:bodyPr>
          <a:lstStyle/>
          <a:p>
            <a:endParaRPr lang="en-GB" dirty="0"/>
          </a:p>
        </p:txBody>
      </p:sp>
      <p:sp>
        <p:nvSpPr>
          <p:cNvPr id="3" name="TextBox 2"/>
          <p:cNvSpPr txBox="1"/>
          <p:nvPr/>
        </p:nvSpPr>
        <p:spPr>
          <a:xfrm>
            <a:off x="323528" y="260649"/>
            <a:ext cx="8424936" cy="3785652"/>
          </a:xfrm>
          <a:prstGeom prst="rect">
            <a:avLst/>
          </a:prstGeom>
          <a:noFill/>
        </p:spPr>
        <p:txBody>
          <a:bodyPr wrap="square" rtlCol="0">
            <a:spAutoFit/>
          </a:bodyPr>
          <a:lstStyle/>
          <a:p>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In the first 18 months –  the learning is needed to establish neural connections concerned with relationships and the emotional ‘tag’ to those relationships. </a:t>
            </a:r>
            <a:endPar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Baby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brain is an emotional organ … it functions through relationship and learning is based on relationship</a:t>
            </a:r>
            <a:r>
              <a:rPr lang="en-GB" sz="2000" dirty="0">
                <a:latin typeface="Tahoma" panose="020B0604030504040204" pitchFamily="34" charset="0"/>
                <a:ea typeface="Tahoma" panose="020B0604030504040204" pitchFamily="34" charset="0"/>
                <a:cs typeface="Tahoma" panose="020B0604030504040204" pitchFamily="34" charset="0"/>
              </a:rPr>
              <a:t>.</a:t>
            </a:r>
          </a:p>
          <a:p>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For first 18 months of life brain learning is based on relationship.</a:t>
            </a:r>
          </a:p>
          <a:p>
            <a:pPr marL="0" lvl="1"/>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Underdeveloped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or shrunken brains are due to poor relational experiences, and relational stress – so children don’t have the capacity to be socially appropriate, empathetic, self – regulating and humane.</a:t>
            </a:r>
          </a:p>
          <a:p>
            <a:endParaRPr lang="en-GB" sz="2000" dirty="0">
              <a:solidFill>
                <a:schemeClr val="tx2"/>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90" y="3676969"/>
            <a:ext cx="4061098" cy="3035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389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481716"/>
            <a:ext cx="7560840" cy="923330"/>
          </a:xfrm>
          <a:prstGeom prst="rect">
            <a:avLst/>
          </a:prstGeom>
          <a:noFill/>
        </p:spPr>
        <p:txBody>
          <a:bodyPr wrap="square" rtlCol="0">
            <a:spAutoFit/>
          </a:bodyPr>
          <a:lstStyle/>
          <a:p>
            <a:r>
              <a:rPr lang="en-GB" dirty="0" smtClean="0">
                <a:solidFill>
                  <a:schemeClr val="tx2"/>
                </a:solidFill>
              </a:rPr>
              <a:t>Summary: In </a:t>
            </a:r>
            <a:r>
              <a:rPr lang="en-GB" dirty="0">
                <a:solidFill>
                  <a:schemeClr val="tx2"/>
                </a:solidFill>
              </a:rPr>
              <a:t>order to help us deal more rationally with fearful or stress-inducing experience we need to be helped from birth to </a:t>
            </a:r>
            <a:r>
              <a:rPr lang="en-GB" b="1" dirty="0">
                <a:solidFill>
                  <a:schemeClr val="tx2"/>
                </a:solidFill>
              </a:rPr>
              <a:t>switch on</a:t>
            </a:r>
            <a:r>
              <a:rPr lang="en-GB" dirty="0">
                <a:solidFill>
                  <a:schemeClr val="tx2"/>
                </a:solidFill>
              </a:rPr>
              <a:t> our higher thinking brains on:</a:t>
            </a:r>
          </a:p>
        </p:txBody>
      </p:sp>
      <p:pic>
        <p:nvPicPr>
          <p:cNvPr id="11266" name="Picture 2" descr="C:\Users\kate mac\AppData\Local\Microsoft\Windows\Temporary Internet Files\Content.IE5\ZQRER361\MC900438746[1].jpg"/>
          <p:cNvPicPr>
            <a:picLocks noChangeAspect="1" noChangeArrowheads="1"/>
          </p:cNvPicPr>
          <p:nvPr/>
        </p:nvPicPr>
        <p:blipFill>
          <a:blip r:embed="rId2" cstate="print"/>
          <a:srcRect/>
          <a:stretch>
            <a:fillRect/>
          </a:stretch>
        </p:blipFill>
        <p:spPr bwMode="auto">
          <a:xfrm>
            <a:off x="7831941" y="2391798"/>
            <a:ext cx="756084" cy="1008112"/>
          </a:xfrm>
          <a:prstGeom prst="rect">
            <a:avLst/>
          </a:prstGeom>
          <a:noFill/>
        </p:spPr>
      </p:pic>
      <p:pic>
        <p:nvPicPr>
          <p:cNvPr id="11267" name="Picture 3" descr="C:\Users\kate mac\AppData\Local\Microsoft\Windows\Temporary Internet Files\Content.IE5\NDSXOADF\MC900197566[1].wmf"/>
          <p:cNvPicPr>
            <a:picLocks noChangeAspect="1" noChangeArrowheads="1"/>
          </p:cNvPicPr>
          <p:nvPr/>
        </p:nvPicPr>
        <p:blipFill>
          <a:blip r:embed="rId3" cstate="print"/>
          <a:srcRect/>
          <a:stretch>
            <a:fillRect/>
          </a:stretch>
        </p:blipFill>
        <p:spPr bwMode="auto">
          <a:xfrm>
            <a:off x="1835696" y="1988840"/>
            <a:ext cx="2546276" cy="2505457"/>
          </a:xfrm>
          <a:prstGeom prst="rect">
            <a:avLst/>
          </a:prstGeom>
          <a:noFill/>
        </p:spPr>
      </p:pic>
      <p:sp>
        <p:nvSpPr>
          <p:cNvPr id="6" name="Oval 5"/>
          <p:cNvSpPr/>
          <p:nvPr/>
        </p:nvSpPr>
        <p:spPr>
          <a:xfrm>
            <a:off x="2627784" y="3645024"/>
            <a:ext cx="288032" cy="14401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79512" y="3922510"/>
            <a:ext cx="1800200" cy="923330"/>
          </a:xfrm>
          <a:prstGeom prst="rect">
            <a:avLst/>
          </a:prstGeom>
          <a:noFill/>
        </p:spPr>
        <p:txBody>
          <a:bodyPr wrap="square" rtlCol="0">
            <a:spAutoFit/>
          </a:bodyPr>
          <a:lstStyle/>
          <a:p>
            <a:r>
              <a:rPr lang="en-GB" b="1" dirty="0" smtClean="0">
                <a:solidFill>
                  <a:schemeClr val="tx2"/>
                </a:solidFill>
              </a:rPr>
              <a:t>Lower brain-reptilian</a:t>
            </a:r>
          </a:p>
          <a:p>
            <a:r>
              <a:rPr lang="en-GB" b="1" dirty="0">
                <a:solidFill>
                  <a:schemeClr val="tx2"/>
                </a:solidFill>
              </a:rPr>
              <a:t>f</a:t>
            </a:r>
            <a:r>
              <a:rPr lang="en-GB" b="1" dirty="0" smtClean="0">
                <a:solidFill>
                  <a:schemeClr val="tx2"/>
                </a:solidFill>
              </a:rPr>
              <a:t>light freeze fight</a:t>
            </a:r>
            <a:endParaRPr lang="en-GB" b="1" dirty="0">
              <a:solidFill>
                <a:schemeClr val="tx2"/>
              </a:solidFill>
            </a:endParaRPr>
          </a:p>
        </p:txBody>
      </p:sp>
      <p:cxnSp>
        <p:nvCxnSpPr>
          <p:cNvPr id="9" name="Straight Arrow Connector 8"/>
          <p:cNvCxnSpPr>
            <a:endCxn id="6" idx="3"/>
          </p:cNvCxnSpPr>
          <p:nvPr/>
        </p:nvCxnSpPr>
        <p:spPr>
          <a:xfrm flipV="1">
            <a:off x="1619672" y="3767949"/>
            <a:ext cx="1050293" cy="309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9992" y="3573016"/>
            <a:ext cx="2880320" cy="1323439"/>
          </a:xfrm>
          <a:prstGeom prst="rect">
            <a:avLst/>
          </a:prstGeom>
          <a:noFill/>
        </p:spPr>
        <p:txBody>
          <a:bodyPr wrap="square" rtlCol="0">
            <a:spAutoFit/>
          </a:bodyPr>
          <a:lstStyle/>
          <a:p>
            <a:r>
              <a:rPr lang="en-GB" sz="1600" b="1" dirty="0" smtClean="0">
                <a:solidFill>
                  <a:schemeClr val="tx2"/>
                </a:solidFill>
              </a:rPr>
              <a:t>MID –BRAIN:</a:t>
            </a:r>
          </a:p>
          <a:p>
            <a:r>
              <a:rPr lang="en-GB" sz="1600" b="1" dirty="0" smtClean="0">
                <a:solidFill>
                  <a:schemeClr val="tx2"/>
                </a:solidFill>
              </a:rPr>
              <a:t>Emotional response to experiences- hard-wired for </a:t>
            </a:r>
          </a:p>
          <a:p>
            <a:r>
              <a:rPr lang="en-GB" sz="1600" b="1" dirty="0" smtClean="0">
                <a:solidFill>
                  <a:schemeClr val="tx2"/>
                </a:solidFill>
              </a:rPr>
              <a:t>Empathy/relationship</a:t>
            </a:r>
          </a:p>
          <a:p>
            <a:r>
              <a:rPr lang="en-GB" sz="1600" b="1" dirty="0" smtClean="0">
                <a:solidFill>
                  <a:schemeClr val="tx2"/>
                </a:solidFill>
              </a:rPr>
              <a:t>memory</a:t>
            </a:r>
            <a:endParaRPr lang="en-GB" sz="1600" b="1" dirty="0">
              <a:solidFill>
                <a:schemeClr val="tx2"/>
              </a:solidFill>
            </a:endParaRPr>
          </a:p>
        </p:txBody>
      </p:sp>
      <p:cxnSp>
        <p:nvCxnSpPr>
          <p:cNvPr id="12" name="Straight Arrow Connector 11"/>
          <p:cNvCxnSpPr/>
          <p:nvPr/>
        </p:nvCxnSpPr>
        <p:spPr>
          <a:xfrm rot="10800000">
            <a:off x="2915816" y="3284984"/>
            <a:ext cx="1656184"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99992" y="1772816"/>
            <a:ext cx="3024336" cy="1323439"/>
          </a:xfrm>
          <a:prstGeom prst="rect">
            <a:avLst/>
          </a:prstGeom>
          <a:noFill/>
        </p:spPr>
        <p:txBody>
          <a:bodyPr wrap="square" rtlCol="0">
            <a:spAutoFit/>
          </a:bodyPr>
          <a:lstStyle/>
          <a:p>
            <a:r>
              <a:rPr lang="en-GB" sz="1600" b="1" dirty="0" smtClean="0">
                <a:solidFill>
                  <a:schemeClr val="tx2"/>
                </a:solidFill>
              </a:rPr>
              <a:t>Higher brain</a:t>
            </a:r>
          </a:p>
          <a:p>
            <a:r>
              <a:rPr lang="en-GB" sz="1600" b="1" dirty="0" smtClean="0">
                <a:solidFill>
                  <a:schemeClr val="tx2"/>
                </a:solidFill>
              </a:rPr>
              <a:t>Rational processing</a:t>
            </a:r>
          </a:p>
          <a:p>
            <a:r>
              <a:rPr lang="en-GB" sz="1600" b="1" dirty="0" smtClean="0">
                <a:solidFill>
                  <a:schemeClr val="tx2"/>
                </a:solidFill>
              </a:rPr>
              <a:t>Logic, moral judgement</a:t>
            </a:r>
          </a:p>
          <a:p>
            <a:r>
              <a:rPr lang="en-GB" sz="1600" b="1" dirty="0" smtClean="0">
                <a:solidFill>
                  <a:schemeClr val="tx2"/>
                </a:solidFill>
              </a:rPr>
              <a:t>Imagination, language</a:t>
            </a:r>
          </a:p>
          <a:p>
            <a:r>
              <a:rPr lang="en-GB" sz="1600" b="1" dirty="0" smtClean="0">
                <a:solidFill>
                  <a:schemeClr val="tx2"/>
                </a:solidFill>
              </a:rPr>
              <a:t>creativity</a:t>
            </a:r>
            <a:endParaRPr lang="en-GB" sz="1600" b="1" dirty="0">
              <a:solidFill>
                <a:schemeClr val="tx2"/>
              </a:solidFill>
            </a:endParaRPr>
          </a:p>
        </p:txBody>
      </p:sp>
      <p:cxnSp>
        <p:nvCxnSpPr>
          <p:cNvPr id="15" name="Straight Arrow Connector 14"/>
          <p:cNvCxnSpPr/>
          <p:nvPr/>
        </p:nvCxnSpPr>
        <p:spPr>
          <a:xfrm rot="10800000" flipV="1">
            <a:off x="3491880" y="1988840"/>
            <a:ext cx="1224136" cy="8640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9714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260648"/>
            <a:ext cx="7488832" cy="6432530"/>
          </a:xfrm>
          <a:prstGeom prst="rect">
            <a:avLst/>
          </a:prstGeom>
          <a:noFill/>
        </p:spPr>
        <p:txBody>
          <a:bodyPr wrap="square" rtlCol="0">
            <a:spAutoFit/>
          </a:bodyPr>
          <a:lstStyle/>
          <a:p>
            <a:r>
              <a:rPr lang="en-GB" sz="2000" dirty="0">
                <a:solidFill>
                  <a:schemeClr val="tx2"/>
                </a:solidFill>
              </a:rPr>
              <a:t>Further to John Bowlby’s research (founder of child development theory of Attachment in 1950’s – 1980’s) current neuroscience and the results of brain scans shows that the part of the human brain switched on at birth is similar to all other mammals</a:t>
            </a:r>
            <a:r>
              <a:rPr lang="en-GB" sz="2000" dirty="0" smtClean="0">
                <a:solidFill>
                  <a:schemeClr val="tx2"/>
                </a:solidFill>
              </a:rPr>
              <a:t>.</a:t>
            </a:r>
            <a:endParaRPr lang="en-GB" sz="2000" dirty="0"/>
          </a:p>
          <a:p>
            <a:pPr algn="ctr" fontAlgn="base">
              <a:spcBef>
                <a:spcPts val="1200"/>
              </a:spcBef>
            </a:pPr>
            <a:r>
              <a:rPr lang="en-GB" sz="2000" b="1" dirty="0">
                <a:solidFill>
                  <a:schemeClr val="tx2"/>
                </a:solidFill>
                <a:latin typeface="Arial"/>
              </a:rPr>
              <a:t>W</a:t>
            </a:r>
            <a:r>
              <a:rPr lang="en-GB" sz="2000" b="1" dirty="0" smtClean="0">
                <a:solidFill>
                  <a:schemeClr val="tx2"/>
                </a:solidFill>
                <a:latin typeface="Arial"/>
              </a:rPr>
              <a:t>e all need </a:t>
            </a:r>
            <a:r>
              <a:rPr lang="en-GB" sz="2000" b="1" dirty="0">
                <a:solidFill>
                  <a:schemeClr val="tx2"/>
                </a:solidFill>
                <a:latin typeface="Arial"/>
              </a:rPr>
              <a:t>to experience in our first year of life: </a:t>
            </a:r>
            <a:endParaRPr lang="en-GB" sz="2000" dirty="0" smtClean="0">
              <a:solidFill>
                <a:schemeClr val="tx2"/>
              </a:solidFill>
            </a:endParaRPr>
          </a:p>
          <a:p>
            <a:pPr algn="ctr" fontAlgn="base">
              <a:spcBef>
                <a:spcPts val="1200"/>
              </a:spcBef>
            </a:pPr>
            <a:r>
              <a:rPr lang="en-GB" sz="2000" b="1" dirty="0">
                <a:solidFill>
                  <a:schemeClr val="tx2"/>
                </a:solidFill>
                <a:latin typeface="Arial"/>
              </a:rPr>
              <a:t>Holding</a:t>
            </a:r>
            <a:endParaRPr lang="en-GB" sz="2000" dirty="0" smtClean="0">
              <a:solidFill>
                <a:schemeClr val="tx2"/>
              </a:solidFill>
            </a:endParaRPr>
          </a:p>
          <a:p>
            <a:pPr algn="ctr" fontAlgn="base">
              <a:spcBef>
                <a:spcPts val="1200"/>
              </a:spcBef>
            </a:pPr>
            <a:r>
              <a:rPr lang="en-GB" sz="2000" b="1" dirty="0">
                <a:solidFill>
                  <a:schemeClr val="tx2"/>
                </a:solidFill>
                <a:latin typeface="Arial"/>
              </a:rPr>
              <a:t>Mirroring</a:t>
            </a:r>
            <a:endParaRPr lang="en-GB" sz="2000" dirty="0" smtClean="0">
              <a:solidFill>
                <a:schemeClr val="tx2"/>
              </a:solidFill>
            </a:endParaRPr>
          </a:p>
          <a:p>
            <a:pPr algn="ctr" fontAlgn="base">
              <a:spcBef>
                <a:spcPts val="1200"/>
              </a:spcBef>
            </a:pPr>
            <a:r>
              <a:rPr lang="en-GB" sz="2000" b="1" dirty="0">
                <a:solidFill>
                  <a:schemeClr val="tx2"/>
                </a:solidFill>
                <a:latin typeface="Arial"/>
              </a:rPr>
              <a:t>Reflecting </a:t>
            </a:r>
            <a:endParaRPr lang="en-GB" sz="2000" dirty="0" smtClean="0">
              <a:solidFill>
                <a:schemeClr val="tx2"/>
              </a:solidFill>
            </a:endParaRPr>
          </a:p>
          <a:p>
            <a:pPr algn="ctr" fontAlgn="base">
              <a:spcBef>
                <a:spcPts val="1200"/>
              </a:spcBef>
            </a:pPr>
            <a:r>
              <a:rPr lang="en-GB" sz="2000" b="1" dirty="0" smtClean="0">
                <a:solidFill>
                  <a:schemeClr val="tx2"/>
                </a:solidFill>
                <a:latin typeface="Arial"/>
              </a:rPr>
              <a:t>Feeding</a:t>
            </a:r>
          </a:p>
          <a:p>
            <a:pPr algn="ctr" fontAlgn="base">
              <a:spcBef>
                <a:spcPts val="1200"/>
              </a:spcBef>
            </a:pPr>
            <a:r>
              <a:rPr lang="en-GB" sz="2000" b="1" dirty="0" smtClean="0">
                <a:solidFill>
                  <a:schemeClr val="tx2"/>
                </a:solidFill>
                <a:latin typeface="Arial"/>
              </a:rPr>
              <a:t>Mutual cueing</a:t>
            </a:r>
            <a:endParaRPr lang="en-GB" sz="2000" b="1" dirty="0">
              <a:solidFill>
                <a:schemeClr val="tx2"/>
              </a:solidFill>
              <a:latin typeface="Arial"/>
            </a:endParaRPr>
          </a:p>
          <a:p>
            <a:pPr algn="ctr" fontAlgn="base">
              <a:spcBef>
                <a:spcPts val="1200"/>
              </a:spcBef>
            </a:pPr>
            <a:r>
              <a:rPr lang="en-GB" sz="2000" b="1" dirty="0">
                <a:solidFill>
                  <a:schemeClr val="tx2"/>
                </a:solidFill>
                <a:latin typeface="Arial"/>
              </a:rPr>
              <a:t>T</a:t>
            </a:r>
            <a:r>
              <a:rPr lang="en-GB" sz="2000" b="1" dirty="0" smtClean="0">
                <a:solidFill>
                  <a:schemeClr val="tx2"/>
                </a:solidFill>
                <a:latin typeface="Arial"/>
              </a:rPr>
              <a:t>hese </a:t>
            </a:r>
            <a:r>
              <a:rPr lang="en-GB" sz="2000" b="1" dirty="0">
                <a:solidFill>
                  <a:schemeClr val="tx2"/>
                </a:solidFill>
                <a:latin typeface="Arial"/>
              </a:rPr>
              <a:t>are the basic needs which if met in the early years will establish a sense of well being that you are safe and your presence is </a:t>
            </a:r>
            <a:r>
              <a:rPr lang="en-GB" sz="2000" b="1" dirty="0" smtClean="0">
                <a:solidFill>
                  <a:schemeClr val="tx2"/>
                </a:solidFill>
                <a:latin typeface="Arial"/>
              </a:rPr>
              <a:t>welcomed</a:t>
            </a:r>
            <a:endParaRPr lang="en-GB" sz="2000" dirty="0" smtClean="0">
              <a:solidFill>
                <a:schemeClr val="tx2"/>
              </a:solidFill>
            </a:endParaRPr>
          </a:p>
          <a:p>
            <a:pPr algn="ctr" fontAlgn="base">
              <a:spcBef>
                <a:spcPts val="1200"/>
              </a:spcBef>
            </a:pPr>
            <a:r>
              <a:rPr lang="en-US" dirty="0" smtClean="0">
                <a:solidFill>
                  <a:schemeClr val="tx2"/>
                </a:solidFill>
                <a:latin typeface="Arial"/>
              </a:rPr>
              <a:t>IT IS ONLY WHEN WE HAVE ESTABLISHED A SENSE OF SECURITY THAT WE CAN BEGIN TO DEVELOP OUT FRONTAL CORTEX- THE HIGHER THINKING CAPACITY UNIQUE TO HUMANS</a:t>
            </a:r>
            <a:endParaRPr lang="en-US" dirty="0">
              <a:solidFill>
                <a:schemeClr val="tx2"/>
              </a:solidFill>
              <a:latin typeface="Arial"/>
            </a:endParaRPr>
          </a:p>
          <a:p>
            <a:endParaRPr lang="en-GB" dirty="0"/>
          </a:p>
        </p:txBody>
      </p:sp>
    </p:spTree>
    <p:extLst>
      <p:ext uri="{BB962C8B-B14F-4D97-AF65-F5344CB8AC3E}">
        <p14:creationId xmlns:p14="http://schemas.microsoft.com/office/powerpoint/2010/main" val="3192472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16632"/>
            <a:ext cx="8712968" cy="6432530"/>
          </a:xfrm>
          <a:prstGeom prst="rect">
            <a:avLst/>
          </a:prstGeom>
          <a:noFill/>
        </p:spPr>
        <p:txBody>
          <a:bodyPr wrap="square" rtlCol="0">
            <a:spAutoFit/>
          </a:bodyPr>
          <a:lstStyle/>
          <a:p>
            <a:pPr algn="ctr"/>
            <a:r>
              <a:rPr lang="en-GB" b="1" dirty="0" smtClean="0">
                <a:solidFill>
                  <a:schemeClr val="tx2"/>
                </a:solidFill>
              </a:rPr>
              <a:t>How do we do this? </a:t>
            </a:r>
          </a:p>
          <a:p>
            <a:r>
              <a:rPr lang="en-GB" dirty="0" smtClean="0">
                <a:solidFill>
                  <a:schemeClr val="tx2"/>
                </a:solidFill>
              </a:rPr>
              <a:t/>
            </a:r>
            <a:br>
              <a:rPr lang="en-GB" dirty="0" smtClean="0">
                <a:solidFill>
                  <a:schemeClr val="tx2"/>
                </a:solidFill>
              </a:rPr>
            </a:br>
            <a:r>
              <a:rPr lang="en-GB" sz="2000" b="1" dirty="0" smtClean="0">
                <a:solidFill>
                  <a:schemeClr val="tx2"/>
                </a:solidFill>
              </a:rPr>
              <a:t>Secure attachment: </a:t>
            </a:r>
            <a:r>
              <a:rPr lang="en-GB" sz="2000" dirty="0" smtClean="0">
                <a:solidFill>
                  <a:schemeClr val="tx2"/>
                </a:solidFill>
              </a:rPr>
              <a:t>relationship that is internalised that informs a person’s internal working model of self, other and feelings of being in the world.</a:t>
            </a:r>
          </a:p>
          <a:p>
            <a:r>
              <a:rPr lang="en-GB" sz="2000" dirty="0" smtClean="0">
                <a:solidFill>
                  <a:schemeClr val="tx2"/>
                </a:solidFill>
              </a:rPr>
              <a:t/>
            </a:r>
            <a:br>
              <a:rPr lang="en-GB" sz="2000" dirty="0" smtClean="0">
                <a:solidFill>
                  <a:schemeClr val="tx2"/>
                </a:solidFill>
              </a:rPr>
            </a:br>
            <a:r>
              <a:rPr lang="en-GB" sz="2000" dirty="0" smtClean="0">
                <a:solidFill>
                  <a:schemeClr val="tx2"/>
                </a:solidFill>
              </a:rPr>
              <a:t>Neuroscience of attachment: Attachment is a huge hormonal force that deeply affects the brain, mind, physiology and even how we lay calcium in the bones (Dr Margot Sunderland)</a:t>
            </a:r>
          </a:p>
          <a:p>
            <a:endParaRPr lang="en-GB" sz="2000" dirty="0" smtClean="0">
              <a:solidFill>
                <a:schemeClr val="tx2"/>
              </a:solidFill>
            </a:endParaRPr>
          </a:p>
          <a:p>
            <a:r>
              <a:rPr lang="en-GB" sz="2000" dirty="0" smtClean="0">
                <a:solidFill>
                  <a:schemeClr val="tx2"/>
                </a:solidFill>
              </a:rPr>
              <a:t>If the baby experiences consistent holding mirroring reflecting and feeding for at least the first 8-12 months of life.</a:t>
            </a:r>
            <a:r>
              <a:rPr lang="en-GB" sz="2000" dirty="0">
                <a:solidFill>
                  <a:schemeClr val="tx2"/>
                </a:solidFill>
              </a:rPr>
              <a:t> </a:t>
            </a:r>
            <a:r>
              <a:rPr lang="en-GB" sz="2000" dirty="0" smtClean="0">
                <a:solidFill>
                  <a:schemeClr val="tx2"/>
                </a:solidFill>
              </a:rPr>
              <a:t>He/she will have foundations laid of feeling safe, a sense of belonging, optimistic outlook on life, my needs are met and will be met. Under 4’s have a need every 20 seconds (Lieberman, A 1995).</a:t>
            </a:r>
          </a:p>
          <a:p>
            <a:endParaRPr lang="en-GB" sz="2000" dirty="0">
              <a:solidFill>
                <a:schemeClr val="tx2"/>
              </a:solidFill>
            </a:endParaRPr>
          </a:p>
          <a:p>
            <a:r>
              <a:rPr lang="en-GB" sz="2000" dirty="0" smtClean="0">
                <a:solidFill>
                  <a:schemeClr val="tx2"/>
                </a:solidFill>
              </a:rPr>
              <a:t>Examples: To sooth, to show you something, to say ‘wow’, to cuddle, to help her switch tap on, to get you to be delighted, to listen to her story.</a:t>
            </a:r>
          </a:p>
          <a:p>
            <a:endParaRPr lang="en-GB" sz="2000" dirty="0">
              <a:solidFill>
                <a:schemeClr val="tx2"/>
              </a:solidFill>
            </a:endParaRPr>
          </a:p>
          <a:p>
            <a:pPr lvl="1"/>
            <a:r>
              <a:rPr lang="en-GB" sz="2000" dirty="0" smtClean="0">
                <a:solidFill>
                  <a:schemeClr val="tx2"/>
                </a:solidFill>
              </a:rPr>
              <a:t>Under stress: Brain scans of impulsive murderers – show poor impulse control in the frontal lobes similar to that of a toddler (</a:t>
            </a:r>
            <a:r>
              <a:rPr lang="en-GB" sz="2000" dirty="0" err="1" smtClean="0">
                <a:solidFill>
                  <a:schemeClr val="tx2"/>
                </a:solidFill>
              </a:rPr>
              <a:t>Raine</a:t>
            </a:r>
            <a:r>
              <a:rPr lang="en-GB" sz="2000" dirty="0" smtClean="0">
                <a:solidFill>
                  <a:schemeClr val="tx2"/>
                </a:solidFill>
              </a:rPr>
              <a:t> et al 1994).</a:t>
            </a:r>
            <a:r>
              <a:rPr lang="en-GB" dirty="0">
                <a:solidFill>
                  <a:schemeClr val="tx2"/>
                </a:solidFill>
              </a:rPr>
              <a:t/>
            </a:r>
            <a:br>
              <a:rPr lang="en-GB" dirty="0">
                <a:solidFill>
                  <a:schemeClr val="tx2"/>
                </a:solidFill>
              </a:rPr>
            </a:br>
            <a:r>
              <a:rPr lang="en-GB" dirty="0" smtClean="0">
                <a:solidFill>
                  <a:schemeClr val="tx2"/>
                </a:solidFill>
              </a:rPr>
              <a:t/>
            </a:r>
            <a:br>
              <a:rPr lang="en-GB" dirty="0" smtClean="0">
                <a:solidFill>
                  <a:schemeClr val="tx2"/>
                </a:solidFill>
              </a:rPr>
            </a:br>
            <a:endParaRPr lang="en-GB" dirty="0" smtClean="0">
              <a:solidFill>
                <a:schemeClr val="tx2"/>
              </a:solidFill>
            </a:endParaRPr>
          </a:p>
        </p:txBody>
      </p:sp>
    </p:spTree>
    <p:extLst>
      <p:ext uri="{BB962C8B-B14F-4D97-AF65-F5344CB8AC3E}">
        <p14:creationId xmlns:p14="http://schemas.microsoft.com/office/powerpoint/2010/main" val="38708224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332656"/>
            <a:ext cx="8712968" cy="618630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solidFill>
                  <a:schemeClr val="tx2"/>
                </a:solidFill>
              </a:rPr>
              <a:t>T</a:t>
            </a:r>
            <a:r>
              <a:rPr lang="en-GB" dirty="0" smtClean="0">
                <a:solidFill>
                  <a:schemeClr val="tx2"/>
                </a:solidFill>
              </a:rPr>
              <a:t>he infant who has experienced lack of holding, feeding, mirroring, reflecting will be more fearful of new experiences</a:t>
            </a:r>
            <a:r>
              <a:rPr lang="en-GB" dirty="0">
                <a:solidFill>
                  <a:schemeClr val="tx2"/>
                </a:solidFill>
              </a:rPr>
              <a:t> </a:t>
            </a:r>
            <a:r>
              <a:rPr lang="en-GB" dirty="0" smtClean="0">
                <a:solidFill>
                  <a:schemeClr val="tx2"/>
                </a:solidFill>
              </a:rPr>
              <a:t>– how could this show up at Forest School?</a:t>
            </a:r>
          </a:p>
          <a:p>
            <a:endParaRPr lang="en-GB" dirty="0" smtClean="0">
              <a:solidFill>
                <a:schemeClr val="tx2"/>
              </a:solidFill>
            </a:endParaRPr>
          </a:p>
          <a:p>
            <a:r>
              <a:rPr lang="en-GB" dirty="0" smtClean="0">
                <a:solidFill>
                  <a:schemeClr val="tx2"/>
                </a:solidFill>
              </a:rPr>
              <a:t>Stressed </a:t>
            </a:r>
            <a:r>
              <a:rPr lang="en-GB" dirty="0">
                <a:solidFill>
                  <a:schemeClr val="tx2"/>
                </a:solidFill>
              </a:rPr>
              <a:t>out children/teenagers function like threatened animals, unable to learn, attend, concentrate, enjoy friendships, play and problem solve. </a:t>
            </a:r>
            <a:endParaRPr lang="en-GB" dirty="0" smtClean="0">
              <a:solidFill>
                <a:schemeClr val="tx2"/>
              </a:solidFill>
            </a:endParaRPr>
          </a:p>
          <a:p>
            <a:r>
              <a:rPr lang="en-GB" dirty="0" smtClean="0">
                <a:solidFill>
                  <a:schemeClr val="tx2"/>
                </a:solidFill>
              </a:rPr>
              <a:t>(</a:t>
            </a:r>
            <a:r>
              <a:rPr lang="en-GB" dirty="0" err="1">
                <a:solidFill>
                  <a:schemeClr val="tx2"/>
                </a:solidFill>
              </a:rPr>
              <a:t>Damasio</a:t>
            </a:r>
            <a:r>
              <a:rPr lang="en-GB" dirty="0">
                <a:solidFill>
                  <a:schemeClr val="tx2"/>
                </a:solidFill>
              </a:rPr>
              <a:t> 2001: Secret Life of the Brain</a:t>
            </a:r>
            <a:r>
              <a:rPr lang="en-GB" dirty="0" smtClean="0">
                <a:solidFill>
                  <a:schemeClr val="tx2"/>
                </a:solidFill>
              </a:rPr>
              <a:t>).</a:t>
            </a:r>
          </a:p>
          <a:p>
            <a:endParaRPr lang="en-GB" dirty="0"/>
          </a:p>
          <a:p>
            <a:endParaRPr lang="en-GB" dirty="0" smtClean="0"/>
          </a:p>
          <a:p>
            <a:endParaRPr lang="en-GB" dirty="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dirty="0"/>
          </a:p>
          <a:p>
            <a:endParaRPr lang="en-GB" dirty="0" smtClean="0"/>
          </a:p>
          <a:p>
            <a:endParaRPr lang="en-GB" b="1" dirty="0" smtClean="0"/>
          </a:p>
        </p:txBody>
      </p:sp>
      <p:pic>
        <p:nvPicPr>
          <p:cNvPr id="3" name="Picture 2" descr="C:\Users\kate mac\AppData\Local\Microsoft\Windows\Temporary Internet Files\Content.IE5\ZQRER361\MC900438746[1].jpg"/>
          <p:cNvPicPr>
            <a:picLocks noChangeAspect="1" noChangeArrowheads="1"/>
          </p:cNvPicPr>
          <p:nvPr/>
        </p:nvPicPr>
        <p:blipFill>
          <a:blip r:embed="rId2" cstate="print"/>
          <a:srcRect/>
          <a:stretch>
            <a:fillRect/>
          </a:stretch>
        </p:blipFill>
        <p:spPr bwMode="auto">
          <a:xfrm>
            <a:off x="8208404" y="1531439"/>
            <a:ext cx="756084" cy="1008112"/>
          </a:xfrm>
          <a:prstGeom prst="rect">
            <a:avLst/>
          </a:prstGeom>
          <a:noFill/>
        </p:spPr>
      </p:pic>
      <p:pic>
        <p:nvPicPr>
          <p:cNvPr id="4" name="Picture 3" descr="C:\Users\kate mac\AppData\Local\Microsoft\Windows\Temporary Internet Files\Content.IE5\NDSXOADF\MC900197566[1].wmf"/>
          <p:cNvPicPr>
            <a:picLocks noChangeAspect="1" noChangeArrowheads="1"/>
          </p:cNvPicPr>
          <p:nvPr/>
        </p:nvPicPr>
        <p:blipFill>
          <a:blip r:embed="rId3" cstate="print"/>
          <a:srcRect/>
          <a:stretch>
            <a:fillRect/>
          </a:stretch>
        </p:blipFill>
        <p:spPr bwMode="auto">
          <a:xfrm>
            <a:off x="2123728" y="2842390"/>
            <a:ext cx="2546276" cy="3312368"/>
          </a:xfrm>
          <a:prstGeom prst="rect">
            <a:avLst/>
          </a:prstGeom>
          <a:noFill/>
        </p:spPr>
      </p:pic>
      <p:sp>
        <p:nvSpPr>
          <p:cNvPr id="5" name="Oval 4"/>
          <p:cNvSpPr/>
          <p:nvPr/>
        </p:nvSpPr>
        <p:spPr>
          <a:xfrm>
            <a:off x="2741973" y="4941168"/>
            <a:ext cx="288032" cy="144016"/>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6" name="TextBox 6"/>
          <p:cNvSpPr txBox="1"/>
          <p:nvPr/>
        </p:nvSpPr>
        <p:spPr>
          <a:xfrm>
            <a:off x="0" y="4498574"/>
            <a:ext cx="2100374" cy="203132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smtClean="0">
                <a:solidFill>
                  <a:schemeClr val="tx2"/>
                </a:solidFill>
              </a:rPr>
              <a:t>Lower brain-reptilian</a:t>
            </a:r>
          </a:p>
          <a:p>
            <a:r>
              <a:rPr lang="en-GB" dirty="0">
                <a:solidFill>
                  <a:schemeClr val="tx2"/>
                </a:solidFill>
              </a:rPr>
              <a:t>f</a:t>
            </a:r>
            <a:r>
              <a:rPr lang="en-GB" dirty="0" smtClean="0">
                <a:solidFill>
                  <a:schemeClr val="tx2"/>
                </a:solidFill>
              </a:rPr>
              <a:t>light freeze fight. Thinking narrowed down to defence or attack.</a:t>
            </a:r>
          </a:p>
          <a:p>
            <a:endParaRPr lang="en-GB" b="1" dirty="0"/>
          </a:p>
        </p:txBody>
      </p:sp>
      <p:cxnSp>
        <p:nvCxnSpPr>
          <p:cNvPr id="7" name="Straight Arrow Connector 6"/>
          <p:cNvCxnSpPr>
            <a:endCxn id="5" idx="3"/>
          </p:cNvCxnSpPr>
          <p:nvPr/>
        </p:nvCxnSpPr>
        <p:spPr>
          <a:xfrm flipV="1">
            <a:off x="1733861" y="5064093"/>
            <a:ext cx="1050293" cy="3091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076056" y="2492896"/>
            <a:ext cx="3240360" cy="3416320"/>
          </a:xfrm>
          <a:prstGeom prst="rect">
            <a:avLst/>
          </a:prstGeom>
          <a:noFill/>
        </p:spPr>
        <p:txBody>
          <a:bodyPr wrap="square" rtlCol="0">
            <a:spAutoFit/>
          </a:bodyPr>
          <a:lstStyle/>
          <a:p>
            <a:r>
              <a:rPr lang="en-GB" dirty="0">
                <a:solidFill>
                  <a:schemeClr val="tx2"/>
                </a:solidFill>
              </a:rPr>
              <a:t>T</a:t>
            </a:r>
            <a:r>
              <a:rPr lang="en-GB" dirty="0" smtClean="0">
                <a:solidFill>
                  <a:schemeClr val="tx2"/>
                </a:solidFill>
              </a:rPr>
              <a:t>hey will have less brain connections to higher thinking and will instinctively respond to new situations with FFF….</a:t>
            </a:r>
            <a:br>
              <a:rPr lang="en-GB" dirty="0" smtClean="0">
                <a:solidFill>
                  <a:schemeClr val="tx2"/>
                </a:solidFill>
              </a:rPr>
            </a:br>
            <a:endParaRPr lang="en-GB" dirty="0" smtClean="0">
              <a:solidFill>
                <a:schemeClr val="tx2"/>
              </a:solidFill>
            </a:endParaRPr>
          </a:p>
          <a:p>
            <a:r>
              <a:rPr lang="en-GB" dirty="0" smtClean="0">
                <a:solidFill>
                  <a:schemeClr val="tx2"/>
                </a:solidFill>
              </a:rPr>
              <a:t>They will sweat the small stuff.</a:t>
            </a:r>
          </a:p>
          <a:p>
            <a:endParaRPr lang="en-GB" dirty="0">
              <a:solidFill>
                <a:schemeClr val="tx2"/>
              </a:solidFill>
            </a:endParaRPr>
          </a:p>
          <a:p>
            <a:r>
              <a:rPr lang="en-GB" dirty="0" smtClean="0">
                <a:solidFill>
                  <a:schemeClr val="tx2"/>
                </a:solidFill>
              </a:rPr>
              <a:t>Alarm systems in brain are activated, not the calm systems.</a:t>
            </a:r>
          </a:p>
          <a:p>
            <a:endParaRPr lang="en-GB" dirty="0">
              <a:solidFill>
                <a:schemeClr val="tx2"/>
              </a:solidFill>
            </a:endParaRPr>
          </a:p>
          <a:p>
            <a:r>
              <a:rPr lang="en-GB" dirty="0" smtClean="0">
                <a:solidFill>
                  <a:schemeClr val="tx2"/>
                </a:solidFill>
              </a:rPr>
              <a:t>Minor stressors can elicit full-blown emergency reactions</a:t>
            </a:r>
            <a:endParaRPr lang="en-GB" dirty="0">
              <a:solidFill>
                <a:schemeClr val="tx2"/>
              </a:solidFill>
            </a:endParaRPr>
          </a:p>
        </p:txBody>
      </p:sp>
    </p:spTree>
    <p:extLst>
      <p:ext uri="{BB962C8B-B14F-4D97-AF65-F5344CB8AC3E}">
        <p14:creationId xmlns:p14="http://schemas.microsoft.com/office/powerpoint/2010/main" val="4032963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New insights into brain development- A conversation with Dr. Suzana Herculano-Houze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66827" y="1124744"/>
            <a:ext cx="7772356" cy="4371950"/>
          </a:xfrm>
          <a:prstGeom prst="rect">
            <a:avLst/>
          </a:prstGeom>
        </p:spPr>
      </p:pic>
      <p:sp>
        <p:nvSpPr>
          <p:cNvPr id="4" name="TextBox 3"/>
          <p:cNvSpPr txBox="1"/>
          <p:nvPr/>
        </p:nvSpPr>
        <p:spPr>
          <a:xfrm>
            <a:off x="683568" y="487918"/>
            <a:ext cx="7268300" cy="369332"/>
          </a:xfrm>
          <a:prstGeom prst="rect">
            <a:avLst/>
          </a:prstGeom>
          <a:noFill/>
        </p:spPr>
        <p:txBody>
          <a:bodyPr wrap="square" rtlCol="0">
            <a:spAutoFit/>
          </a:bodyPr>
          <a:lstStyle/>
          <a:p>
            <a:r>
              <a:rPr lang="en-GB" dirty="0" smtClean="0"/>
              <a:t>Dr </a:t>
            </a:r>
            <a:r>
              <a:rPr lang="en-GB" dirty="0" err="1" smtClean="0"/>
              <a:t>Suzana</a:t>
            </a:r>
            <a:r>
              <a:rPr lang="en-GB" dirty="0" smtClean="0"/>
              <a:t> </a:t>
            </a:r>
            <a:r>
              <a:rPr lang="en-GB" dirty="0" err="1" smtClean="0"/>
              <a:t>Herculano</a:t>
            </a:r>
            <a:r>
              <a:rPr lang="en-GB" dirty="0" smtClean="0"/>
              <a:t> – </a:t>
            </a:r>
            <a:r>
              <a:rPr lang="en-GB" dirty="0" err="1" smtClean="0"/>
              <a:t>Houzel</a:t>
            </a:r>
            <a:r>
              <a:rPr lang="en-GB" dirty="0" smtClean="0"/>
              <a:t> - Neuroscientist</a:t>
            </a:r>
            <a:endParaRPr lang="en-GB" dirty="0"/>
          </a:p>
        </p:txBody>
      </p:sp>
    </p:spTree>
    <p:extLst>
      <p:ext uri="{BB962C8B-B14F-4D97-AF65-F5344CB8AC3E}">
        <p14:creationId xmlns:p14="http://schemas.microsoft.com/office/powerpoint/2010/main" val="956016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4624"/>
            <a:ext cx="8856984" cy="6494085"/>
          </a:xfrm>
          <a:prstGeom prst="rect">
            <a:avLst/>
          </a:prstGeom>
          <a:noFill/>
        </p:spPr>
        <p:txBody>
          <a:bodyPr wrap="square" rtlCol="0">
            <a:spAutoFit/>
          </a:bodyPr>
          <a:lstStyle/>
          <a:p>
            <a:pPr algn="ctr"/>
            <a:r>
              <a:rPr lang="en-GB" sz="2000" b="1" dirty="0" smtClean="0">
                <a:solidFill>
                  <a:schemeClr val="tx2"/>
                </a:solidFill>
              </a:rPr>
              <a:t>Secure attachment = Resilience</a:t>
            </a:r>
            <a:endParaRPr lang="en-GB" sz="2000" b="1" dirty="0">
              <a:solidFill>
                <a:schemeClr val="tx2"/>
              </a:solidFill>
            </a:endParaRPr>
          </a:p>
          <a:p>
            <a:endParaRPr lang="en-GB" dirty="0" smtClean="0">
              <a:solidFill>
                <a:schemeClr val="tx2"/>
              </a:solidFill>
            </a:endParaRPr>
          </a:p>
          <a:p>
            <a:endParaRPr lang="en-GB" dirty="0">
              <a:solidFill>
                <a:schemeClr val="tx2"/>
              </a:solidFill>
            </a:endParaRPr>
          </a:p>
          <a:p>
            <a:r>
              <a:rPr lang="en-GB" dirty="0" smtClean="0">
                <a:solidFill>
                  <a:schemeClr val="tx2"/>
                </a:solidFill>
              </a:rPr>
              <a:t>Impact on brain biochemistry: “ In our brain each of us has his or her own finest drugstore available at the cheapest cost” (Pert, Molecules of emotion, 1997).  The emotional chemicals in secure attachment include: Opioids, oxytocin, prolactin, natural </a:t>
            </a:r>
            <a:r>
              <a:rPr lang="en-GB" dirty="0" err="1" smtClean="0">
                <a:solidFill>
                  <a:schemeClr val="tx2"/>
                </a:solidFill>
              </a:rPr>
              <a:t>valium</a:t>
            </a:r>
            <a:r>
              <a:rPr lang="en-GB" dirty="0" smtClean="0">
                <a:solidFill>
                  <a:schemeClr val="tx2"/>
                </a:solidFill>
              </a:rPr>
              <a:t> (Benzodiazepines).  They create feelings we humans call acceptance, nurturance and love.</a:t>
            </a:r>
          </a:p>
          <a:p>
            <a:r>
              <a:rPr lang="en-GB" dirty="0" smtClean="0">
                <a:solidFill>
                  <a:schemeClr val="tx2"/>
                </a:solidFill>
              </a:rPr>
              <a:t> </a:t>
            </a:r>
            <a:br>
              <a:rPr lang="en-GB" dirty="0" smtClean="0">
                <a:solidFill>
                  <a:schemeClr val="tx2"/>
                </a:solidFill>
              </a:rPr>
            </a:br>
            <a:r>
              <a:rPr lang="en-GB" dirty="0" smtClean="0">
                <a:solidFill>
                  <a:schemeClr val="tx2"/>
                </a:solidFill>
              </a:rPr>
              <a:t>In 2011 there were over 46 million prescriptions for anti-depressants (HSCIC 2013).  There are only  63 million people in the country.</a:t>
            </a:r>
          </a:p>
          <a:p>
            <a:endParaRPr lang="en-GB" dirty="0">
              <a:solidFill>
                <a:schemeClr val="tx2"/>
              </a:solidFill>
            </a:endParaRPr>
          </a:p>
          <a:p>
            <a:r>
              <a:rPr lang="en-GB" dirty="0">
                <a:solidFill>
                  <a:schemeClr val="tx2"/>
                </a:solidFill>
              </a:rPr>
              <a:t>Hauser et al (2006) Resilient Teenager Studies</a:t>
            </a:r>
            <a:br>
              <a:rPr lang="en-GB" dirty="0">
                <a:solidFill>
                  <a:schemeClr val="tx2"/>
                </a:solidFill>
              </a:rPr>
            </a:br>
            <a:endParaRPr lang="en-GB" dirty="0">
              <a:solidFill>
                <a:schemeClr val="tx2"/>
              </a:solidFill>
            </a:endParaRPr>
          </a:p>
          <a:p>
            <a:r>
              <a:rPr lang="en-GB" i="1" dirty="0">
                <a:solidFill>
                  <a:schemeClr val="tx2"/>
                </a:solidFill>
              </a:rPr>
              <a:t>“The resilient kids observe other people very carefully, and think of relationships – as if they were greatly important.  They pay attention to how they act in relationships, and to the effects of their actions on other people….They were interested in psychological experience and their ideas about themselves and other people were discerning and thoughtful.”</a:t>
            </a:r>
            <a:br>
              <a:rPr lang="en-GB" i="1" dirty="0">
                <a:solidFill>
                  <a:schemeClr val="tx2"/>
                </a:solidFill>
              </a:rPr>
            </a:br>
            <a:r>
              <a:rPr lang="en-GB" dirty="0">
                <a:solidFill>
                  <a:schemeClr val="tx2"/>
                </a:solidFill>
              </a:rPr>
              <a:t/>
            </a:r>
            <a:br>
              <a:rPr lang="en-GB" dirty="0">
                <a:solidFill>
                  <a:schemeClr val="tx2"/>
                </a:solidFill>
              </a:rPr>
            </a:br>
            <a:r>
              <a:rPr lang="en-GB" dirty="0">
                <a:solidFill>
                  <a:schemeClr val="tx2"/>
                </a:solidFill>
              </a:rPr>
              <a:t>Non-resilient children rarely recognise themselves as the common denominator in all of their connections; and the way  relationships work, seem to not interest them (importance of long-term relationships at Forest School).</a:t>
            </a:r>
          </a:p>
          <a:p>
            <a:endParaRPr lang="en-GB" dirty="0" smtClean="0">
              <a:solidFill>
                <a:schemeClr val="tx2"/>
              </a:solidFill>
            </a:endParaRPr>
          </a:p>
          <a:p>
            <a:endParaRPr lang="en-GB" dirty="0"/>
          </a:p>
        </p:txBody>
      </p:sp>
    </p:spTree>
    <p:extLst>
      <p:ext uri="{BB962C8B-B14F-4D97-AF65-F5344CB8AC3E}">
        <p14:creationId xmlns:p14="http://schemas.microsoft.com/office/powerpoint/2010/main" val="2248613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2"/>
                </a:solidFill>
                <a:latin typeface="Calibri" pitchFamily="34" charset="0"/>
              </a:rPr>
              <a:t>The Triune Brain</a:t>
            </a:r>
            <a:r>
              <a:rPr lang="en-GB" dirty="0" smtClean="0">
                <a:solidFill>
                  <a:schemeClr val="accent2">
                    <a:lumMod val="75000"/>
                  </a:schemeClr>
                </a:solidFill>
                <a:latin typeface="Calibri" pitchFamily="34" charset="0"/>
              </a:rPr>
              <a:t/>
            </a:r>
            <a:br>
              <a:rPr lang="en-GB" dirty="0" smtClean="0">
                <a:solidFill>
                  <a:schemeClr val="accent2">
                    <a:lumMod val="75000"/>
                  </a:schemeClr>
                </a:solidFill>
                <a:latin typeface="Calibri" pitchFamily="34" charset="0"/>
              </a:rPr>
            </a:br>
            <a:endParaRPr lang="en-GB" dirty="0"/>
          </a:p>
        </p:txBody>
      </p:sp>
      <p:pic>
        <p:nvPicPr>
          <p:cNvPr id="4" name="Picture 13" descr="Brainy.jpg"/>
          <p:cNvPicPr>
            <a:picLocks noGrp="1" noChangeAspect="1"/>
          </p:cNvPicPr>
          <p:nvPr>
            <p:ph idx="1"/>
          </p:nvPr>
        </p:nvPicPr>
        <p:blipFill>
          <a:blip r:embed="rId2"/>
          <a:srcRect/>
          <a:stretch>
            <a:fillRect/>
          </a:stretch>
        </p:blipFill>
        <p:spPr bwMode="auto">
          <a:xfrm>
            <a:off x="395536" y="1340768"/>
            <a:ext cx="4000500" cy="3825716"/>
          </a:xfrm>
          <a:prstGeom prst="rect">
            <a:avLst/>
          </a:prstGeom>
          <a:noFill/>
          <a:ln w="9525">
            <a:noFill/>
            <a:miter lim="800000"/>
            <a:headEnd/>
            <a:tailEnd/>
          </a:ln>
        </p:spPr>
      </p:pic>
      <p:sp>
        <p:nvSpPr>
          <p:cNvPr id="5" name="Rectangle 4"/>
          <p:cNvSpPr/>
          <p:nvPr/>
        </p:nvSpPr>
        <p:spPr>
          <a:xfrm>
            <a:off x="4572000" y="2211685"/>
            <a:ext cx="4572000" cy="2400657"/>
          </a:xfrm>
          <a:prstGeom prst="rect">
            <a:avLst/>
          </a:prstGeom>
        </p:spPr>
        <p:txBody>
          <a:bodyPr>
            <a:spAutoFit/>
          </a:bodyPr>
          <a:lstStyle/>
          <a:p>
            <a:pPr fontAlgn="auto">
              <a:spcBef>
                <a:spcPts val="0"/>
              </a:spcBef>
              <a:spcAft>
                <a:spcPts val="0"/>
              </a:spcAft>
              <a:buFont typeface="Arial" pitchFamily="34" charset="0"/>
              <a:buChar char="•"/>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The reptilian brain</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 lower brain/brain stem</a:t>
            </a:r>
          </a:p>
          <a:p>
            <a:pPr fontAlgn="auto">
              <a:spcBef>
                <a:spcPts val="0"/>
              </a:spcBef>
              <a:spcAft>
                <a:spcPts val="0"/>
              </a:spcAft>
              <a:defRPr/>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buFont typeface="Arial" pitchFamily="34" charset="0"/>
              <a:buChar char="•"/>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The mammalian brain</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 mid brain/limbic system</a:t>
            </a:r>
          </a:p>
          <a:p>
            <a:pPr fontAlgn="auto">
              <a:spcBef>
                <a:spcPts val="0"/>
              </a:spcBef>
              <a:spcAft>
                <a:spcPts val="0"/>
              </a:spcAft>
              <a:defRPr/>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buFont typeface="Arial" pitchFamily="34" charset="0"/>
              <a:buChar char="•"/>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The rational brain</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 higher brain/neo cortex</a:t>
            </a:r>
          </a:p>
        </p:txBody>
      </p:sp>
    </p:spTree>
    <p:extLst>
      <p:ext uri="{BB962C8B-B14F-4D97-AF65-F5344CB8AC3E}">
        <p14:creationId xmlns:p14="http://schemas.microsoft.com/office/powerpoint/2010/main" val="15168561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260648"/>
            <a:ext cx="8784976" cy="6186309"/>
          </a:xfrm>
          <a:prstGeom prst="rect">
            <a:avLst/>
          </a:prstGeom>
          <a:noFill/>
        </p:spPr>
        <p:txBody>
          <a:bodyPr wrap="square" rtlCol="0">
            <a:spAutoFit/>
          </a:bodyPr>
          <a:lstStyle/>
          <a:p>
            <a:r>
              <a:rPr lang="en-GB" dirty="0" smtClean="0"/>
              <a:t>    </a:t>
            </a:r>
            <a:r>
              <a:rPr lang="en-GB" b="1" dirty="0" smtClean="0">
                <a:solidFill>
                  <a:schemeClr val="tx2"/>
                </a:solidFill>
              </a:rPr>
              <a:t>Secure Attachment = Resilience</a:t>
            </a:r>
          </a:p>
          <a:p>
            <a:r>
              <a:rPr lang="en-GB" dirty="0" smtClean="0">
                <a:solidFill>
                  <a:schemeClr val="tx2"/>
                </a:solidFill>
              </a:rPr>
              <a:t/>
            </a:r>
            <a:br>
              <a:rPr lang="en-GB" dirty="0" smtClean="0">
                <a:solidFill>
                  <a:schemeClr val="tx2"/>
                </a:solidFill>
              </a:rPr>
            </a:br>
            <a:r>
              <a:rPr lang="en-GB" dirty="0" smtClean="0">
                <a:solidFill>
                  <a:schemeClr val="tx2"/>
                </a:solidFill>
              </a:rPr>
              <a:t>Resilience </a:t>
            </a:r>
            <a:r>
              <a:rPr lang="en-GB" dirty="0">
                <a:solidFill>
                  <a:schemeClr val="tx2"/>
                </a:solidFill>
              </a:rPr>
              <a:t>is key for: self-esteem, capacity to ask for help when troubled, </a:t>
            </a:r>
            <a:r>
              <a:rPr lang="en-GB" dirty="0" smtClean="0">
                <a:solidFill>
                  <a:schemeClr val="tx2"/>
                </a:solidFill>
              </a:rPr>
              <a:t>development of effective stress regulatory systems in brain and body, capacity for deeply fulfilling relationships in later life, capacity for empathy, longevity.</a:t>
            </a:r>
            <a:endParaRPr lang="en-GB" dirty="0">
              <a:solidFill>
                <a:schemeClr val="tx2"/>
              </a:solidFill>
            </a:endParaRPr>
          </a:p>
          <a:p>
            <a:endParaRPr lang="en-GB" dirty="0" smtClean="0">
              <a:solidFill>
                <a:schemeClr val="tx2"/>
              </a:solidFill>
            </a:endParaRPr>
          </a:p>
          <a:p>
            <a:r>
              <a:rPr lang="en-GB" dirty="0" smtClean="0">
                <a:solidFill>
                  <a:schemeClr val="tx2"/>
                </a:solidFill>
              </a:rPr>
              <a:t>What can we do at Forest School Practitioners?</a:t>
            </a:r>
          </a:p>
          <a:p>
            <a:pPr marL="285750" indent="-285750">
              <a:buFont typeface="Arial" charset="0"/>
              <a:buChar char="•"/>
            </a:pPr>
            <a:endParaRPr lang="en-GB" dirty="0" smtClean="0">
              <a:solidFill>
                <a:schemeClr val="tx2"/>
              </a:solidFill>
            </a:endParaRPr>
          </a:p>
          <a:p>
            <a:pPr marL="285750" indent="-285750">
              <a:buFont typeface="Arial" charset="0"/>
              <a:buChar char="•"/>
            </a:pPr>
            <a:r>
              <a:rPr lang="en-GB" dirty="0" smtClean="0">
                <a:solidFill>
                  <a:schemeClr val="tx2"/>
                </a:solidFill>
              </a:rPr>
              <a:t>Calming the body down </a:t>
            </a:r>
          </a:p>
          <a:p>
            <a:pPr marL="285750" indent="-285750">
              <a:buFont typeface="Arial" charset="0"/>
              <a:buChar char="•"/>
            </a:pPr>
            <a:r>
              <a:rPr lang="en-GB" dirty="0" smtClean="0">
                <a:solidFill>
                  <a:schemeClr val="tx2"/>
                </a:solidFill>
              </a:rPr>
              <a:t>Understand the importance of play – it activates opioids.</a:t>
            </a:r>
          </a:p>
          <a:p>
            <a:pPr marL="285750" indent="-285750">
              <a:buFont typeface="Arial" charset="0"/>
              <a:buChar char="•"/>
            </a:pPr>
            <a:r>
              <a:rPr lang="en-GB" dirty="0" smtClean="0">
                <a:solidFill>
                  <a:schemeClr val="tx2"/>
                </a:solidFill>
              </a:rPr>
              <a:t>Being loving with safe boundaries.  </a:t>
            </a:r>
          </a:p>
          <a:p>
            <a:pPr marL="285750" indent="-285750">
              <a:buFont typeface="Arial" charset="0"/>
              <a:buChar char="•"/>
            </a:pPr>
            <a:r>
              <a:rPr lang="en-GB" dirty="0" smtClean="0">
                <a:solidFill>
                  <a:schemeClr val="tx2"/>
                </a:solidFill>
              </a:rPr>
              <a:t>Relationships with others and the non-human world.</a:t>
            </a:r>
          </a:p>
          <a:p>
            <a:pPr marL="285750" indent="-285750">
              <a:buFont typeface="Arial" charset="0"/>
              <a:buChar char="•"/>
            </a:pPr>
            <a:r>
              <a:rPr lang="en-GB" dirty="0" smtClean="0">
                <a:solidFill>
                  <a:schemeClr val="tx2"/>
                </a:solidFill>
              </a:rPr>
              <a:t>Empathetic Listening </a:t>
            </a:r>
            <a:r>
              <a:rPr lang="en-GB" dirty="0" err="1" smtClean="0">
                <a:solidFill>
                  <a:schemeClr val="tx2"/>
                </a:solidFill>
              </a:rPr>
              <a:t>e.g</a:t>
            </a:r>
            <a:r>
              <a:rPr lang="en-GB" dirty="0" smtClean="0">
                <a:solidFill>
                  <a:schemeClr val="tx2"/>
                </a:solidFill>
              </a:rPr>
              <a:t> Sometimes it’s hard to share things, you look like you are upset; I know you are angry at me, I can see that…  </a:t>
            </a:r>
            <a:r>
              <a:rPr lang="en-GB" i="1" dirty="0" smtClean="0">
                <a:solidFill>
                  <a:schemeClr val="tx2"/>
                </a:solidFill>
              </a:rPr>
              <a:t>(Link to effective communication).</a:t>
            </a:r>
          </a:p>
          <a:p>
            <a:pPr marL="285750" indent="-285750">
              <a:buFont typeface="Arial" charset="0"/>
              <a:buChar char="•"/>
            </a:pPr>
            <a:r>
              <a:rPr lang="en-GB" dirty="0" smtClean="0">
                <a:solidFill>
                  <a:schemeClr val="tx2"/>
                </a:solidFill>
              </a:rPr>
              <a:t>The great outdoors  - </a:t>
            </a:r>
            <a:r>
              <a:rPr lang="en-GB" dirty="0" err="1" smtClean="0">
                <a:solidFill>
                  <a:schemeClr val="tx2"/>
                </a:solidFill>
              </a:rPr>
              <a:t>cortizol</a:t>
            </a:r>
            <a:r>
              <a:rPr lang="en-GB" dirty="0" smtClean="0">
                <a:solidFill>
                  <a:schemeClr val="tx2"/>
                </a:solidFill>
              </a:rPr>
              <a:t> levels reduced, senses expanded.</a:t>
            </a:r>
          </a:p>
          <a:p>
            <a:pPr marL="285750" indent="-285750">
              <a:buFont typeface="Arial" charset="0"/>
              <a:buChar char="•"/>
            </a:pPr>
            <a:r>
              <a:rPr lang="en-GB" dirty="0" smtClean="0">
                <a:solidFill>
                  <a:schemeClr val="tx2"/>
                </a:solidFill>
              </a:rPr>
              <a:t>High ratios, increased relationships.</a:t>
            </a:r>
          </a:p>
          <a:p>
            <a:pPr marL="285750" indent="-285750">
              <a:buFont typeface="Arial" charset="0"/>
              <a:buChar char="•"/>
            </a:pPr>
            <a:r>
              <a:rPr lang="en-GB" dirty="0" smtClean="0">
                <a:solidFill>
                  <a:schemeClr val="tx2"/>
                </a:solidFill>
              </a:rPr>
              <a:t>Choices and consequences</a:t>
            </a:r>
          </a:p>
          <a:p>
            <a:pPr marL="285750" indent="-285750">
              <a:buFont typeface="Arial" charset="0"/>
              <a:buChar char="•"/>
            </a:pPr>
            <a:r>
              <a:rPr lang="en-GB" dirty="0" smtClean="0">
                <a:solidFill>
                  <a:schemeClr val="tx2"/>
                </a:solidFill>
              </a:rPr>
              <a:t>Child-led (attends, asks to play, attune, warm touches)</a:t>
            </a:r>
          </a:p>
          <a:p>
            <a:r>
              <a:rPr lang="en-GB" dirty="0" smtClean="0"/>
              <a:t/>
            </a:r>
            <a:br>
              <a:rPr lang="en-GB" dirty="0" smtClean="0"/>
            </a:br>
            <a:r>
              <a:rPr lang="en-GB" b="1" dirty="0" smtClean="0">
                <a:solidFill>
                  <a:schemeClr val="tx2"/>
                </a:solidFill>
              </a:rPr>
              <a:t>The </a:t>
            </a:r>
            <a:r>
              <a:rPr lang="en-GB" b="1" dirty="0">
                <a:solidFill>
                  <a:schemeClr val="tx2"/>
                </a:solidFill>
              </a:rPr>
              <a:t>brain is plastic … it has the capacity to keep growing through our lives</a:t>
            </a:r>
          </a:p>
          <a:p>
            <a:r>
              <a:rPr lang="en-GB" dirty="0" smtClean="0">
                <a:solidFill>
                  <a:schemeClr val="tx2"/>
                </a:solidFill>
              </a:rPr>
              <a:t>The </a:t>
            </a:r>
            <a:r>
              <a:rPr lang="en-GB" dirty="0">
                <a:solidFill>
                  <a:schemeClr val="tx2"/>
                </a:solidFill>
              </a:rPr>
              <a:t>insecure child </a:t>
            </a:r>
            <a:r>
              <a:rPr lang="en-GB" dirty="0" smtClean="0">
                <a:solidFill>
                  <a:schemeClr val="tx2"/>
                </a:solidFill>
              </a:rPr>
              <a:t>does </a:t>
            </a:r>
            <a:r>
              <a:rPr lang="en-GB" dirty="0">
                <a:solidFill>
                  <a:schemeClr val="tx2"/>
                </a:solidFill>
              </a:rPr>
              <a:t>have the potential to switch on higher thinking </a:t>
            </a:r>
            <a:r>
              <a:rPr lang="en-GB" dirty="0" smtClean="0">
                <a:solidFill>
                  <a:schemeClr val="tx2"/>
                </a:solidFill>
              </a:rPr>
              <a:t>processes</a:t>
            </a:r>
            <a:r>
              <a:rPr lang="en-GB" dirty="0">
                <a:solidFill>
                  <a:schemeClr val="tx2"/>
                </a:solidFill>
              </a:rPr>
              <a:t>.</a:t>
            </a:r>
            <a:endParaRPr lang="en-GB" dirty="0" smtClean="0">
              <a:solidFill>
                <a:schemeClr val="tx2"/>
              </a:solidFill>
            </a:endParaRPr>
          </a:p>
          <a:p>
            <a:endParaRPr lang="en-GB" dirty="0"/>
          </a:p>
        </p:txBody>
      </p:sp>
    </p:spTree>
    <p:extLst>
      <p:ext uri="{BB962C8B-B14F-4D97-AF65-F5344CB8AC3E}">
        <p14:creationId xmlns:p14="http://schemas.microsoft.com/office/powerpoint/2010/main" val="22394964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a:xfrm>
            <a:off x="0" y="0"/>
            <a:ext cx="9144000" cy="6858000"/>
          </a:xfrm>
        </p:spPr>
        <p:txBody>
          <a:bodyPr/>
          <a:lstStyle/>
          <a:p>
            <a:pPr fontAlgn="auto">
              <a:spcAft>
                <a:spcPts val="0"/>
              </a:spcAft>
              <a:defRPr/>
            </a:pPr>
            <a:r>
              <a:rPr lang="en-GB" dirty="0" smtClean="0"/>
              <a:t> </a:t>
            </a:r>
          </a:p>
        </p:txBody>
      </p:sp>
      <p:cxnSp>
        <p:nvCxnSpPr>
          <p:cNvPr id="7" name="Straight Connector 6"/>
          <p:cNvCxnSpPr/>
          <p:nvPr/>
        </p:nvCxnSpPr>
        <p:spPr>
          <a:xfrm>
            <a:off x="0" y="6215063"/>
            <a:ext cx="9144000" cy="1587"/>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57250"/>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07504" y="980729"/>
            <a:ext cx="8607871" cy="5466112"/>
          </a:xfrm>
          <a:prstGeom prst="rect">
            <a:avLst/>
          </a:prstGeom>
          <a:noFill/>
        </p:spPr>
        <p:txBody>
          <a:bodyPr wrap="square">
            <a:spAutoFit/>
          </a:bodyPr>
          <a:lstStyle/>
          <a:p>
            <a:pPr fontAlgn="auto">
              <a:lnSpc>
                <a:spcPct val="80000"/>
              </a:lnSpc>
              <a:spcBef>
                <a:spcPts val="0"/>
              </a:spcBef>
              <a:spcAft>
                <a:spcPts val="0"/>
              </a:spcAft>
              <a:defRPr/>
            </a:pPr>
            <a:endParaRPr lang="en-GB" dirty="0" smtClean="0">
              <a:solidFill>
                <a:schemeClr val="tx2"/>
              </a:solidFill>
              <a:latin typeface="Calibri" pitchFamily="34" charset="0"/>
            </a:endParaRPr>
          </a:p>
          <a:p>
            <a:pPr fontAlgn="auto">
              <a:lnSpc>
                <a:spcPct val="80000"/>
              </a:lnSpc>
              <a:spcBef>
                <a:spcPts val="0"/>
              </a:spcBef>
              <a:spcAft>
                <a:spcPts val="0"/>
              </a:spcAft>
              <a:defRPr/>
            </a:pPr>
            <a:endParaRPr lang="en-GB" dirty="0" smtClean="0">
              <a:solidFill>
                <a:schemeClr val="tx2"/>
              </a:solidFill>
              <a:latin typeface="Calibri" pitchFamily="34" charset="0"/>
            </a:endParaRPr>
          </a:p>
          <a:p>
            <a:pPr fontAlgn="auto">
              <a:lnSpc>
                <a:spcPct val="80000"/>
              </a:lnSpc>
              <a:spcBef>
                <a:spcPts val="0"/>
              </a:spcBef>
              <a:spcAft>
                <a:spcPts val="0"/>
              </a:spcAft>
              <a:defRPr/>
            </a:pPr>
            <a:r>
              <a:rPr lang="en-GB" b="1" dirty="0" smtClean="0">
                <a:solidFill>
                  <a:schemeClr val="tx2"/>
                </a:solidFill>
                <a:latin typeface="Calibri" pitchFamily="34" charset="0"/>
              </a:rPr>
              <a:t>The </a:t>
            </a:r>
            <a:r>
              <a:rPr lang="en-GB" b="1" dirty="0">
                <a:solidFill>
                  <a:schemeClr val="tx2"/>
                </a:solidFill>
                <a:latin typeface="Calibri" pitchFamily="34" charset="0"/>
              </a:rPr>
              <a:t>outdoors and play together aid the release of opioids and oxytocin:</a:t>
            </a:r>
          </a:p>
          <a:p>
            <a:pPr fontAlgn="auto">
              <a:lnSpc>
                <a:spcPct val="80000"/>
              </a:lnSpc>
              <a:spcBef>
                <a:spcPts val="0"/>
              </a:spcBef>
              <a:spcAft>
                <a:spcPts val="0"/>
              </a:spcAft>
              <a:defRPr/>
            </a:pPr>
            <a:endParaRPr lang="en-GB" dirty="0">
              <a:solidFill>
                <a:schemeClr val="tx2"/>
              </a:solidFill>
              <a:latin typeface="Calibri" pitchFamily="34" charset="0"/>
            </a:endParaRPr>
          </a:p>
          <a:p>
            <a:pPr lvl="1" fontAlgn="auto">
              <a:lnSpc>
                <a:spcPct val="80000"/>
              </a:lnSpc>
              <a:spcBef>
                <a:spcPts val="0"/>
              </a:spcBef>
              <a:spcAft>
                <a:spcPts val="0"/>
              </a:spcAft>
              <a:defRPr/>
            </a:pPr>
            <a:r>
              <a:rPr lang="en-GB" dirty="0">
                <a:solidFill>
                  <a:schemeClr val="tx2"/>
                </a:solidFill>
                <a:latin typeface="Calibri" pitchFamily="34" charset="0"/>
              </a:rPr>
              <a:t>	- You do not feel aggressive or anxious</a:t>
            </a:r>
          </a:p>
          <a:p>
            <a:pPr lvl="1" fontAlgn="auto">
              <a:lnSpc>
                <a:spcPct val="80000"/>
              </a:lnSpc>
              <a:spcBef>
                <a:spcPts val="0"/>
              </a:spcBef>
              <a:spcAft>
                <a:spcPts val="0"/>
              </a:spcAft>
              <a:defRPr/>
            </a:pPr>
            <a:r>
              <a:rPr lang="en-GB" dirty="0">
                <a:solidFill>
                  <a:schemeClr val="tx2"/>
                </a:solidFill>
                <a:latin typeface="Calibri" pitchFamily="34" charset="0"/>
              </a:rPr>
              <a:t>	- You feel calm and psychologically strong</a:t>
            </a:r>
          </a:p>
          <a:p>
            <a:pPr lvl="1" fontAlgn="auto">
              <a:lnSpc>
                <a:spcPct val="80000"/>
              </a:lnSpc>
              <a:spcBef>
                <a:spcPts val="0"/>
              </a:spcBef>
              <a:spcAft>
                <a:spcPts val="0"/>
              </a:spcAft>
              <a:defRPr/>
            </a:pPr>
            <a:r>
              <a:rPr lang="en-GB" dirty="0">
                <a:solidFill>
                  <a:schemeClr val="tx2"/>
                </a:solidFill>
                <a:latin typeface="Calibri" pitchFamily="34" charset="0"/>
              </a:rPr>
              <a:t>	- You have a feeling that everything is well in </a:t>
            </a:r>
            <a:r>
              <a:rPr lang="en-GB" dirty="0" smtClean="0">
                <a:solidFill>
                  <a:schemeClr val="tx2"/>
                </a:solidFill>
                <a:latin typeface="Calibri" pitchFamily="34" charset="0"/>
              </a:rPr>
              <a:t>your world</a:t>
            </a:r>
            <a:endParaRPr lang="en-GB" dirty="0">
              <a:solidFill>
                <a:schemeClr val="tx2"/>
              </a:solidFill>
              <a:latin typeface="Calibri" pitchFamily="34" charset="0"/>
            </a:endParaRPr>
          </a:p>
          <a:p>
            <a:pPr lvl="1" fontAlgn="auto">
              <a:lnSpc>
                <a:spcPct val="80000"/>
              </a:lnSpc>
              <a:spcBef>
                <a:spcPts val="0"/>
              </a:spcBef>
              <a:spcAft>
                <a:spcPts val="0"/>
              </a:spcAft>
              <a:defRPr/>
            </a:pPr>
            <a:r>
              <a:rPr lang="en-GB" dirty="0">
                <a:solidFill>
                  <a:schemeClr val="tx2"/>
                </a:solidFill>
                <a:latin typeface="Calibri" pitchFamily="34" charset="0"/>
              </a:rPr>
              <a:t>	- You have a deep sense of well-being</a:t>
            </a:r>
          </a:p>
          <a:p>
            <a:pPr lvl="1" fontAlgn="auto">
              <a:lnSpc>
                <a:spcPct val="80000"/>
              </a:lnSpc>
              <a:spcBef>
                <a:spcPts val="0"/>
              </a:spcBef>
              <a:spcAft>
                <a:spcPts val="0"/>
              </a:spcAft>
              <a:defRPr/>
            </a:pPr>
            <a:r>
              <a:rPr lang="en-GB" dirty="0">
                <a:solidFill>
                  <a:schemeClr val="tx2"/>
                </a:solidFill>
                <a:latin typeface="Calibri" pitchFamily="34" charset="0"/>
              </a:rPr>
              <a:t>	- You feel safe in the world</a:t>
            </a:r>
          </a:p>
          <a:p>
            <a:pPr lvl="1" fontAlgn="auto">
              <a:lnSpc>
                <a:spcPct val="80000"/>
              </a:lnSpc>
              <a:spcBef>
                <a:spcPts val="0"/>
              </a:spcBef>
              <a:spcAft>
                <a:spcPts val="0"/>
              </a:spcAft>
              <a:defRPr/>
            </a:pPr>
            <a:r>
              <a:rPr lang="en-GB" dirty="0">
                <a:solidFill>
                  <a:schemeClr val="tx2"/>
                </a:solidFill>
                <a:latin typeface="Calibri" pitchFamily="34" charset="0"/>
              </a:rPr>
              <a:t>	- The world has meaning</a:t>
            </a:r>
          </a:p>
          <a:p>
            <a:pPr lvl="1" fontAlgn="auto">
              <a:lnSpc>
                <a:spcPct val="80000"/>
              </a:lnSpc>
              <a:spcBef>
                <a:spcPts val="0"/>
              </a:spcBef>
              <a:spcAft>
                <a:spcPts val="0"/>
              </a:spcAft>
              <a:defRPr/>
            </a:pPr>
            <a:r>
              <a:rPr lang="en-GB" dirty="0">
                <a:solidFill>
                  <a:schemeClr val="tx2"/>
                </a:solidFill>
                <a:latin typeface="Calibri" pitchFamily="34" charset="0"/>
              </a:rPr>
              <a:t>	- Your immune system works better</a:t>
            </a:r>
          </a:p>
          <a:p>
            <a:pPr lvl="1" fontAlgn="auto">
              <a:lnSpc>
                <a:spcPct val="80000"/>
              </a:lnSpc>
              <a:spcBef>
                <a:spcPts val="0"/>
              </a:spcBef>
              <a:spcAft>
                <a:spcPts val="0"/>
              </a:spcAft>
              <a:defRPr/>
            </a:pPr>
            <a:r>
              <a:rPr lang="en-GB" dirty="0">
                <a:solidFill>
                  <a:schemeClr val="tx2"/>
                </a:solidFill>
                <a:latin typeface="Calibri" pitchFamily="34" charset="0"/>
              </a:rPr>
              <a:t>	- </a:t>
            </a:r>
            <a:r>
              <a:rPr lang="en-GB" b="1" dirty="0">
                <a:solidFill>
                  <a:schemeClr val="tx2"/>
                </a:solidFill>
                <a:latin typeface="Calibri" pitchFamily="34" charset="0"/>
              </a:rPr>
              <a:t>You are better able to </a:t>
            </a:r>
            <a:r>
              <a:rPr lang="en-GB" b="1" dirty="0" smtClean="0">
                <a:solidFill>
                  <a:schemeClr val="tx2"/>
                </a:solidFill>
                <a:latin typeface="Calibri" pitchFamily="34" charset="0"/>
              </a:rPr>
              <a:t>learn</a:t>
            </a:r>
          </a:p>
          <a:p>
            <a:pPr lvl="1" fontAlgn="auto">
              <a:lnSpc>
                <a:spcPct val="80000"/>
              </a:lnSpc>
              <a:spcBef>
                <a:spcPts val="0"/>
              </a:spcBef>
              <a:spcAft>
                <a:spcPts val="0"/>
              </a:spcAft>
              <a:defRPr/>
            </a:pPr>
            <a:endParaRPr lang="en-GB" b="1" dirty="0">
              <a:solidFill>
                <a:schemeClr val="tx2"/>
              </a:solidFill>
              <a:latin typeface="Calibri" pitchFamily="34" charset="0"/>
            </a:endParaRPr>
          </a:p>
          <a:p>
            <a:pPr fontAlgn="auto">
              <a:lnSpc>
                <a:spcPct val="90000"/>
              </a:lnSpc>
              <a:spcBef>
                <a:spcPts val="0"/>
              </a:spcBef>
              <a:spcAft>
                <a:spcPts val="0"/>
              </a:spcAft>
              <a:buFont typeface="Arial" pitchFamily="34" charset="0"/>
              <a:buChar char="•"/>
              <a:defRPr/>
            </a:pPr>
            <a:r>
              <a:rPr lang="en-GB" dirty="0">
                <a:solidFill>
                  <a:schemeClr val="tx2"/>
                </a:solidFill>
                <a:latin typeface="Calibri" pitchFamily="34" charset="0"/>
              </a:rPr>
              <a:t> Play builds new neural pathways by releasing chemicals in the brain</a:t>
            </a:r>
          </a:p>
          <a:p>
            <a:pPr fontAlgn="auto">
              <a:lnSpc>
                <a:spcPct val="90000"/>
              </a:lnSpc>
              <a:spcBef>
                <a:spcPts val="0"/>
              </a:spcBef>
              <a:spcAft>
                <a:spcPts val="0"/>
              </a:spcAft>
              <a:defRPr/>
            </a:pPr>
            <a:endParaRPr lang="en-GB" dirty="0">
              <a:solidFill>
                <a:schemeClr val="tx2"/>
              </a:solidFill>
              <a:latin typeface="Calibri" pitchFamily="34" charset="0"/>
            </a:endParaRPr>
          </a:p>
          <a:p>
            <a:pPr fontAlgn="auto">
              <a:lnSpc>
                <a:spcPct val="90000"/>
              </a:lnSpc>
              <a:spcBef>
                <a:spcPts val="0"/>
              </a:spcBef>
              <a:spcAft>
                <a:spcPts val="0"/>
              </a:spcAft>
              <a:buFont typeface="Arial" pitchFamily="34" charset="0"/>
              <a:buChar char="•"/>
              <a:defRPr/>
            </a:pPr>
            <a:r>
              <a:rPr lang="en-GB" dirty="0">
                <a:solidFill>
                  <a:schemeClr val="tx2"/>
                </a:solidFill>
                <a:latin typeface="Calibri" pitchFamily="34" charset="0"/>
              </a:rPr>
              <a:t> It helps the formation of top/down networks – cortical to subcortical</a:t>
            </a:r>
          </a:p>
          <a:p>
            <a:pPr fontAlgn="auto">
              <a:lnSpc>
                <a:spcPct val="90000"/>
              </a:lnSpc>
              <a:spcBef>
                <a:spcPts val="0"/>
              </a:spcBef>
              <a:spcAft>
                <a:spcPts val="0"/>
              </a:spcAft>
              <a:defRPr/>
            </a:pPr>
            <a:endParaRPr lang="en-GB" dirty="0">
              <a:solidFill>
                <a:schemeClr val="tx2"/>
              </a:solidFill>
              <a:latin typeface="Calibri" pitchFamily="34" charset="0"/>
            </a:endParaRPr>
          </a:p>
          <a:p>
            <a:pPr fontAlgn="auto">
              <a:lnSpc>
                <a:spcPct val="90000"/>
              </a:lnSpc>
              <a:spcBef>
                <a:spcPts val="0"/>
              </a:spcBef>
              <a:spcAft>
                <a:spcPts val="0"/>
              </a:spcAft>
              <a:buFont typeface="Arial" pitchFamily="34" charset="0"/>
              <a:buChar char="•"/>
              <a:defRPr/>
            </a:pPr>
            <a:r>
              <a:rPr lang="en-GB" dirty="0">
                <a:solidFill>
                  <a:schemeClr val="tx2"/>
                </a:solidFill>
                <a:latin typeface="Calibri" pitchFamily="34" charset="0"/>
              </a:rPr>
              <a:t> Anti-anxiety chemicals are released in the brain when a child/adult is helped to think about their feelings, trauma is modified</a:t>
            </a:r>
          </a:p>
          <a:p>
            <a:pPr fontAlgn="auto">
              <a:lnSpc>
                <a:spcPct val="90000"/>
              </a:lnSpc>
              <a:spcBef>
                <a:spcPts val="0"/>
              </a:spcBef>
              <a:spcAft>
                <a:spcPts val="0"/>
              </a:spcAft>
              <a:defRPr/>
            </a:pPr>
            <a:endParaRPr lang="en-GB" dirty="0">
              <a:solidFill>
                <a:schemeClr val="tx2"/>
              </a:solidFill>
              <a:latin typeface="Calibri" pitchFamily="34" charset="0"/>
            </a:endParaRPr>
          </a:p>
          <a:p>
            <a:pPr fontAlgn="auto">
              <a:lnSpc>
                <a:spcPct val="90000"/>
              </a:lnSpc>
              <a:spcBef>
                <a:spcPts val="0"/>
              </a:spcBef>
              <a:spcAft>
                <a:spcPts val="0"/>
              </a:spcAft>
              <a:buFont typeface="Arial" pitchFamily="34" charset="0"/>
              <a:buChar char="•"/>
              <a:defRPr/>
            </a:pPr>
            <a:r>
              <a:rPr lang="en-GB" dirty="0">
                <a:solidFill>
                  <a:schemeClr val="tx2"/>
                </a:solidFill>
                <a:latin typeface="Calibri" pitchFamily="34" charset="0"/>
              </a:rPr>
              <a:t> Play acts as a ‘brain sculptor’ quietening the amygdala</a:t>
            </a:r>
          </a:p>
          <a:p>
            <a:pPr lvl="1" fontAlgn="auto">
              <a:lnSpc>
                <a:spcPct val="80000"/>
              </a:lnSpc>
              <a:spcBef>
                <a:spcPts val="0"/>
              </a:spcBef>
              <a:spcAft>
                <a:spcPts val="0"/>
              </a:spcAft>
              <a:defRPr/>
            </a:pPr>
            <a:endParaRPr lang="en-GB" b="1" dirty="0">
              <a:solidFill>
                <a:schemeClr val="tx2"/>
              </a:solidFill>
              <a:latin typeface="Calibri" pitchFamily="34" charset="0"/>
            </a:endParaRPr>
          </a:p>
          <a:p>
            <a:pPr fontAlgn="auto">
              <a:spcBef>
                <a:spcPts val="0"/>
              </a:spcBef>
              <a:spcAft>
                <a:spcPts val="0"/>
              </a:spcAft>
              <a:defRPr/>
            </a:pPr>
            <a:endParaRPr lang="en-GB" b="1" dirty="0"/>
          </a:p>
        </p:txBody>
      </p:sp>
      <p:sp>
        <p:nvSpPr>
          <p:cNvPr id="13" name="TextBox 12"/>
          <p:cNvSpPr txBox="1"/>
          <p:nvPr/>
        </p:nvSpPr>
        <p:spPr>
          <a:xfrm>
            <a:off x="571500" y="214313"/>
            <a:ext cx="5072063" cy="523875"/>
          </a:xfrm>
          <a:prstGeom prst="rect">
            <a:avLst/>
          </a:prstGeom>
          <a:noFill/>
        </p:spPr>
        <p:txBody>
          <a:bodyPr>
            <a:spAutoFit/>
          </a:bodyPr>
          <a:lstStyle/>
          <a:p>
            <a:pPr fontAlgn="auto">
              <a:spcBef>
                <a:spcPts val="0"/>
              </a:spcBef>
              <a:spcAft>
                <a:spcPts val="0"/>
              </a:spcAft>
              <a:defRPr/>
            </a:pPr>
            <a:r>
              <a:rPr lang="en-GB" sz="2800" dirty="0">
                <a:solidFill>
                  <a:schemeClr val="tx2"/>
                </a:solidFill>
                <a:latin typeface="Calibri" pitchFamily="34" charset="0"/>
              </a:rPr>
              <a:t>Evidence from Neuroscience</a:t>
            </a:r>
          </a:p>
        </p:txBody>
      </p:sp>
    </p:spTree>
    <p:extLst>
      <p:ext uri="{BB962C8B-B14F-4D97-AF65-F5344CB8AC3E}">
        <p14:creationId xmlns:p14="http://schemas.microsoft.com/office/powerpoint/2010/main" val="17942099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6215063"/>
            <a:ext cx="9144000" cy="1587"/>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857250"/>
            <a:ext cx="91440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14375" y="1071563"/>
            <a:ext cx="7858125" cy="4746625"/>
          </a:xfrm>
          <a:prstGeom prst="rect">
            <a:avLst/>
          </a:prstGeom>
          <a:noFill/>
        </p:spPr>
        <p:txBody>
          <a:bodyPr>
            <a:spAutoFit/>
          </a:bodyPr>
          <a:lstStyle/>
          <a:p>
            <a:pPr fontAlgn="auto">
              <a:lnSpc>
                <a:spcPct val="90000"/>
              </a:lnSpc>
              <a:spcBef>
                <a:spcPts val="0"/>
              </a:spcBef>
              <a:spcAft>
                <a:spcPts val="0"/>
              </a:spcAft>
              <a:defRPr/>
            </a:pPr>
            <a:r>
              <a:rPr lang="en-GB" sz="2400" dirty="0">
                <a:solidFill>
                  <a:schemeClr val="tx2"/>
                </a:solidFill>
                <a:latin typeface="Calibri" pitchFamily="34" charset="0"/>
              </a:rPr>
              <a:t>‘Play for Life’ Journal Summer 2007 </a:t>
            </a:r>
          </a:p>
          <a:p>
            <a:pPr fontAlgn="auto">
              <a:lnSpc>
                <a:spcPct val="90000"/>
              </a:lnSpc>
              <a:spcBef>
                <a:spcPts val="0"/>
              </a:spcBef>
              <a:spcAft>
                <a:spcPts val="0"/>
              </a:spcAft>
              <a:defRPr/>
            </a:pPr>
            <a:endParaRPr lang="en-GB" sz="2400" dirty="0">
              <a:solidFill>
                <a:schemeClr val="tx2"/>
              </a:solidFill>
              <a:latin typeface="Calibri" pitchFamily="34" charset="0"/>
            </a:endParaRPr>
          </a:p>
          <a:p>
            <a:pPr fontAlgn="auto">
              <a:lnSpc>
                <a:spcPct val="90000"/>
              </a:lnSpc>
              <a:spcAft>
                <a:spcPts val="0"/>
              </a:spcAft>
              <a:defRPr/>
            </a:pPr>
            <a:r>
              <a:rPr lang="en-GB" sz="2400" dirty="0">
                <a:solidFill>
                  <a:schemeClr val="tx2"/>
                </a:solidFill>
                <a:latin typeface="Calibri" pitchFamily="34" charset="0"/>
              </a:rPr>
              <a:t>‘The Science of Parenting’; Margot Sunderland; Dorling Kindersley; ISBN: 1-4053-1486-9</a:t>
            </a:r>
          </a:p>
          <a:p>
            <a:pPr fontAlgn="auto">
              <a:lnSpc>
                <a:spcPct val="90000"/>
              </a:lnSpc>
              <a:spcAft>
                <a:spcPts val="0"/>
              </a:spcAft>
              <a:defRPr/>
            </a:pPr>
            <a:endParaRPr lang="en-GB" sz="2400" dirty="0">
              <a:solidFill>
                <a:schemeClr val="tx2"/>
              </a:solidFill>
              <a:latin typeface="Calibri" pitchFamily="34" charset="0"/>
            </a:endParaRPr>
          </a:p>
          <a:p>
            <a:pPr fontAlgn="auto">
              <a:lnSpc>
                <a:spcPct val="90000"/>
              </a:lnSpc>
              <a:spcBef>
                <a:spcPts val="0"/>
              </a:spcBef>
              <a:spcAft>
                <a:spcPts val="0"/>
              </a:spcAft>
              <a:defRPr/>
            </a:pPr>
            <a:r>
              <a:rPr lang="en-GB" sz="2400" dirty="0">
                <a:solidFill>
                  <a:schemeClr val="tx2"/>
                </a:solidFill>
                <a:latin typeface="Calibri" pitchFamily="34" charset="0"/>
              </a:rPr>
              <a:t>‘The Brain &amp; Central Nervous System’; De Burgh, Henderson, </a:t>
            </a:r>
            <a:r>
              <a:rPr lang="en-GB" sz="2400" dirty="0" err="1">
                <a:solidFill>
                  <a:schemeClr val="tx2"/>
                </a:solidFill>
                <a:latin typeface="Calibri" pitchFamily="34" charset="0"/>
              </a:rPr>
              <a:t>Mohun</a:t>
            </a:r>
            <a:r>
              <a:rPr lang="en-GB" sz="2400" dirty="0">
                <a:solidFill>
                  <a:schemeClr val="tx2"/>
                </a:solidFill>
                <a:latin typeface="Calibri" pitchFamily="34" charset="0"/>
              </a:rPr>
              <a:t>, London: Reader’s Digest Association; </a:t>
            </a:r>
          </a:p>
          <a:p>
            <a:pPr fontAlgn="auto">
              <a:lnSpc>
                <a:spcPct val="90000"/>
              </a:lnSpc>
              <a:spcBef>
                <a:spcPts val="0"/>
              </a:spcBef>
              <a:spcAft>
                <a:spcPts val="0"/>
              </a:spcAft>
              <a:defRPr/>
            </a:pPr>
            <a:r>
              <a:rPr lang="en-GB" sz="2400" dirty="0">
                <a:solidFill>
                  <a:schemeClr val="tx2"/>
                </a:solidFill>
                <a:latin typeface="Calibri" pitchFamily="34" charset="0"/>
              </a:rPr>
              <a:t>ISBN: 0-276-42480-8</a:t>
            </a:r>
          </a:p>
          <a:p>
            <a:pPr fontAlgn="auto">
              <a:lnSpc>
                <a:spcPct val="90000"/>
              </a:lnSpc>
              <a:spcBef>
                <a:spcPts val="0"/>
              </a:spcBef>
              <a:spcAft>
                <a:spcPts val="0"/>
              </a:spcAft>
              <a:defRPr/>
            </a:pPr>
            <a:endParaRPr lang="en-GB" sz="2400" dirty="0">
              <a:solidFill>
                <a:schemeClr val="tx2"/>
              </a:solidFill>
              <a:latin typeface="Calibri" pitchFamily="34" charset="0"/>
            </a:endParaRPr>
          </a:p>
          <a:p>
            <a:pPr fontAlgn="auto">
              <a:lnSpc>
                <a:spcPct val="90000"/>
              </a:lnSpc>
              <a:spcBef>
                <a:spcPts val="0"/>
              </a:spcBef>
              <a:spcAft>
                <a:spcPts val="0"/>
              </a:spcAft>
              <a:defRPr/>
            </a:pPr>
            <a:r>
              <a:rPr lang="en-GB" sz="2400" dirty="0">
                <a:solidFill>
                  <a:schemeClr val="tx2"/>
                </a:solidFill>
                <a:latin typeface="Calibri" pitchFamily="34" charset="0"/>
              </a:rPr>
              <a:t>‘Who’s Who of the Brain’ Nunn, </a:t>
            </a:r>
            <a:r>
              <a:rPr lang="en-GB" sz="2400" dirty="0" err="1">
                <a:solidFill>
                  <a:schemeClr val="tx2"/>
                </a:solidFill>
                <a:latin typeface="Calibri" pitchFamily="34" charset="0"/>
              </a:rPr>
              <a:t>Hanstock</a:t>
            </a:r>
            <a:r>
              <a:rPr lang="en-GB" sz="2400" dirty="0">
                <a:solidFill>
                  <a:schemeClr val="tx2"/>
                </a:solidFill>
                <a:latin typeface="Calibri" pitchFamily="34" charset="0"/>
              </a:rPr>
              <a:t> and </a:t>
            </a:r>
            <a:r>
              <a:rPr lang="en-GB" sz="2400" dirty="0" err="1">
                <a:solidFill>
                  <a:schemeClr val="tx2"/>
                </a:solidFill>
                <a:latin typeface="Calibri" pitchFamily="34" charset="0"/>
              </a:rPr>
              <a:t>Lask</a:t>
            </a:r>
            <a:r>
              <a:rPr lang="en-GB" sz="2400" dirty="0">
                <a:solidFill>
                  <a:schemeClr val="tx2"/>
                </a:solidFill>
                <a:latin typeface="Calibri" pitchFamily="34" charset="0"/>
              </a:rPr>
              <a:t>, London  Jessica Kingsley ISBN: 978-1-84310-470-4</a:t>
            </a:r>
          </a:p>
          <a:p>
            <a:pPr fontAlgn="auto">
              <a:lnSpc>
                <a:spcPct val="90000"/>
              </a:lnSpc>
              <a:spcBef>
                <a:spcPts val="0"/>
              </a:spcBef>
              <a:spcAft>
                <a:spcPts val="0"/>
              </a:spcAft>
              <a:defRPr/>
            </a:pPr>
            <a:endParaRPr lang="en-GB" sz="2400" dirty="0">
              <a:solidFill>
                <a:schemeClr val="tx2"/>
              </a:solidFill>
              <a:latin typeface="Calibri" pitchFamily="34" charset="0"/>
            </a:endParaRPr>
          </a:p>
          <a:p>
            <a:pPr fontAlgn="auto">
              <a:lnSpc>
                <a:spcPct val="90000"/>
              </a:lnSpc>
              <a:spcBef>
                <a:spcPts val="0"/>
              </a:spcBef>
              <a:spcAft>
                <a:spcPts val="0"/>
              </a:spcAft>
              <a:defRPr/>
            </a:pPr>
            <a:r>
              <a:rPr lang="en-GB" sz="2400" dirty="0">
                <a:solidFill>
                  <a:schemeClr val="tx2"/>
                </a:solidFill>
                <a:latin typeface="Calibri" pitchFamily="34" charset="0"/>
              </a:rPr>
              <a:t>‘The Human Mind’: Robert Winston, Bantam Press; </a:t>
            </a:r>
          </a:p>
          <a:p>
            <a:pPr fontAlgn="auto">
              <a:lnSpc>
                <a:spcPct val="90000"/>
              </a:lnSpc>
              <a:spcBef>
                <a:spcPts val="0"/>
              </a:spcBef>
              <a:spcAft>
                <a:spcPts val="0"/>
              </a:spcAft>
              <a:defRPr/>
            </a:pPr>
            <a:r>
              <a:rPr lang="en-GB" sz="2400" dirty="0">
                <a:solidFill>
                  <a:schemeClr val="tx2"/>
                </a:solidFill>
                <a:latin typeface="Calibri" pitchFamily="34" charset="0"/>
              </a:rPr>
              <a:t>ISBN: 0-593-05210-2</a:t>
            </a:r>
            <a:endParaRPr lang="en-US" sz="2400" dirty="0">
              <a:solidFill>
                <a:schemeClr val="tx2"/>
              </a:solidFill>
              <a:latin typeface="Calibri" pitchFamily="34" charset="0"/>
            </a:endParaRPr>
          </a:p>
        </p:txBody>
      </p:sp>
      <p:sp>
        <p:nvSpPr>
          <p:cNvPr id="10" name="TextBox 9"/>
          <p:cNvSpPr txBox="1"/>
          <p:nvPr/>
        </p:nvSpPr>
        <p:spPr>
          <a:xfrm>
            <a:off x="785813" y="214313"/>
            <a:ext cx="4500562" cy="523875"/>
          </a:xfrm>
          <a:prstGeom prst="rect">
            <a:avLst/>
          </a:prstGeom>
          <a:noFill/>
        </p:spPr>
        <p:txBody>
          <a:bodyPr>
            <a:spAutoFit/>
          </a:bodyPr>
          <a:lstStyle/>
          <a:p>
            <a:pPr fontAlgn="auto">
              <a:spcBef>
                <a:spcPts val="0"/>
              </a:spcBef>
              <a:spcAft>
                <a:spcPts val="0"/>
              </a:spcAft>
              <a:defRPr/>
            </a:pPr>
            <a:r>
              <a:rPr lang="en-GB" sz="2800" dirty="0">
                <a:solidFill>
                  <a:schemeClr val="tx2"/>
                </a:solidFill>
                <a:latin typeface="Calibri" pitchFamily="34" charset="0"/>
              </a:rPr>
              <a:t>Bibliography</a:t>
            </a:r>
          </a:p>
        </p:txBody>
      </p:sp>
    </p:spTree>
    <p:extLst>
      <p:ext uri="{BB962C8B-B14F-4D97-AF65-F5344CB8AC3E}">
        <p14:creationId xmlns:p14="http://schemas.microsoft.com/office/powerpoint/2010/main" val="32625833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25"/>
            <a:ext cx="9108504" cy="6186309"/>
          </a:xfrm>
          <a:prstGeom prst="rect">
            <a:avLst/>
          </a:prstGeom>
        </p:spPr>
        <p:txBody>
          <a:bodyPr wrap="square">
            <a:spAutoFit/>
          </a:bodyPr>
          <a:lstStyle/>
          <a:p>
            <a:endParaRPr lang="en-GB" dirty="0" smtClean="0">
              <a:solidFill>
                <a:schemeClr val="tx2"/>
              </a:solidFill>
            </a:endParaRPr>
          </a:p>
          <a:p>
            <a:r>
              <a:rPr lang="en-GB" b="1" dirty="0" smtClean="0">
                <a:solidFill>
                  <a:schemeClr val="tx2"/>
                </a:solidFill>
                <a:latin typeface="Tahoma" panose="020B0604030504040204" pitchFamily="34" charset="0"/>
                <a:ea typeface="Tahoma" panose="020B0604030504040204" pitchFamily="34" charset="0"/>
                <a:cs typeface="Tahoma" panose="020B0604030504040204" pitchFamily="34" charset="0"/>
              </a:rPr>
              <a:t>Reptilian:</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 The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oldest brain structures are the brainstem and cerebellum – that control our body’s vital functions of heart rate and breathing. </a:t>
            </a:r>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b="1" dirty="0" smtClean="0">
                <a:solidFill>
                  <a:schemeClr val="tx2"/>
                </a:solidFill>
                <a:latin typeface="Tahoma" panose="020B0604030504040204" pitchFamily="34" charset="0"/>
                <a:ea typeface="Tahoma" panose="020B0604030504040204" pitchFamily="34" charset="0"/>
                <a:cs typeface="Tahoma" panose="020B0604030504040204" pitchFamily="34" charset="0"/>
              </a:rPr>
              <a:t>Mammalian brain</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 The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limbic brain, consisting of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the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hippocampus,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amygdala and hypothalamus</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is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responsible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for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emotions</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values and other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unique functions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that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control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so much of our human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behaviour</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b="1" dirty="0" smtClean="0">
                <a:solidFill>
                  <a:schemeClr val="tx2"/>
                </a:solidFill>
                <a:latin typeface="Tahoma" panose="020B0604030504040204" pitchFamily="34" charset="0"/>
                <a:ea typeface="Tahoma" panose="020B0604030504040204" pitchFamily="34" charset="0"/>
                <a:cs typeface="Tahoma" panose="020B0604030504040204" pitchFamily="34" charset="0"/>
              </a:rPr>
              <a:t>The Rational brain: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Is</a:t>
            </a:r>
            <a:r>
              <a:rPr lang="en-GB" b="1"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responsible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for language, cognition, executive function, consciousness – in other words higher other thinking and imagination that influence individual learning and the development of culture and society more broadly.</a:t>
            </a:r>
          </a:p>
        </p:txBody>
      </p:sp>
      <p:pic>
        <p:nvPicPr>
          <p:cNvPr id="3" name="Picture 13" descr="Brainy.jpg"/>
          <p:cNvPicPr>
            <a:picLocks noChangeAspect="1"/>
          </p:cNvPicPr>
          <p:nvPr/>
        </p:nvPicPr>
        <p:blipFill>
          <a:blip r:embed="rId2"/>
          <a:srcRect/>
          <a:stretch>
            <a:fillRect/>
          </a:stretch>
        </p:blipFill>
        <p:spPr bwMode="auto">
          <a:xfrm>
            <a:off x="611560" y="1196752"/>
            <a:ext cx="3050705" cy="2578572"/>
          </a:xfrm>
          <a:prstGeom prst="rect">
            <a:avLst/>
          </a:prstGeom>
          <a:noFill/>
          <a:ln w="9525">
            <a:noFill/>
            <a:miter lim="800000"/>
            <a:headEnd/>
            <a:tailEnd/>
          </a:ln>
        </p:spPr>
      </p:pic>
      <p:pic>
        <p:nvPicPr>
          <p:cNvPr id="4" name="Picture 12" descr="Hypothalamus.jpg"/>
          <p:cNvPicPr>
            <a:picLocks noChangeAspect="1"/>
          </p:cNvPicPr>
          <p:nvPr/>
        </p:nvPicPr>
        <p:blipFill>
          <a:blip r:embed="rId3"/>
          <a:srcRect/>
          <a:stretch>
            <a:fillRect/>
          </a:stretch>
        </p:blipFill>
        <p:spPr bwMode="auto">
          <a:xfrm>
            <a:off x="5508104" y="1124744"/>
            <a:ext cx="2723120" cy="2985347"/>
          </a:xfrm>
          <a:prstGeom prst="rect">
            <a:avLst/>
          </a:prstGeom>
          <a:noFill/>
          <a:ln w="9525">
            <a:noFill/>
            <a:miter lim="800000"/>
            <a:headEnd/>
            <a:tailEnd/>
          </a:ln>
        </p:spPr>
      </p:pic>
    </p:spTree>
    <p:extLst>
      <p:ext uri="{BB962C8B-B14F-4D97-AF65-F5344CB8AC3E}">
        <p14:creationId xmlns:p14="http://schemas.microsoft.com/office/powerpoint/2010/main" val="873754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836712"/>
            <a:ext cx="7128792" cy="2031325"/>
          </a:xfrm>
          <a:prstGeom prst="rect">
            <a:avLst/>
          </a:prstGeom>
          <a:noFill/>
        </p:spPr>
        <p:txBody>
          <a:bodyPr wrap="square" rtlCol="0">
            <a:spAutoFit/>
          </a:bodyPr>
          <a:lstStyle/>
          <a:p>
            <a:r>
              <a:rPr lang="en-GB" b="1" dirty="0" smtClean="0">
                <a:solidFill>
                  <a:schemeClr val="tx2"/>
                </a:solidFill>
                <a:latin typeface="Tahoma" panose="020B0604030504040204" pitchFamily="34" charset="0"/>
                <a:ea typeface="Tahoma" panose="020B0604030504040204" pitchFamily="34" charset="0"/>
                <a:cs typeface="Tahoma" panose="020B0604030504040204" pitchFamily="34" charset="0"/>
              </a:rPr>
              <a:t>The brain serves 2 functions:</a:t>
            </a: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First it controls all neurological (body nervous system) and physical functions – it keeps us physically alive.</a:t>
            </a:r>
          </a:p>
          <a:p>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Second it is a learning tool with a capacity in fact an inbuilt drive to grow. </a:t>
            </a: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996952"/>
            <a:ext cx="1924050"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847032"/>
            <a:ext cx="3433564" cy="3433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0419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332657"/>
            <a:ext cx="7772400" cy="648071"/>
          </a:xfrm>
        </p:spPr>
        <p:txBody>
          <a:bodyPr>
            <a:normAutofit fontScale="90000"/>
          </a:bodyPr>
          <a:lstStyle/>
          <a:p>
            <a:r>
              <a:rPr lang="en-GB" dirty="0" smtClean="0">
                <a:solidFill>
                  <a:schemeClr val="accent2">
                    <a:lumMod val="75000"/>
                  </a:schemeClr>
                </a:solidFill>
                <a:latin typeface="Calibri" pitchFamily="34" charset="0"/>
              </a:rPr>
              <a:t/>
            </a:r>
            <a:br>
              <a:rPr lang="en-GB" dirty="0" smtClean="0">
                <a:solidFill>
                  <a:schemeClr val="accent2">
                    <a:lumMod val="75000"/>
                  </a:schemeClr>
                </a:solidFill>
                <a:latin typeface="Calibri" pitchFamily="34" charset="0"/>
              </a:rPr>
            </a:br>
            <a:r>
              <a:rPr lang="en-GB" dirty="0" smtClean="0">
                <a:solidFill>
                  <a:schemeClr val="tx2"/>
                </a:solidFill>
                <a:latin typeface="Calibri" pitchFamily="34" charset="0"/>
              </a:rPr>
              <a:t>The Basic Constituents</a:t>
            </a:r>
            <a:br>
              <a:rPr lang="en-GB" dirty="0" smtClean="0">
                <a:solidFill>
                  <a:schemeClr val="tx2"/>
                </a:solidFill>
                <a:latin typeface="Calibri" pitchFamily="34" charset="0"/>
              </a:rPr>
            </a:br>
            <a:endParaRPr lang="en-GB" dirty="0">
              <a:solidFill>
                <a:schemeClr val="tx2"/>
              </a:solidFill>
            </a:endParaRPr>
          </a:p>
        </p:txBody>
      </p:sp>
      <p:sp>
        <p:nvSpPr>
          <p:cNvPr id="3" name="Subtitle 2"/>
          <p:cNvSpPr>
            <a:spLocks noGrp="1"/>
          </p:cNvSpPr>
          <p:nvPr>
            <p:ph type="subTitle" idx="1"/>
          </p:nvPr>
        </p:nvSpPr>
        <p:spPr>
          <a:xfrm>
            <a:off x="899592" y="1340768"/>
            <a:ext cx="7416824" cy="5112568"/>
          </a:xfrm>
        </p:spPr>
        <p:txBody>
          <a:bodyPr>
            <a:normAutofit fontScale="62500" lnSpcReduction="20000"/>
          </a:bodyPr>
          <a:lstStyle/>
          <a:p>
            <a:pPr>
              <a:spcBef>
                <a:spcPts val="0"/>
              </a:spcBef>
              <a:buFont typeface="Arial" pitchFamily="34" charset="0"/>
              <a:buChar char="•"/>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Basic building blocks of the brain – nerve cells or </a:t>
            </a:r>
            <a:r>
              <a:rPr lang="en-GB" b="1" i="1" dirty="0">
                <a:solidFill>
                  <a:schemeClr val="tx2"/>
                </a:solidFill>
                <a:latin typeface="Tahoma" panose="020B0604030504040204" pitchFamily="34" charset="0"/>
                <a:ea typeface="Tahoma" panose="020B0604030504040204" pitchFamily="34" charset="0"/>
                <a:cs typeface="Tahoma" panose="020B0604030504040204" pitchFamily="34" charset="0"/>
              </a:rPr>
              <a:t>‘neurons</a:t>
            </a:r>
            <a:r>
              <a:rPr lang="en-GB" b="1" i="1" dirty="0" smtClean="0">
                <a:solidFill>
                  <a:schemeClr val="tx2"/>
                </a:solidFill>
                <a:latin typeface="Tahoma" panose="020B0604030504040204" pitchFamily="34" charset="0"/>
                <a:ea typeface="Tahoma" panose="020B0604030504040204" pitchFamily="34" charset="0"/>
                <a:cs typeface="Tahoma" panose="020B0604030504040204" pitchFamily="34" charset="0"/>
              </a:rPr>
              <a:t>’ – information processing cells.</a:t>
            </a:r>
            <a:endParaRPr lang="en-GB" b="1"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endParaRPr lang="en-GB" sz="2000" b="1"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0"/>
              </a:spcBef>
              <a:buFont typeface="Arial" pitchFamily="34" charset="0"/>
              <a:buChar char="•"/>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Dense network of neurons, each one a mini eco-system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taking in nutrients</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generating energy, and adapting to environmental</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changes. </a:t>
            </a:r>
            <a:endPar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Our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brains:</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Use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up to 20% of the body’s oxygen supply</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And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an incredible 60% of the body’s glucose supply</a:t>
            </a:r>
            <a:r>
              <a:rPr lang="en-GB" sz="2800"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fontAlgn="auto">
              <a:spcBef>
                <a:spcPts val="0"/>
              </a:spcBef>
              <a:spcAft>
                <a:spcPts val="0"/>
              </a:spcAft>
              <a:defRPr/>
            </a:pPr>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0"/>
              </a:spcBef>
              <a:buFont typeface="Arial" pitchFamily="34" charset="0"/>
              <a:buChar char="•"/>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Billions of neurons make up the nervous system</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 (100 billion – like trees in the Amazon)</a:t>
            </a:r>
          </a:p>
          <a:p>
            <a:pPr>
              <a:spcBef>
                <a:spcPts val="0"/>
              </a:spcBef>
              <a:buFont typeface="Arial" pitchFamily="34" charset="0"/>
              <a:buChar char="•"/>
              <a:defRPr/>
            </a:pP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They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m</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aintain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us as fully functioning human beings</a:t>
            </a: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t>
            </a:r>
          </a:p>
          <a:p>
            <a:pPr fontAlgn="auto">
              <a:spcBef>
                <a:spcPts val="0"/>
              </a:spcBef>
              <a:spcAft>
                <a:spcPts val="0"/>
              </a:spcAft>
              <a:defRPr/>
            </a:pP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Everything </a:t>
            </a: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you see, feel, think, and do is dependent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on their</a:t>
            </a: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r>
              <a:rPr lang="en-GB" dirty="0">
                <a:solidFill>
                  <a:schemeClr val="tx2"/>
                </a:solidFill>
                <a:latin typeface="Tahoma" panose="020B0604030504040204" pitchFamily="34" charset="0"/>
                <a:ea typeface="Tahoma" panose="020B0604030504040204" pitchFamily="34" charset="0"/>
                <a:cs typeface="Tahoma" panose="020B0604030504040204" pitchFamily="34" charset="0"/>
              </a:rPr>
              <a:t>	   ability to communicate with each </a:t>
            </a:r>
            <a:r>
              <a:rPr lang="en-GB" dirty="0" smtClean="0">
                <a:solidFill>
                  <a:schemeClr val="tx2"/>
                </a:solidFill>
                <a:latin typeface="Tahoma" panose="020B0604030504040204" pitchFamily="34" charset="0"/>
                <a:ea typeface="Tahoma" panose="020B0604030504040204" pitchFamily="34" charset="0"/>
                <a:cs typeface="Tahoma" panose="020B0604030504040204" pitchFamily="34" charset="0"/>
              </a:rPr>
              <a:t>other – making connections (60 trillion connections in the adult brain – like the leaves on the trees in the Amazon).</a:t>
            </a:r>
            <a:endParaRPr lang="en-GB" dirty="0">
              <a:solidFill>
                <a:schemeClr val="tx2"/>
              </a:solidFill>
              <a:latin typeface="Tahoma" panose="020B0604030504040204" pitchFamily="34" charset="0"/>
              <a:ea typeface="Tahoma" panose="020B0604030504040204" pitchFamily="34" charset="0"/>
              <a:cs typeface="Tahoma" panose="020B0604030504040204" pitchFamily="34" charset="0"/>
            </a:endParaRPr>
          </a:p>
          <a:p>
            <a:endParaRPr lang="en-GB" dirty="0">
              <a:solidFill>
                <a:schemeClr val="tx2"/>
              </a:solidFill>
            </a:endParaRPr>
          </a:p>
        </p:txBody>
      </p:sp>
    </p:spTree>
    <p:extLst>
      <p:ext uri="{BB962C8B-B14F-4D97-AF65-F5344CB8AC3E}">
        <p14:creationId xmlns:p14="http://schemas.microsoft.com/office/powerpoint/2010/main" val="2583717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tx2"/>
                </a:solidFill>
                <a:latin typeface="Calibri" pitchFamily="34" charset="0"/>
              </a:rPr>
              <a:t>Neurons – the raw materials</a:t>
            </a:r>
            <a:r>
              <a:rPr lang="en-GB" dirty="0" smtClean="0">
                <a:solidFill>
                  <a:schemeClr val="accent2">
                    <a:lumMod val="75000"/>
                  </a:schemeClr>
                </a:solidFill>
                <a:latin typeface="Calibri" pitchFamily="34" charset="0"/>
              </a:rPr>
              <a:t/>
            </a:r>
            <a:br>
              <a:rPr lang="en-GB" dirty="0" smtClean="0">
                <a:solidFill>
                  <a:schemeClr val="accent2">
                    <a:lumMod val="75000"/>
                  </a:schemeClr>
                </a:solidFill>
                <a:latin typeface="Calibri" pitchFamily="34" charset="0"/>
              </a:rPr>
            </a:br>
            <a:endParaRPr lang="en-GB" dirty="0"/>
          </a:p>
        </p:txBody>
      </p:sp>
      <p:sp>
        <p:nvSpPr>
          <p:cNvPr id="3" name="Content Placeholder 2"/>
          <p:cNvSpPr>
            <a:spLocks noGrp="1"/>
          </p:cNvSpPr>
          <p:nvPr>
            <p:ph idx="1"/>
          </p:nvPr>
        </p:nvSpPr>
        <p:spPr>
          <a:xfrm>
            <a:off x="323528" y="1052736"/>
            <a:ext cx="8640960" cy="5544616"/>
          </a:xfrm>
        </p:spPr>
        <p:txBody>
          <a:bodyPr>
            <a:normAutofit lnSpcReduction="10000"/>
          </a:bodyPr>
          <a:lstStyle/>
          <a:p>
            <a:pPr>
              <a:spcBef>
                <a:spcPts val="0"/>
              </a:spcBef>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Neurons are by nature social entities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and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actively search out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other neurons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that connect together to produce neural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networks</a:t>
            </a:r>
          </a:p>
          <a:p>
            <a:pPr>
              <a:spcBef>
                <a:spcPts val="0"/>
              </a:spcBef>
              <a:defRPr/>
            </a:pPr>
            <a:endPar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Each neuron’s centre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can carry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an electrical impulse</a:t>
            </a:r>
            <a:endPar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endPar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fontAlgn="auto">
              <a:spcBef>
                <a:spcPts val="0"/>
              </a:spcBef>
              <a:spcAft>
                <a:spcPts val="0"/>
              </a:spcAft>
              <a:buNone/>
              <a:defRPr/>
            </a:pPr>
            <a:endParaRPr lang="en-GB" sz="2000" b="1" i="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fontAlgn="auto">
              <a:spcBef>
                <a:spcPts val="0"/>
              </a:spcBef>
              <a:spcAft>
                <a:spcPts val="0"/>
              </a:spcAft>
              <a:buNone/>
              <a:defRPr/>
            </a:pPr>
            <a:endParaRPr lang="en-GB" sz="2000" b="1" i="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fontAlgn="auto">
              <a:spcBef>
                <a:spcPts val="0"/>
              </a:spcBef>
              <a:spcAft>
                <a:spcPts val="0"/>
              </a:spcAft>
              <a:buNone/>
              <a:defRPr/>
            </a:pPr>
            <a:r>
              <a:rPr lang="en-GB" sz="2000" b="1" i="1" dirty="0" smtClean="0">
                <a:solidFill>
                  <a:schemeClr val="tx2"/>
                </a:solidFill>
                <a:latin typeface="Tahoma" panose="020B0604030504040204" pitchFamily="34" charset="0"/>
                <a:ea typeface="Tahoma" panose="020B0604030504040204" pitchFamily="34" charset="0"/>
                <a:cs typeface="Tahoma" panose="020B0604030504040204" pitchFamily="34" charset="0"/>
              </a:rPr>
              <a:t>Important </a:t>
            </a:r>
            <a:r>
              <a:rPr lang="en-GB" sz="2000" b="1" i="1" dirty="0">
                <a:solidFill>
                  <a:schemeClr val="tx2"/>
                </a:solidFill>
                <a:latin typeface="Tahoma" panose="020B0604030504040204" pitchFamily="34" charset="0"/>
                <a:ea typeface="Tahoma" panose="020B0604030504040204" pitchFamily="34" charset="0"/>
                <a:cs typeface="Tahoma" panose="020B0604030504040204" pitchFamily="34" charset="0"/>
              </a:rPr>
              <a:t>features:</a:t>
            </a:r>
          </a:p>
          <a:p>
            <a:pPr fontAlgn="auto">
              <a:spcBef>
                <a:spcPts val="0"/>
              </a:spcBef>
              <a:spcAft>
                <a:spcPts val="0"/>
              </a:spcAft>
              <a:defRPr/>
            </a:pP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Dendrites</a:t>
            </a:r>
          </a:p>
          <a:p>
            <a:pPr marL="0" indent="0" fontAlgn="auto">
              <a:spcBef>
                <a:spcPts val="0"/>
              </a:spcBef>
              <a:spcAft>
                <a:spcPts val="0"/>
              </a:spcAft>
              <a:buNone/>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 receive messages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from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other neurons </a:t>
            </a:r>
            <a:endPar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fontAlgn="auto">
              <a:spcBef>
                <a:spcPts val="0"/>
              </a:spcBef>
              <a:spcAft>
                <a:spcPts val="0"/>
              </a:spcAft>
              <a:defRPr/>
            </a:pP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Axons</a:t>
            </a:r>
          </a:p>
          <a:p>
            <a:pPr marL="0" indent="0" fontAlgn="auto">
              <a:spcBef>
                <a:spcPts val="0"/>
              </a:spcBef>
              <a:spcAft>
                <a:spcPts val="0"/>
              </a:spcAft>
              <a:buNone/>
              <a:defRPr/>
            </a:pP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transmit messages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to  neighbouring  cells</a:t>
            </a:r>
          </a:p>
          <a:p>
            <a:pPr marL="0" indent="0">
              <a:spcBef>
                <a:spcPts val="0"/>
              </a:spcBef>
              <a:buNone/>
              <a:defRPr/>
            </a:pPr>
            <a:endPar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endPar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lvl="0" indent="0">
              <a:spcBef>
                <a:spcPts val="0"/>
              </a:spcBef>
              <a:buNone/>
              <a:defRPr/>
            </a:pPr>
            <a:r>
              <a:rPr lang="en-GB" sz="20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Axons </a:t>
            </a:r>
            <a:r>
              <a:rPr lang="en-GB" sz="2000" b="1" dirty="0">
                <a:solidFill>
                  <a:schemeClr val="tx2"/>
                </a:solidFill>
                <a:latin typeface="Tahoma" panose="020B0604030504040204" pitchFamily="34" charset="0"/>
                <a:ea typeface="Tahoma" panose="020B0604030504040204" pitchFamily="34" charset="0"/>
                <a:cs typeface="Tahoma" panose="020B0604030504040204" pitchFamily="34" charset="0"/>
              </a:rPr>
              <a:t>are covered in white myelin – a protective sheath that acts as an insulator, enhancing the axon’s firing efficiency </a:t>
            </a:r>
            <a:endParaRPr lang="en-GB" sz="2000" b="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lvl="0" indent="0">
              <a:spcBef>
                <a:spcPts val="0"/>
              </a:spcBef>
              <a:buNone/>
              <a:defRPr/>
            </a:pP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The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thicker the </a:t>
            </a:r>
            <a:r>
              <a:rPr lang="en-GB" sz="2000" b="1" dirty="0">
                <a:solidFill>
                  <a:schemeClr val="tx2"/>
                </a:solidFill>
                <a:latin typeface="Tahoma" panose="020B0604030504040204" pitchFamily="34" charset="0"/>
                <a:ea typeface="Tahoma" panose="020B0604030504040204" pitchFamily="34" charset="0"/>
                <a:cs typeface="Tahoma" panose="020B0604030504040204" pitchFamily="34" charset="0"/>
              </a:rPr>
              <a:t>myelin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surrounding the axons, the </a:t>
            </a:r>
            <a:r>
              <a:rPr lang="en-GB" sz="2000" b="1" dirty="0">
                <a:solidFill>
                  <a:schemeClr val="tx2"/>
                </a:solidFill>
                <a:latin typeface="Tahoma" panose="020B0604030504040204" pitchFamily="34" charset="0"/>
                <a:ea typeface="Tahoma" panose="020B0604030504040204" pitchFamily="34" charset="0"/>
                <a:cs typeface="Tahoma" panose="020B0604030504040204" pitchFamily="34" charset="0"/>
              </a:rPr>
              <a:t>speed</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of action potential is increased, and the regeneration of axons.  As cells are used, the </a:t>
            </a:r>
            <a:r>
              <a:rPr lang="en-GB" sz="2000" b="1" dirty="0">
                <a:solidFill>
                  <a:schemeClr val="tx2"/>
                </a:solidFill>
                <a:latin typeface="Tahoma" panose="020B0604030504040204" pitchFamily="34" charset="0"/>
                <a:ea typeface="Tahoma" panose="020B0604030504040204" pitchFamily="34" charset="0"/>
                <a:cs typeface="Tahoma" panose="020B0604030504040204" pitchFamily="34" charset="0"/>
              </a:rPr>
              <a:t>myelin sheath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is strengthened.</a:t>
            </a: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marL="0" indent="0">
              <a:spcBef>
                <a:spcPts val="0"/>
              </a:spcBef>
              <a:buNone/>
              <a:defRPr/>
            </a:pPr>
            <a:endParaRPr lang="en-GB" sz="2000" b="1" dirty="0" smtClean="0">
              <a:solidFill>
                <a:schemeClr val="tx2"/>
              </a:solidFill>
              <a:latin typeface="Calibri" pitchFamily="34" charset="0"/>
            </a:endParaRPr>
          </a:p>
          <a:p>
            <a:pPr marL="0" indent="0">
              <a:spcBef>
                <a:spcPts val="0"/>
              </a:spcBef>
              <a:buNone/>
              <a:defRPr/>
            </a:pPr>
            <a:endParaRPr lang="en-GB" sz="2000" dirty="0" smtClean="0">
              <a:solidFill>
                <a:schemeClr val="tx2"/>
              </a:solidFill>
              <a:latin typeface="Calibri" pitchFamily="34" charset="0"/>
            </a:endParaRPr>
          </a:p>
          <a:p>
            <a:pPr marL="0" indent="0">
              <a:spcBef>
                <a:spcPts val="0"/>
              </a:spcBef>
              <a:buNone/>
              <a:defRPr/>
            </a:pPr>
            <a:endParaRPr lang="en-GB" sz="2000" dirty="0">
              <a:solidFill>
                <a:schemeClr val="tx2"/>
              </a:solidFill>
              <a:latin typeface="Calibri" pitchFamily="34" charset="0"/>
            </a:endParaRPr>
          </a:p>
          <a:p>
            <a:pPr fontAlgn="auto">
              <a:spcBef>
                <a:spcPts val="0"/>
              </a:spcBef>
              <a:spcAft>
                <a:spcPts val="0"/>
              </a:spcAft>
              <a:defRPr/>
            </a:pPr>
            <a:endParaRPr lang="en-GB" sz="1900" dirty="0">
              <a:solidFill>
                <a:schemeClr val="accent2">
                  <a:lumMod val="75000"/>
                </a:schemeClr>
              </a:solidFill>
              <a:latin typeface="Calibri" pitchFamily="34" charset="0"/>
            </a:endParaRPr>
          </a:p>
          <a:p>
            <a:endParaRPr lang="en-GB" dirty="0"/>
          </a:p>
        </p:txBody>
      </p:sp>
      <p:pic>
        <p:nvPicPr>
          <p:cNvPr id="4" name="Picture 4" descr="NB_Neuron"/>
          <p:cNvPicPr>
            <a:picLocks noChangeAspect="1" noChangeArrowheads="1"/>
          </p:cNvPicPr>
          <p:nvPr/>
        </p:nvPicPr>
        <p:blipFill>
          <a:blip r:embed="rId2"/>
          <a:srcRect/>
          <a:stretch>
            <a:fillRect/>
          </a:stretch>
        </p:blipFill>
        <p:spPr bwMode="auto">
          <a:xfrm>
            <a:off x="5436096" y="2492896"/>
            <a:ext cx="3384375" cy="1753721"/>
          </a:xfrm>
          <a:prstGeom prst="rect">
            <a:avLst/>
          </a:prstGeom>
          <a:noFill/>
          <a:ln w="9525">
            <a:noFill/>
            <a:miter lim="800000"/>
            <a:headEnd/>
            <a:tailEnd/>
          </a:ln>
        </p:spPr>
      </p:pic>
    </p:spTree>
    <p:extLst>
      <p:ext uri="{BB962C8B-B14F-4D97-AF65-F5344CB8AC3E}">
        <p14:creationId xmlns:p14="http://schemas.microsoft.com/office/powerpoint/2010/main" val="27333035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0"/>
            <a:ext cx="8964488" cy="7078861"/>
          </a:xfrm>
          <a:prstGeom prst="rect">
            <a:avLst/>
          </a:prstGeom>
        </p:spPr>
        <p:txBody>
          <a:bodyPr wrap="square">
            <a:spAutoFit/>
          </a:bodyPr>
          <a:lstStyle/>
          <a:p>
            <a:pPr>
              <a:defRPr/>
            </a:pPr>
            <a:endParaRPr lang="en-GB" dirty="0" smtClean="0">
              <a:solidFill>
                <a:schemeClr val="tx2"/>
              </a:solidFill>
            </a:endParaRPr>
          </a:p>
          <a:p>
            <a:pPr>
              <a:defRPr/>
            </a:pPr>
            <a:r>
              <a:rPr lang="en-US" dirty="0" smtClean="0">
                <a:solidFill>
                  <a:schemeClr val="tx2"/>
                </a:solidFill>
              </a:rPr>
              <a:t/>
            </a:r>
            <a:br>
              <a:rPr lang="en-US" dirty="0" smtClean="0">
                <a:solidFill>
                  <a:schemeClr val="tx2"/>
                </a:solidFill>
              </a:rPr>
            </a:br>
            <a:r>
              <a:rPr lang="en-US" dirty="0" smtClean="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dirty="0" smtClean="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Babies are born with twice as many neurons and connections than adults!</a:t>
            </a:r>
            <a:r>
              <a:rPr lang="en-US" sz="2000" b="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US" sz="20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 Connection production!</a:t>
            </a:r>
            <a:br>
              <a:rPr lang="en-US" sz="2000" b="1" dirty="0" smtClean="0">
                <a:solidFill>
                  <a:schemeClr val="tx2"/>
                </a:solidFill>
                <a:latin typeface="Tahoma" panose="020B0604030504040204" pitchFamily="34" charset="0"/>
                <a:ea typeface="Tahoma" panose="020B0604030504040204" pitchFamily="34" charset="0"/>
                <a:cs typeface="Tahoma" panose="020B0604030504040204" pitchFamily="34" charset="0"/>
              </a:rPr>
            </a:br>
            <a:endParaRPr lang="en-US" sz="2000" b="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a:defRPr/>
            </a:pPr>
            <a:r>
              <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The neurons are there ready to be sculpted, some are </a:t>
            </a:r>
            <a:r>
              <a:rPr lang="en-US" sz="20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strengthened</a:t>
            </a:r>
            <a:r>
              <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 and some are </a:t>
            </a:r>
            <a:r>
              <a:rPr lang="en-US" sz="2000" b="1" dirty="0" smtClean="0">
                <a:solidFill>
                  <a:schemeClr val="tx2"/>
                </a:solidFill>
                <a:latin typeface="Tahoma" panose="020B0604030504040204" pitchFamily="34" charset="0"/>
                <a:ea typeface="Tahoma" panose="020B0604030504040204" pitchFamily="34" charset="0"/>
                <a:cs typeface="Tahoma" panose="020B0604030504040204" pitchFamily="34" charset="0"/>
              </a:rPr>
              <a:t>pruned</a:t>
            </a:r>
            <a:r>
              <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  If you don’t use it, you may loose it!  </a:t>
            </a:r>
          </a:p>
          <a:p>
            <a:pPr>
              <a:defRPr/>
            </a:pPr>
            <a: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t/>
            </a:r>
            <a:br>
              <a:rPr lang="en-US" sz="2000" dirty="0">
                <a:solidFill>
                  <a:schemeClr val="tx2"/>
                </a:solidFill>
                <a:latin typeface="Tahoma" panose="020B0604030504040204" pitchFamily="34" charset="0"/>
                <a:ea typeface="Tahoma" panose="020B0604030504040204" pitchFamily="34" charset="0"/>
                <a:cs typeface="Tahoma" panose="020B0604030504040204" pitchFamily="34" charset="0"/>
              </a:rPr>
            </a:br>
            <a:r>
              <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Neurons survive when they send and receive information, when they make successful connections – if not they die.  </a:t>
            </a:r>
            <a:endPar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defRPr/>
            </a:pPr>
            <a:r>
              <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Learning is about creating and strengthening  pathways through these neurons for impulses of electricity to pass along.  To learn something new the impulses need to jump across the gap (synapses!).</a:t>
            </a:r>
            <a:endParaRPr lang="en-US"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a:defRPr/>
            </a:pPr>
            <a:endPar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lvl="0">
              <a:defRPr/>
            </a:pP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Balance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is the first sensory system to develop – </a:t>
            </a:r>
            <a:r>
              <a:rPr lang="en-GB" sz="2000" b="1" dirty="0" err="1">
                <a:solidFill>
                  <a:schemeClr val="tx2"/>
                </a:solidFill>
                <a:latin typeface="Tahoma" panose="020B0604030504040204" pitchFamily="34" charset="0"/>
                <a:ea typeface="Tahoma" panose="020B0604030504040204" pitchFamily="34" charset="0"/>
                <a:cs typeface="Tahoma" panose="020B0604030504040204" pitchFamily="34" charset="0"/>
              </a:rPr>
              <a:t>myelinised</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by time of birth.  Myelin is an electrically insulating material surrounding the axon of a neuron. Without it, you couldn’t sit, crawl or stand, BUT a child needs years to learn how to use this system efficiently</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a:t>
            </a:r>
          </a:p>
          <a:p>
            <a:pPr lvl="0">
              <a:defRPr/>
            </a:pPr>
            <a:endParaRPr lang="en-GB" sz="2000" dirty="0" smtClean="0">
              <a:solidFill>
                <a:schemeClr val="tx2"/>
              </a:solidFill>
            </a:endParaRPr>
          </a:p>
          <a:p>
            <a:pPr lvl="0">
              <a:defRPr/>
            </a:pPr>
            <a:r>
              <a:rPr lang="en-GB" sz="2000" dirty="0" smtClean="0">
                <a:solidFill>
                  <a:schemeClr val="tx2"/>
                </a:solidFill>
              </a:rPr>
              <a:t/>
            </a:r>
            <a:br>
              <a:rPr lang="en-GB" sz="2000" dirty="0" smtClean="0">
                <a:solidFill>
                  <a:schemeClr val="tx2"/>
                </a:solidFill>
              </a:rPr>
            </a:br>
            <a:endParaRPr lang="en-US" sz="2000" dirty="0">
              <a:solidFill>
                <a:schemeClr val="tx2"/>
              </a:solidFill>
              <a:latin typeface="+mj-lt"/>
            </a:endParaRPr>
          </a:p>
        </p:txBody>
      </p:sp>
    </p:spTree>
    <p:extLst>
      <p:ext uri="{BB962C8B-B14F-4D97-AF65-F5344CB8AC3E}">
        <p14:creationId xmlns:p14="http://schemas.microsoft.com/office/powerpoint/2010/main" val="3288542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ow We Learn - Synapses and Neural Pathway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607" y="692696"/>
            <a:ext cx="7176797" cy="5382598"/>
          </a:xfrm>
          <a:prstGeom prst="rect">
            <a:avLst/>
          </a:prstGeom>
        </p:spPr>
      </p:pic>
    </p:spTree>
    <p:extLst>
      <p:ext uri="{BB962C8B-B14F-4D97-AF65-F5344CB8AC3E}">
        <p14:creationId xmlns:p14="http://schemas.microsoft.com/office/powerpoint/2010/main" val="638819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The Reptilian Brain......</a:t>
            </a:r>
            <a:r>
              <a:rPr lang="en-GB" i="1" dirty="0" smtClean="0">
                <a:solidFill>
                  <a:schemeClr val="accent2">
                    <a:lumMod val="75000"/>
                  </a:schemeClr>
                </a:solidFill>
                <a:latin typeface="Calibri" pitchFamily="34" charset="0"/>
              </a:rPr>
              <a:t/>
            </a:r>
            <a:br>
              <a:rPr lang="en-GB" i="1" dirty="0" smtClean="0">
                <a:solidFill>
                  <a:schemeClr val="accent2">
                    <a:lumMod val="75000"/>
                  </a:schemeClr>
                </a:solidFill>
                <a:latin typeface="Calibri" pitchFamily="34" charset="0"/>
              </a:rPr>
            </a:br>
            <a:endParaRPr lang="en-GB" dirty="0"/>
          </a:p>
        </p:txBody>
      </p:sp>
      <p:sp>
        <p:nvSpPr>
          <p:cNvPr id="3" name="Content Placeholder 2"/>
          <p:cNvSpPr>
            <a:spLocks noGrp="1"/>
          </p:cNvSpPr>
          <p:nvPr>
            <p:ph idx="1"/>
          </p:nvPr>
        </p:nvSpPr>
        <p:spPr>
          <a:xfrm>
            <a:off x="457200" y="1412776"/>
            <a:ext cx="8291264" cy="4907687"/>
          </a:xfrm>
        </p:spPr>
        <p:txBody>
          <a:bodyPr>
            <a:normAutofit/>
          </a:bodyPr>
          <a:lstStyle/>
          <a:p>
            <a:pPr>
              <a:spcBef>
                <a:spcPts val="75"/>
              </a:spcBef>
              <a:defRPr/>
            </a:pP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 Connects to the spinal cord and thereby to the whole body</a:t>
            </a:r>
          </a:p>
          <a:p>
            <a:pPr marL="0" indent="0" fontAlgn="auto">
              <a:spcBef>
                <a:spcPts val="75"/>
              </a:spcBef>
              <a:spcAft>
                <a:spcPts val="0"/>
              </a:spcAft>
              <a:buNone/>
              <a:defRPr/>
            </a:pP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Central Nervous system</a:t>
            </a:r>
          </a:p>
          <a:p>
            <a:pPr fontAlgn="auto">
              <a:spcBef>
                <a:spcPts val="75"/>
              </a:spcBef>
              <a:spcAft>
                <a:spcPts val="0"/>
              </a:spcAft>
              <a:defRPr/>
            </a:pPr>
            <a:endParaRPr lang="en-GB" sz="19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75"/>
              </a:spcBef>
              <a:defRPr/>
            </a:pP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 A major component of the Central Nervous system is: 	 </a:t>
            </a:r>
          </a:p>
          <a:p>
            <a:pPr marL="0" indent="0" fontAlgn="auto">
              <a:spcBef>
                <a:spcPts val="75"/>
              </a:spcBef>
              <a:spcAft>
                <a:spcPts val="0"/>
              </a:spcAft>
              <a:buNone/>
              <a:defRPr/>
            </a:pP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Autonomic </a:t>
            </a:r>
            <a:r>
              <a:rPr lang="en-GB" sz="1900" dirty="0">
                <a:solidFill>
                  <a:schemeClr val="tx2"/>
                </a:solidFill>
                <a:latin typeface="Tahoma" panose="020B0604030504040204" pitchFamily="34" charset="0"/>
                <a:ea typeface="Tahoma" panose="020B0604030504040204" pitchFamily="34" charset="0"/>
                <a:cs typeface="Tahoma" panose="020B0604030504040204" pitchFamily="34" charset="0"/>
              </a:rPr>
              <a:t>Nervous </a:t>
            </a:r>
            <a:r>
              <a:rPr lang="en-GB" sz="1900" dirty="0" smtClean="0">
                <a:solidFill>
                  <a:schemeClr val="tx2"/>
                </a:solidFill>
                <a:latin typeface="Tahoma" panose="020B0604030504040204" pitchFamily="34" charset="0"/>
                <a:ea typeface="Tahoma" panose="020B0604030504040204" pitchFamily="34" charset="0"/>
                <a:cs typeface="Tahoma" panose="020B0604030504040204" pitchFamily="34" charset="0"/>
              </a:rPr>
              <a:t>System: </a:t>
            </a:r>
            <a:r>
              <a:rPr lang="en-GB" sz="19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Regulates </a:t>
            </a:r>
            <a:r>
              <a:rPr lang="en-GB" sz="1900" i="1" dirty="0">
                <a:solidFill>
                  <a:schemeClr val="tx2"/>
                </a:solidFill>
                <a:latin typeface="Tahoma" panose="020B0604030504040204" pitchFamily="34" charset="0"/>
                <a:ea typeface="Tahoma" panose="020B0604030504040204" pitchFamily="34" charset="0"/>
                <a:cs typeface="Tahoma" panose="020B0604030504040204" pitchFamily="34" charset="0"/>
              </a:rPr>
              <a:t>bodily functions that occur beneath the level </a:t>
            </a:r>
            <a:r>
              <a:rPr lang="en-GB" sz="19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of conscious </a:t>
            </a:r>
            <a:r>
              <a:rPr lang="en-GB" sz="1900" i="1" dirty="0">
                <a:solidFill>
                  <a:schemeClr val="tx2"/>
                </a:solidFill>
                <a:latin typeface="Tahoma" panose="020B0604030504040204" pitchFamily="34" charset="0"/>
                <a:ea typeface="Tahoma" panose="020B0604030504040204" pitchFamily="34" charset="0"/>
                <a:cs typeface="Tahoma" panose="020B0604030504040204" pitchFamily="34" charset="0"/>
              </a:rPr>
              <a:t>awareness e.g. heart and respiration rates </a:t>
            </a:r>
            <a:r>
              <a:rPr lang="en-GB" sz="19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and blood pressure</a:t>
            </a:r>
          </a:p>
          <a:p>
            <a:pPr marL="0" indent="0" fontAlgn="auto">
              <a:spcBef>
                <a:spcPts val="75"/>
              </a:spcBef>
              <a:spcAft>
                <a:spcPts val="0"/>
              </a:spcAft>
              <a:buNone/>
              <a:defRPr/>
            </a:pPr>
            <a:endParaRPr lang="en-GB" sz="1900" i="1" dirty="0" smtClean="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Sympathetic Nervous System</a:t>
            </a:r>
          </a:p>
          <a:p>
            <a:pPr marL="0" indent="0" fontAlgn="auto">
              <a:spcBef>
                <a:spcPts val="0"/>
              </a:spcBef>
              <a:spcAft>
                <a:spcPts val="0"/>
              </a:spcAft>
              <a:buNone/>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 Stimulates functions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associated   with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the stress response</a:t>
            </a:r>
          </a:p>
          <a:p>
            <a:pPr>
              <a:spcBef>
                <a:spcPts val="0"/>
              </a:spcBef>
              <a:defRPr/>
            </a:pPr>
            <a:endParaRPr lang="en-GB" sz="2000" dirty="0">
              <a:solidFill>
                <a:schemeClr val="tx2"/>
              </a:solidFill>
              <a:latin typeface="Tahoma" panose="020B0604030504040204" pitchFamily="34" charset="0"/>
              <a:ea typeface="Tahoma" panose="020B0604030504040204" pitchFamily="34" charset="0"/>
              <a:cs typeface="Tahoma" panose="020B0604030504040204" pitchFamily="34" charset="0"/>
            </a:endParaRPr>
          </a:p>
          <a:p>
            <a:pPr>
              <a:spcBef>
                <a:spcPts val="0"/>
              </a:spcBef>
              <a:defRPr/>
            </a:pP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Parasympathetic Nervous </a:t>
            </a:r>
            <a:r>
              <a:rPr lang="en-GB" sz="20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System</a:t>
            </a:r>
          </a:p>
          <a:p>
            <a:pPr marL="0" indent="0">
              <a:spcBef>
                <a:spcPts val="0"/>
              </a:spcBef>
              <a:buNone/>
              <a:defRPr/>
            </a:pPr>
            <a:r>
              <a:rPr lang="en-GB" sz="2000" i="1" dirty="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i="1"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Stimulates the </a:t>
            </a:r>
            <a:r>
              <a:rPr lang="en-GB" sz="2000" dirty="0" smtClean="0">
                <a:solidFill>
                  <a:schemeClr val="tx2"/>
                </a:solidFill>
                <a:latin typeface="Tahoma" panose="020B0604030504040204" pitchFamily="34" charset="0"/>
                <a:ea typeface="Tahoma" panose="020B0604030504040204" pitchFamily="34" charset="0"/>
                <a:cs typeface="Tahoma" panose="020B0604030504040204" pitchFamily="34" charset="0"/>
              </a:rPr>
              <a:t>relaxation response </a:t>
            </a:r>
            <a:r>
              <a:rPr lang="en-GB" sz="2000" dirty="0">
                <a:solidFill>
                  <a:schemeClr val="tx2"/>
                </a:solidFill>
                <a:latin typeface="Tahoma" panose="020B0604030504040204" pitchFamily="34" charset="0"/>
                <a:ea typeface="Tahoma" panose="020B0604030504040204" pitchFamily="34" charset="0"/>
                <a:cs typeface="Tahoma" panose="020B0604030504040204" pitchFamily="34" charset="0"/>
              </a:rPr>
              <a:t>in the body </a:t>
            </a:r>
          </a:p>
          <a:p>
            <a:pPr marL="0" indent="0" fontAlgn="auto">
              <a:spcBef>
                <a:spcPts val="0"/>
              </a:spcBef>
              <a:spcAft>
                <a:spcPts val="0"/>
              </a:spcAft>
              <a:buNone/>
              <a:defRPr/>
            </a:pPr>
            <a:r>
              <a:rPr lang="en-GB" sz="2000" i="1" dirty="0" smtClean="0">
                <a:solidFill>
                  <a:schemeClr val="tx2"/>
                </a:solidFill>
                <a:latin typeface="Calibri" pitchFamily="34" charset="0"/>
              </a:rPr>
              <a:t>  </a:t>
            </a:r>
          </a:p>
          <a:p>
            <a:pPr marL="0" indent="0" fontAlgn="auto">
              <a:spcBef>
                <a:spcPts val="75"/>
              </a:spcBef>
              <a:spcAft>
                <a:spcPts val="0"/>
              </a:spcAft>
              <a:buNone/>
              <a:defRPr/>
            </a:pPr>
            <a:endParaRPr lang="en-GB" sz="1900" i="1" dirty="0">
              <a:solidFill>
                <a:schemeClr val="accent2">
                  <a:lumMod val="75000"/>
                </a:schemeClr>
              </a:solidFill>
              <a:latin typeface="Calibri" pitchFamily="34" charset="0"/>
            </a:endParaRPr>
          </a:p>
          <a:p>
            <a:endParaRPr lang="en-GB" dirty="0"/>
          </a:p>
        </p:txBody>
      </p:sp>
      <p:pic>
        <p:nvPicPr>
          <p:cNvPr id="4" name="Picture 13" descr="Brainy.jpg"/>
          <p:cNvPicPr>
            <a:picLocks noChangeAspect="1"/>
          </p:cNvPicPr>
          <p:nvPr/>
        </p:nvPicPr>
        <p:blipFill>
          <a:blip r:embed="rId2"/>
          <a:srcRect/>
          <a:stretch>
            <a:fillRect/>
          </a:stretch>
        </p:blipFill>
        <p:spPr bwMode="auto">
          <a:xfrm>
            <a:off x="6084168" y="4221088"/>
            <a:ext cx="2483768" cy="2099375"/>
          </a:xfrm>
          <a:prstGeom prst="rect">
            <a:avLst/>
          </a:prstGeom>
          <a:noFill/>
          <a:ln w="9525">
            <a:noFill/>
            <a:miter lim="800000"/>
            <a:headEnd/>
            <a:tailEnd/>
          </a:ln>
        </p:spPr>
      </p:pic>
    </p:spTree>
    <p:extLst>
      <p:ext uri="{BB962C8B-B14F-4D97-AF65-F5344CB8AC3E}">
        <p14:creationId xmlns:p14="http://schemas.microsoft.com/office/powerpoint/2010/main" val="588657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958</Words>
  <Application>Microsoft Office PowerPoint</Application>
  <PresentationFormat>On-screen Show (4:3)</PresentationFormat>
  <Paragraphs>248</Paragraphs>
  <Slides>22</Slides>
  <Notes>2</Notes>
  <HiddenSlides>0</HiddenSlides>
  <MMClips>2</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     Our brain  Understanding the basics of neuroscience  The importance of neuron survival  Being hard-wired for survival – meeting reptiles in the Forest!  Stress and relationships  Secure attachments   </vt:lpstr>
      <vt:lpstr>The Triune Brain </vt:lpstr>
      <vt:lpstr>PowerPoint Presentation</vt:lpstr>
      <vt:lpstr>PowerPoint Presentation</vt:lpstr>
      <vt:lpstr> The Basic Constituents </vt:lpstr>
      <vt:lpstr>Neurons – the raw materials </vt:lpstr>
      <vt:lpstr>PowerPoint Presentation</vt:lpstr>
      <vt:lpstr>PowerPoint Presentation</vt:lpstr>
      <vt:lpstr>The Reptilian Brain...... </vt:lpstr>
      <vt:lpstr>The Reptilian Brain..and children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Basic Constituents</dc:title>
  <dc:creator>Marina Robb</dc:creator>
  <cp:lastModifiedBy>Marina Robb</cp:lastModifiedBy>
  <cp:revision>54</cp:revision>
  <dcterms:created xsi:type="dcterms:W3CDTF">2014-06-09T14:17:56Z</dcterms:created>
  <dcterms:modified xsi:type="dcterms:W3CDTF">2017-03-03T09:29:12Z</dcterms:modified>
</cp:coreProperties>
</file>