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4632" autoAdjust="0"/>
  </p:normalViewPr>
  <p:slideViewPr>
    <p:cSldViewPr snapToGrid="0" snapToObjects="1">
      <p:cViewPr varScale="1">
        <p:scale>
          <a:sx n="86" d="100"/>
          <a:sy n="86" d="100"/>
        </p:scale>
        <p:origin x="-14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ga-IE"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483E4FB-CF41-BD45-BC4F-33F1B7140141}" type="datetimeFigureOut">
              <a:rPr lang="en-US" smtClean="0"/>
              <a:t>28/03/17</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754ED01-E2A0-4C1E-8E21-014B99041579}"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Date Placeholder 3"/>
          <p:cNvSpPr>
            <a:spLocks noGrp="1"/>
          </p:cNvSpPr>
          <p:nvPr>
            <p:ph type="dt" sz="half" idx="10"/>
          </p:nvPr>
        </p:nvSpPr>
        <p:spPr/>
        <p:txBody>
          <a:bodyPr/>
          <a:lstStyle/>
          <a:p>
            <a:fld id="{A483E4FB-CF41-BD45-BC4F-33F1B7140141}" type="datetimeFigureOut">
              <a:rPr lang="en-US" smtClean="0"/>
              <a:t>28/03/17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ga-IE"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A483E4FB-CF41-BD45-BC4F-33F1B7140141}" type="datetimeFigureOut">
              <a:rPr lang="en-US" smtClean="0"/>
              <a:t>28/03/17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5" name="Date Placeholder 4"/>
          <p:cNvSpPr>
            <a:spLocks noGrp="1"/>
          </p:cNvSpPr>
          <p:nvPr>
            <p:ph type="dt" sz="half" idx="10"/>
          </p:nvPr>
        </p:nvSpPr>
        <p:spPr/>
        <p:txBody>
          <a:bodyPr/>
          <a:lstStyle/>
          <a:p>
            <a:fld id="{A483E4FB-CF41-BD45-BC4F-33F1B7140141}" type="datetimeFigureOut">
              <a:rPr lang="en-US" smtClean="0"/>
              <a:t>28/03/17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FCCF9-854A-854F-88E7-7DD419E4107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7" name="Date Placeholder 6"/>
          <p:cNvSpPr>
            <a:spLocks noGrp="1"/>
          </p:cNvSpPr>
          <p:nvPr>
            <p:ph type="dt" sz="half" idx="10"/>
          </p:nvPr>
        </p:nvSpPr>
        <p:spPr/>
        <p:txBody>
          <a:bodyPr/>
          <a:lstStyle/>
          <a:p>
            <a:fld id="{A483E4FB-CF41-BD45-BC4F-33F1B7140141}" type="datetimeFigureOut">
              <a:rPr lang="en-US" smtClean="0"/>
              <a:t>28/03/17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A483E4FB-CF41-BD45-BC4F-33F1B7140141}" type="datetimeFigureOut">
              <a:rPr lang="en-US" smtClean="0"/>
              <a:t>28/03/17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3E4FB-CF41-BD45-BC4F-33F1B7140141}" type="datetimeFigureOut">
              <a:rPr lang="en-US" smtClean="0"/>
              <a:t>28/03/17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483E4FB-CF41-BD45-BC4F-33F1B7140141}" type="datetimeFigureOut">
              <a:rPr lang="en-US" smtClean="0"/>
              <a:t>28/03/17</a:t>
            </a:fld>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ga-IE"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ga-IE"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ga-IE"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A483E4FB-CF41-BD45-BC4F-33F1B7140141}" type="datetimeFigureOut">
              <a:rPr lang="en-US" smtClean="0"/>
              <a:t>28/03/17</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483E4FB-CF41-BD45-BC4F-33F1B7140141}" type="datetimeFigureOut">
              <a:rPr lang="en-US" smtClean="0"/>
              <a:t>28/03/17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ga-IE"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483E4FB-CF41-BD45-BC4F-33F1B7140141}" type="datetimeFigureOut">
              <a:rPr lang="en-US" smtClean="0"/>
              <a:t>28/03/17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FCCF9-854A-854F-88E7-7DD419E410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ga-IE"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483E4FB-CF41-BD45-BC4F-33F1B7140141}" type="datetimeFigureOut">
              <a:rPr lang="en-US" smtClean="0"/>
              <a:t>28/03/17</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26FCCF9-854A-854F-88E7-7DD419E4107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latin typeface="Comic Sans MS"/>
                <a:cs typeface="Comic Sans MS"/>
              </a:rPr>
              <a:t>Highscope</a:t>
            </a:r>
            <a:endParaRPr lang="en-US" dirty="0">
              <a:latin typeface="Comic Sans MS"/>
              <a:cs typeface="Comic Sans MS"/>
            </a:endParaRPr>
          </a:p>
        </p:txBody>
      </p:sp>
      <p:sp>
        <p:nvSpPr>
          <p:cNvPr id="3" name="Subtitle 2"/>
          <p:cNvSpPr>
            <a:spLocks noGrp="1"/>
          </p:cNvSpPr>
          <p:nvPr>
            <p:ph type="subTitle" idx="1"/>
          </p:nvPr>
        </p:nvSpPr>
        <p:spPr/>
        <p:txBody>
          <a:bodyPr>
            <a:normAutofit/>
          </a:bodyPr>
          <a:lstStyle/>
          <a:p>
            <a:pPr algn="ctr"/>
            <a:r>
              <a:rPr lang="en-US" dirty="0" smtClean="0">
                <a:latin typeface="Comic Sans MS"/>
                <a:cs typeface="Comic Sans MS"/>
              </a:rPr>
              <a:t>By: Jane and Fiona</a:t>
            </a:r>
          </a:p>
          <a:p>
            <a:pPr algn="ctr"/>
            <a:r>
              <a:rPr lang="en-US" dirty="0" smtClean="0">
                <a:latin typeface="Comic Sans MS"/>
                <a:cs typeface="Comic Sans MS"/>
              </a:rPr>
              <a:t>Forest School Training 2016/17</a:t>
            </a:r>
            <a:endParaRPr lang="en-US" dirty="0">
              <a:latin typeface="Comic Sans MS"/>
              <a:cs typeface="Comic Sans MS"/>
            </a:endParaRPr>
          </a:p>
        </p:txBody>
      </p:sp>
    </p:spTree>
    <p:extLst>
      <p:ext uri="{BB962C8B-B14F-4D97-AF65-F5344CB8AC3E}">
        <p14:creationId xmlns:p14="http://schemas.microsoft.com/office/powerpoint/2010/main" val="23464867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a:cs typeface="Comic Sans MS"/>
              </a:rPr>
              <a:t>Setting the </a:t>
            </a:r>
            <a:r>
              <a:rPr lang="en-US" dirty="0" err="1">
                <a:latin typeface="Comic Sans MS"/>
                <a:cs typeface="Comic Sans MS"/>
              </a:rPr>
              <a:t>C</a:t>
            </a:r>
            <a:r>
              <a:rPr lang="en-US" dirty="0" err="1" smtClean="0">
                <a:latin typeface="Comic Sans MS"/>
                <a:cs typeface="Comic Sans MS"/>
              </a:rPr>
              <a:t>ontext:History</a:t>
            </a:r>
            <a:r>
              <a:rPr lang="en-US" dirty="0" smtClean="0">
                <a:latin typeface="Comic Sans MS"/>
                <a:cs typeface="Comic Sans MS"/>
              </a:rPr>
              <a:t>, </a:t>
            </a:r>
            <a:r>
              <a:rPr lang="en-US" dirty="0" err="1" smtClean="0">
                <a:latin typeface="Comic Sans MS"/>
                <a:cs typeface="Comic Sans MS"/>
              </a:rPr>
              <a:t>R</a:t>
            </a:r>
            <a:r>
              <a:rPr lang="en-US" dirty="0" err="1">
                <a:latin typeface="Comic Sans MS"/>
                <a:cs typeface="Comic Sans MS"/>
              </a:rPr>
              <a:t>s</a:t>
            </a:r>
            <a:r>
              <a:rPr lang="en-US" dirty="0" err="1" smtClean="0">
                <a:latin typeface="Comic Sans MS"/>
                <a:cs typeface="Comic Sans MS"/>
              </a:rPr>
              <a:t>earch</a:t>
            </a:r>
            <a:r>
              <a:rPr lang="en-US" dirty="0" smtClean="0">
                <a:latin typeface="Comic Sans MS"/>
                <a:cs typeface="Comic Sans MS"/>
              </a:rPr>
              <a:t> and Theory</a:t>
            </a:r>
            <a:endParaRPr lang="en-US" dirty="0">
              <a:latin typeface="Comic Sans MS"/>
              <a:cs typeface="Comic Sans MS"/>
            </a:endParaRPr>
          </a:p>
        </p:txBody>
      </p:sp>
      <p:sp>
        <p:nvSpPr>
          <p:cNvPr id="3" name="Content Placeholder 2"/>
          <p:cNvSpPr>
            <a:spLocks noGrp="1"/>
          </p:cNvSpPr>
          <p:nvPr>
            <p:ph idx="1"/>
          </p:nvPr>
        </p:nvSpPr>
        <p:spPr/>
        <p:txBody>
          <a:bodyPr/>
          <a:lstStyle/>
          <a:p>
            <a:r>
              <a:rPr lang="en-US" dirty="0">
                <a:latin typeface="Comic Sans MS"/>
                <a:cs typeface="Comic Sans MS"/>
              </a:rPr>
              <a:t>High Scope is an accredited pre-school programme developed in the USA and followed by thousands of children in over eleven countries worldwide</a:t>
            </a:r>
            <a:r>
              <a:rPr lang="en-US" dirty="0" smtClean="0">
                <a:latin typeface="Comic Sans MS"/>
                <a:cs typeface="Comic Sans MS"/>
              </a:rPr>
              <a:t>.</a:t>
            </a:r>
          </a:p>
          <a:p>
            <a:r>
              <a:rPr lang="en-US" dirty="0">
                <a:latin typeface="Comic Sans MS"/>
                <a:cs typeface="Comic Sans MS"/>
              </a:rPr>
              <a:t>High Scope has conducted studies into the benefits of the programme, that includes the well known ‘Perry Study’. </a:t>
            </a:r>
            <a:endParaRPr lang="en-US" dirty="0" smtClean="0">
              <a:latin typeface="Comic Sans MS"/>
              <a:cs typeface="Comic Sans MS"/>
            </a:endParaRPr>
          </a:p>
          <a:p>
            <a:endParaRPr lang="en-IE" dirty="0">
              <a:latin typeface="Comic Sans MS"/>
              <a:cs typeface="Comic Sans MS"/>
            </a:endParaRPr>
          </a:p>
          <a:p>
            <a:endParaRPr lang="en-US" dirty="0"/>
          </a:p>
        </p:txBody>
      </p:sp>
    </p:spTree>
    <p:extLst>
      <p:ext uri="{BB962C8B-B14F-4D97-AF65-F5344CB8AC3E}">
        <p14:creationId xmlns:p14="http://schemas.microsoft.com/office/powerpoint/2010/main" val="1752838337"/>
      </p:ext>
    </p:extLst>
  </p:cSld>
  <p:clrMapOvr>
    <a:masterClrMapping/>
  </p:clrMapOvr>
  <mc:AlternateContent xmlns:mc="http://schemas.openxmlformats.org/markup-compatibility/2006">
    <mc:Choice xmlns:p14="http://schemas.microsoft.com/office/powerpoint/2010/main" Requires="p14">
      <p:transition p14:dur="300">
        <p:split orient="vert"/>
      </p:transition>
    </mc:Choice>
    <mc:Fallback>
      <p:transition xmlns:p14="http://schemas.microsoft.com/office/powerpoint/2010/main">
        <p:split orient="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The Perry Study</a:t>
            </a:r>
            <a:r>
              <a:rPr lang="is-IS" dirty="0" smtClean="0">
                <a:latin typeface="Comic Sans MS"/>
                <a:cs typeface="Comic Sans MS"/>
              </a:rPr>
              <a:t>…</a:t>
            </a:r>
            <a:endParaRPr lang="en-US" dirty="0">
              <a:latin typeface="Comic Sans MS"/>
              <a:cs typeface="Comic Sans MS"/>
            </a:endParaRPr>
          </a:p>
        </p:txBody>
      </p:sp>
      <p:sp>
        <p:nvSpPr>
          <p:cNvPr id="3" name="Content Placeholder 2"/>
          <p:cNvSpPr>
            <a:spLocks noGrp="1"/>
          </p:cNvSpPr>
          <p:nvPr>
            <p:ph idx="1"/>
          </p:nvPr>
        </p:nvSpPr>
        <p:spPr/>
        <p:txBody>
          <a:bodyPr>
            <a:normAutofit fontScale="92500" lnSpcReduction="10000"/>
          </a:bodyPr>
          <a:lstStyle/>
          <a:p>
            <a:r>
              <a:rPr lang="en-US" dirty="0">
                <a:latin typeface="Comic Sans MS"/>
                <a:cs typeface="Comic Sans MS"/>
              </a:rPr>
              <a:t>This followed 123 children from low socio-economic backgrounds from 1962-67 then again once the participants were aged 40. It concluded that High Scope provided substantial socio and economic benefits compared to children who did not complete a pre-school programme. </a:t>
            </a:r>
            <a:endParaRPr lang="en-US" dirty="0" smtClean="0">
              <a:latin typeface="Comic Sans MS"/>
              <a:cs typeface="Comic Sans MS"/>
            </a:endParaRPr>
          </a:p>
          <a:p>
            <a:r>
              <a:rPr lang="en-US" dirty="0">
                <a:latin typeface="Comic Sans MS"/>
                <a:cs typeface="Comic Sans MS"/>
              </a:rPr>
              <a:t>However, it must be noted that the study did not compare participants in different pre-school </a:t>
            </a:r>
            <a:r>
              <a:rPr lang="en-US" dirty="0" err="1">
                <a:latin typeface="Comic Sans MS"/>
                <a:cs typeface="Comic Sans MS"/>
              </a:rPr>
              <a:t>programmes</a:t>
            </a:r>
            <a:r>
              <a:rPr lang="en-US" dirty="0">
                <a:latin typeface="Comic Sans MS"/>
                <a:cs typeface="Comic Sans MS"/>
              </a:rPr>
              <a:t>, only children in High Scope and children in no pre-school programme.</a:t>
            </a:r>
            <a:r>
              <a:rPr lang="en-IE" dirty="0" smtClean="0">
                <a:effectLst/>
                <a:latin typeface="Comic Sans MS"/>
                <a:cs typeface="Comic Sans MS"/>
              </a:rPr>
              <a:t> </a:t>
            </a:r>
            <a:endParaRPr lang="en-US" dirty="0">
              <a:latin typeface="Comic Sans MS"/>
              <a:cs typeface="Comic Sans MS"/>
            </a:endParaRPr>
          </a:p>
        </p:txBody>
      </p:sp>
    </p:spTree>
    <p:extLst>
      <p:ext uri="{BB962C8B-B14F-4D97-AF65-F5344CB8AC3E}">
        <p14:creationId xmlns:p14="http://schemas.microsoft.com/office/powerpoint/2010/main" val="148141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How </a:t>
            </a:r>
            <a:r>
              <a:rPr lang="en-US" dirty="0" err="1" smtClean="0">
                <a:latin typeface="Comic Sans MS"/>
                <a:cs typeface="Comic Sans MS"/>
              </a:rPr>
              <a:t>Highscope</a:t>
            </a:r>
            <a:r>
              <a:rPr lang="en-US" dirty="0" smtClean="0">
                <a:latin typeface="Comic Sans MS"/>
                <a:cs typeface="Comic Sans MS"/>
              </a:rPr>
              <a:t> Works</a:t>
            </a:r>
            <a:r>
              <a:rPr lang="is-IS" dirty="0" smtClean="0">
                <a:latin typeface="Comic Sans MS"/>
                <a:cs typeface="Comic Sans MS"/>
              </a:rPr>
              <a:t>…</a:t>
            </a:r>
            <a:endParaRPr lang="en-US" dirty="0">
              <a:latin typeface="Comic Sans MS"/>
              <a:cs typeface="Comic Sans MS"/>
            </a:endParaRPr>
          </a:p>
        </p:txBody>
      </p:sp>
      <p:sp>
        <p:nvSpPr>
          <p:cNvPr id="3" name="Content Placeholder 2"/>
          <p:cNvSpPr>
            <a:spLocks noGrp="1"/>
          </p:cNvSpPr>
          <p:nvPr>
            <p:ph idx="1"/>
          </p:nvPr>
        </p:nvSpPr>
        <p:spPr/>
        <p:txBody>
          <a:bodyPr>
            <a:normAutofit fontScale="92500" lnSpcReduction="10000"/>
          </a:bodyPr>
          <a:lstStyle/>
          <a:p>
            <a:r>
              <a:rPr lang="en-US" dirty="0">
                <a:latin typeface="Comic Sans MS"/>
                <a:cs typeface="Comic Sans MS"/>
              </a:rPr>
              <a:t>Adults have an important </a:t>
            </a:r>
            <a:r>
              <a:rPr lang="en-US" dirty="0" smtClean="0">
                <a:latin typeface="Comic Sans MS"/>
                <a:cs typeface="Comic Sans MS"/>
              </a:rPr>
              <a:t>role </a:t>
            </a:r>
            <a:r>
              <a:rPr lang="en-US" dirty="0">
                <a:latin typeface="Comic Sans MS"/>
                <a:cs typeface="Comic Sans MS"/>
              </a:rPr>
              <a:t>as </a:t>
            </a:r>
            <a:r>
              <a:rPr lang="en-US" u="sng" dirty="0">
                <a:latin typeface="Comic Sans MS"/>
                <a:cs typeface="Comic Sans MS"/>
              </a:rPr>
              <a:t>partners</a:t>
            </a:r>
            <a:r>
              <a:rPr lang="en-US" dirty="0">
                <a:latin typeface="Comic Sans MS"/>
                <a:cs typeface="Comic Sans MS"/>
              </a:rPr>
              <a:t> and </a:t>
            </a:r>
            <a:r>
              <a:rPr lang="en-US" u="sng" dirty="0">
                <a:latin typeface="Comic Sans MS"/>
                <a:cs typeface="Comic Sans MS"/>
              </a:rPr>
              <a:t>mediators</a:t>
            </a:r>
            <a:r>
              <a:rPr lang="en-US" dirty="0">
                <a:latin typeface="Comic Sans MS"/>
                <a:cs typeface="Comic Sans MS"/>
              </a:rPr>
              <a:t> not leaders of learning. Emphasis is on high quality materials offered in organized ways and used in structured activities.</a:t>
            </a:r>
            <a:endParaRPr lang="en-IE" dirty="0">
              <a:latin typeface="Comic Sans MS"/>
              <a:cs typeface="Comic Sans MS"/>
            </a:endParaRPr>
          </a:p>
          <a:p>
            <a:r>
              <a:rPr lang="en-US" dirty="0">
                <a:latin typeface="Comic Sans MS"/>
                <a:cs typeface="Comic Sans MS"/>
              </a:rPr>
              <a:t>The pattern of the High Scope day is shown below, with children expected to manage their own transitions between activities.</a:t>
            </a:r>
            <a:endParaRPr lang="en-IE" dirty="0">
              <a:latin typeface="Comic Sans MS"/>
              <a:cs typeface="Comic Sans MS"/>
            </a:endParaRPr>
          </a:p>
          <a:p>
            <a:pPr marL="0" indent="0" algn="ctr">
              <a:buNone/>
            </a:pP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Plan-15 </a:t>
            </a:r>
            <a:r>
              <a:rPr lang="en-US"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mins</a:t>
            </a:r>
            <a:endParaRPr lang="en-IE"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endParaRPr>
          </a:p>
          <a:p>
            <a:pPr marL="0" indent="0" algn="ctr">
              <a:buNone/>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Do-45-60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mins</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      </a:t>
            </a:r>
          </a:p>
          <a:p>
            <a:pPr marL="0" indent="0" algn="ctr">
              <a:buNone/>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Review 15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mins</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a:cs typeface="Comic Sans MS"/>
              </a:rPr>
              <a:t> </a:t>
            </a:r>
          </a:p>
        </p:txBody>
      </p:sp>
    </p:spTree>
    <p:extLst>
      <p:ext uri="{BB962C8B-B14F-4D97-AF65-F5344CB8AC3E}">
        <p14:creationId xmlns:p14="http://schemas.microsoft.com/office/powerpoint/2010/main" val="251553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090399" flipH="1">
            <a:off x="763470" y="700992"/>
            <a:ext cx="3889939" cy="1210520"/>
          </a:xfrm>
        </p:spPr>
        <p:txBody>
          <a:bodyPr>
            <a:normAutofit/>
          </a:bodyPr>
          <a:lstStyle/>
          <a:p>
            <a:r>
              <a:rPr lang="en-US" dirty="0" err="1" smtClean="0">
                <a:latin typeface="Comic Sans MS"/>
                <a:cs typeface="Comic Sans MS"/>
              </a:rPr>
              <a:t>Plan,Do,Review</a:t>
            </a:r>
            <a:r>
              <a:rPr lang="en-US" dirty="0" smtClean="0">
                <a:latin typeface="Comic Sans MS"/>
                <a:cs typeface="Comic Sans MS"/>
              </a:rPr>
              <a:t>!</a:t>
            </a:r>
            <a:endParaRPr lang="en-US" dirty="0">
              <a:latin typeface="Comic Sans MS"/>
              <a:cs typeface="Comic Sans MS"/>
            </a:endParaRPr>
          </a:p>
        </p:txBody>
      </p:sp>
      <p:pic>
        <p:nvPicPr>
          <p:cNvPr id="4" name="Content Placeholder 3" descr="Plan-Do-Review.png"/>
          <p:cNvPicPr>
            <a:picLocks noGrp="1" noChangeAspect="1"/>
          </p:cNvPicPr>
          <p:nvPr>
            <p:ph idx="1"/>
          </p:nvPr>
        </p:nvPicPr>
        <p:blipFill>
          <a:blip r:embed="rId2">
            <a:extLst>
              <a:ext uri="{28A0092B-C50C-407E-A947-70E740481C1C}">
                <a14:useLocalDpi xmlns:a14="http://schemas.microsoft.com/office/drawing/2010/main" val="0"/>
              </a:ext>
            </a:extLst>
          </a:blip>
          <a:srcRect l="-47901" r="-47901"/>
          <a:stretch>
            <a:fillRect/>
          </a:stretch>
        </p:blipFill>
        <p:spPr>
          <a:xfrm>
            <a:off x="1042988" y="2324100"/>
            <a:ext cx="6777037" cy="3508375"/>
          </a:xfrm>
        </p:spPr>
      </p:pic>
    </p:spTree>
    <p:extLst>
      <p:ext uri="{BB962C8B-B14F-4D97-AF65-F5344CB8AC3E}">
        <p14:creationId xmlns:p14="http://schemas.microsoft.com/office/powerpoint/2010/main" val="2193060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Assessment in </a:t>
            </a:r>
            <a:r>
              <a:rPr lang="en-US" dirty="0" err="1">
                <a:latin typeface="Comic Sans MS"/>
                <a:cs typeface="Comic Sans MS"/>
              </a:rPr>
              <a:t>H</a:t>
            </a:r>
            <a:r>
              <a:rPr lang="en-US" dirty="0" err="1" smtClean="0">
                <a:latin typeface="Comic Sans MS"/>
                <a:cs typeface="Comic Sans MS"/>
              </a:rPr>
              <a:t>ighscope</a:t>
            </a:r>
            <a:endParaRPr lang="en-US" dirty="0">
              <a:latin typeface="Comic Sans MS"/>
              <a:cs typeface="Comic Sans MS"/>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Comic Sans MS"/>
                <a:cs typeface="Comic Sans MS"/>
              </a:rPr>
              <a:t>Daily observation of children’s experiences is seen as essential to planning, teaching and learning.</a:t>
            </a:r>
          </a:p>
          <a:p>
            <a:r>
              <a:rPr lang="en-US" dirty="0" smtClean="0">
                <a:latin typeface="Comic Sans MS"/>
                <a:cs typeface="Comic Sans MS"/>
              </a:rPr>
              <a:t>Educators record </a:t>
            </a:r>
            <a:r>
              <a:rPr lang="en-US" dirty="0" err="1" smtClean="0">
                <a:latin typeface="Comic Sans MS"/>
                <a:cs typeface="Comic Sans MS"/>
              </a:rPr>
              <a:t>brief,precise</a:t>
            </a:r>
            <a:r>
              <a:rPr lang="en-US" dirty="0" smtClean="0">
                <a:latin typeface="Comic Sans MS"/>
                <a:cs typeface="Comic Sans MS"/>
              </a:rPr>
              <a:t> anecdotes or capsule summaries of children in action as they </a:t>
            </a:r>
            <a:r>
              <a:rPr lang="en-US" dirty="0" err="1" smtClean="0">
                <a:latin typeface="Comic Sans MS"/>
                <a:cs typeface="Comic Sans MS"/>
              </a:rPr>
              <a:t>play,build,pretend,explore</a:t>
            </a:r>
            <a:r>
              <a:rPr lang="en-US" dirty="0" smtClean="0">
                <a:latin typeface="Comic Sans MS"/>
                <a:cs typeface="Comic Sans MS"/>
              </a:rPr>
              <a:t> and talk</a:t>
            </a:r>
          </a:p>
          <a:p>
            <a:r>
              <a:rPr lang="en-US" dirty="0" smtClean="0">
                <a:latin typeface="Comic Sans MS"/>
                <a:cs typeface="Comic Sans MS"/>
              </a:rPr>
              <a:t>These narratives are then arranged within the main KDIs (key developmental indicators) and cross-referenced if appropriate.</a:t>
            </a:r>
          </a:p>
          <a:p>
            <a:r>
              <a:rPr lang="en-US" dirty="0">
                <a:latin typeface="Comic Sans MS"/>
                <a:cs typeface="Comic Sans MS"/>
              </a:rPr>
              <a:t>Conflicts that arise between children are resolved using a </a:t>
            </a:r>
            <a:r>
              <a:rPr lang="en-US" dirty="0" smtClean="0">
                <a:latin typeface="Comic Sans MS"/>
                <a:cs typeface="Comic Sans MS"/>
              </a:rPr>
              <a:t>structured </a:t>
            </a:r>
            <a:r>
              <a:rPr lang="en-US" dirty="0">
                <a:latin typeface="Comic Sans MS"/>
                <a:cs typeface="Comic Sans MS"/>
              </a:rPr>
              <a:t>six step process that is mediated by an adult.</a:t>
            </a:r>
            <a:endParaRPr lang="en-IE" dirty="0">
              <a:latin typeface="Comic Sans MS"/>
              <a:cs typeface="Comic Sans MS"/>
            </a:endParaRPr>
          </a:p>
          <a:p>
            <a:endParaRPr lang="en-US" dirty="0" smtClean="0">
              <a:latin typeface="Comic Sans MS"/>
              <a:cs typeface="Comic Sans MS"/>
            </a:endParaRPr>
          </a:p>
          <a:p>
            <a:endParaRPr lang="en-US" dirty="0">
              <a:latin typeface="Comic Sans MS"/>
              <a:cs typeface="Comic Sans MS"/>
            </a:endParaRPr>
          </a:p>
        </p:txBody>
      </p:sp>
    </p:spTree>
    <p:extLst>
      <p:ext uri="{BB962C8B-B14F-4D97-AF65-F5344CB8AC3E}">
        <p14:creationId xmlns:p14="http://schemas.microsoft.com/office/powerpoint/2010/main" val="167944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a:cs typeface="Comic Sans MS"/>
              </a:rPr>
              <a:t>How Can </a:t>
            </a:r>
            <a:r>
              <a:rPr lang="en-US" dirty="0" err="1" smtClean="0">
                <a:latin typeface="Comic Sans MS"/>
                <a:cs typeface="Comic Sans MS"/>
              </a:rPr>
              <a:t>Highscope</a:t>
            </a:r>
            <a:r>
              <a:rPr lang="en-US" dirty="0" smtClean="0">
                <a:latin typeface="Comic Sans MS"/>
                <a:cs typeface="Comic Sans MS"/>
              </a:rPr>
              <a:t> relate to Forest School?</a:t>
            </a:r>
            <a:endParaRPr lang="en-US" dirty="0">
              <a:latin typeface="Comic Sans MS"/>
              <a:cs typeface="Comic Sans MS"/>
            </a:endParaRPr>
          </a:p>
        </p:txBody>
      </p:sp>
      <p:sp>
        <p:nvSpPr>
          <p:cNvPr id="3" name="Content Placeholder 2"/>
          <p:cNvSpPr>
            <a:spLocks noGrp="1"/>
          </p:cNvSpPr>
          <p:nvPr>
            <p:ph idx="1"/>
          </p:nvPr>
        </p:nvSpPr>
        <p:spPr/>
        <p:txBody>
          <a:bodyPr/>
          <a:lstStyle/>
          <a:p>
            <a:r>
              <a:rPr lang="en-US" dirty="0">
                <a:latin typeface="Comic Sans MS"/>
                <a:cs typeface="Comic Sans MS"/>
              </a:rPr>
              <a:t>Similarities to Forest School seem at first to be numerous, but on further investigation, although some principles remain similar, fundamental differences exist between the two </a:t>
            </a:r>
            <a:r>
              <a:rPr lang="en-US" dirty="0" err="1">
                <a:latin typeface="Comic Sans MS"/>
                <a:cs typeface="Comic Sans MS"/>
              </a:rPr>
              <a:t>programmes</a:t>
            </a:r>
            <a:r>
              <a:rPr lang="en-US" dirty="0">
                <a:latin typeface="Comic Sans MS"/>
                <a:cs typeface="Comic Sans MS"/>
              </a:rPr>
              <a:t> of development. Some similarities are presented below, along with their differences.</a:t>
            </a:r>
            <a:endParaRPr lang="en-IE" dirty="0">
              <a:latin typeface="Comic Sans MS"/>
              <a:cs typeface="Comic Sans MS"/>
            </a:endParaRPr>
          </a:p>
          <a:p>
            <a:endParaRPr lang="en-US" dirty="0"/>
          </a:p>
        </p:txBody>
      </p:sp>
    </p:spTree>
    <p:extLst>
      <p:ext uri="{BB962C8B-B14F-4D97-AF65-F5344CB8AC3E}">
        <p14:creationId xmlns:p14="http://schemas.microsoft.com/office/powerpoint/2010/main" val="217267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omic Sans MS"/>
                <a:cs typeface="Comic Sans MS"/>
              </a:rPr>
              <a:t>In Group Activities</a:t>
            </a:r>
            <a:r>
              <a:rPr lang="is-IS" dirty="0" smtClean="0">
                <a:latin typeface="Comic Sans MS"/>
                <a:cs typeface="Comic Sans MS"/>
              </a:rPr>
              <a:t>…</a:t>
            </a:r>
            <a:endParaRPr lang="en-US" dirty="0">
              <a:latin typeface="Comic Sans MS"/>
              <a:cs typeface="Comic Sans MS"/>
            </a:endParaRPr>
          </a:p>
        </p:txBody>
      </p:sp>
      <p:sp>
        <p:nvSpPr>
          <p:cNvPr id="5" name="Content Placeholder 4"/>
          <p:cNvSpPr>
            <a:spLocks noGrp="1"/>
          </p:cNvSpPr>
          <p:nvPr>
            <p:ph sz="quarter" idx="13"/>
          </p:nvPr>
        </p:nvSpPr>
        <p:spPr/>
        <p:txBody>
          <a:bodyPr>
            <a:normAutofit fontScale="62500" lnSpcReduction="20000"/>
          </a:bodyPr>
          <a:lstStyle/>
          <a:p>
            <a:pPr marL="0" lvl="0" indent="0" algn="ctr">
              <a:buNone/>
            </a:pPr>
            <a:r>
              <a:rPr lang="en-US" sz="3800" dirty="0">
                <a:solidFill>
                  <a:srgbClr val="FF0000"/>
                </a:solidFill>
                <a:latin typeface="Comic Sans MS"/>
                <a:cs typeface="Comic Sans MS"/>
              </a:rPr>
              <a:t>Small group activities</a:t>
            </a:r>
            <a:r>
              <a:rPr lang="en-US" sz="3800" dirty="0">
                <a:latin typeface="Comic Sans MS"/>
                <a:cs typeface="Comic Sans MS"/>
              </a:rPr>
              <a:t>.  </a:t>
            </a:r>
            <a:endParaRPr lang="en-IE" sz="3800" dirty="0">
              <a:latin typeface="Comic Sans MS"/>
              <a:cs typeface="Comic Sans MS"/>
            </a:endParaRPr>
          </a:p>
          <a:p>
            <a:r>
              <a:rPr lang="en-US" dirty="0">
                <a:latin typeface="Comic Sans MS"/>
                <a:cs typeface="Comic Sans MS"/>
              </a:rPr>
              <a:t>In High Scope small group activities of 6-10 children are built into the day with children selecting the activity and completing it with adult guidance. </a:t>
            </a:r>
            <a:endParaRPr lang="en-US" dirty="0" smtClean="0">
              <a:latin typeface="Comic Sans MS"/>
              <a:cs typeface="Comic Sans MS"/>
            </a:endParaRPr>
          </a:p>
          <a:p>
            <a:r>
              <a:rPr lang="en-US" dirty="0" smtClean="0">
                <a:latin typeface="Comic Sans MS"/>
                <a:cs typeface="Comic Sans MS"/>
              </a:rPr>
              <a:t>Materials </a:t>
            </a:r>
            <a:r>
              <a:rPr lang="en-US" dirty="0">
                <a:latin typeface="Comic Sans MS"/>
                <a:cs typeface="Comic Sans MS"/>
              </a:rPr>
              <a:t>are to be used in any way the child chooses. In Forest School, while this does happen we also have more controlled small groups where for example, knife work is taking place and so the adult supervision would be more evident</a:t>
            </a:r>
            <a:r>
              <a:rPr lang="en-US" dirty="0" smtClean="0">
                <a:latin typeface="Comic Sans MS"/>
                <a:cs typeface="Comic Sans MS"/>
              </a:rPr>
              <a:t>.</a:t>
            </a:r>
          </a:p>
          <a:p>
            <a:r>
              <a:rPr lang="en-US" dirty="0" smtClean="0">
                <a:latin typeface="Comic Sans MS"/>
                <a:cs typeface="Comic Sans MS"/>
              </a:rPr>
              <a:t> </a:t>
            </a:r>
            <a:r>
              <a:rPr lang="en-US" dirty="0">
                <a:latin typeface="Comic Sans MS"/>
                <a:cs typeface="Comic Sans MS"/>
              </a:rPr>
              <a:t>Children also have the choice to leave an activity if they wish.</a:t>
            </a:r>
            <a:endParaRPr lang="en-IE" dirty="0">
              <a:latin typeface="Comic Sans MS"/>
              <a:cs typeface="Comic Sans MS"/>
            </a:endParaRPr>
          </a:p>
          <a:p>
            <a:endParaRPr lang="en-US" dirty="0">
              <a:latin typeface="Comic Sans MS"/>
              <a:cs typeface="Comic Sans MS"/>
            </a:endParaRPr>
          </a:p>
        </p:txBody>
      </p:sp>
      <p:sp>
        <p:nvSpPr>
          <p:cNvPr id="6" name="Content Placeholder 5"/>
          <p:cNvSpPr>
            <a:spLocks noGrp="1"/>
          </p:cNvSpPr>
          <p:nvPr>
            <p:ph sz="quarter" idx="14"/>
          </p:nvPr>
        </p:nvSpPr>
        <p:spPr/>
        <p:txBody>
          <a:bodyPr>
            <a:normAutofit fontScale="55000" lnSpcReduction="20000"/>
          </a:bodyPr>
          <a:lstStyle/>
          <a:p>
            <a:pPr marL="0" lvl="0" indent="0" algn="ctr">
              <a:buNone/>
            </a:pPr>
            <a:r>
              <a:rPr lang="en-US" sz="3800" dirty="0">
                <a:solidFill>
                  <a:srgbClr val="FF0000"/>
                </a:solidFill>
                <a:latin typeface="Comic Sans MS"/>
                <a:cs typeface="Comic Sans MS"/>
              </a:rPr>
              <a:t>Large group activities.</a:t>
            </a:r>
            <a:endParaRPr lang="en-IE" sz="3800" dirty="0">
              <a:solidFill>
                <a:srgbClr val="FF0000"/>
              </a:solidFill>
              <a:latin typeface="Comic Sans MS"/>
              <a:cs typeface="Comic Sans MS"/>
            </a:endParaRPr>
          </a:p>
          <a:p>
            <a:r>
              <a:rPr lang="en-US" sz="3200" dirty="0">
                <a:latin typeface="Comic Sans MS"/>
                <a:cs typeface="Comic Sans MS"/>
              </a:rPr>
              <a:t>In High Scope these are adult led sessions such as movement and music. </a:t>
            </a:r>
            <a:endParaRPr lang="en-US" sz="3200" dirty="0" smtClean="0">
              <a:latin typeface="Comic Sans MS"/>
              <a:cs typeface="Comic Sans MS"/>
            </a:endParaRPr>
          </a:p>
          <a:p>
            <a:r>
              <a:rPr lang="en-US" sz="3200" dirty="0" smtClean="0">
                <a:latin typeface="Comic Sans MS"/>
                <a:cs typeface="Comic Sans MS"/>
              </a:rPr>
              <a:t> </a:t>
            </a:r>
            <a:r>
              <a:rPr lang="en-US" sz="3200" dirty="0">
                <a:latin typeface="Comic Sans MS"/>
                <a:cs typeface="Comic Sans MS"/>
              </a:rPr>
              <a:t>In Forest School, while large group activities are offered, children are encouraged to move to a child led pattern of development and organize their own games, activities etc., with the learning being more fluid and unstructured.</a:t>
            </a:r>
            <a:endParaRPr lang="en-IE" sz="3200" dirty="0">
              <a:latin typeface="Comic Sans MS"/>
              <a:cs typeface="Comic Sans MS"/>
            </a:endParaRPr>
          </a:p>
          <a:p>
            <a:endParaRPr lang="en-US" dirty="0"/>
          </a:p>
        </p:txBody>
      </p:sp>
    </p:spTree>
    <p:extLst>
      <p:ext uri="{BB962C8B-B14F-4D97-AF65-F5344CB8AC3E}">
        <p14:creationId xmlns:p14="http://schemas.microsoft.com/office/powerpoint/2010/main" val="210863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Comic Sans MS"/>
                <a:cs typeface="Comic Sans MS"/>
              </a:rPr>
              <a:t>To Conclude</a:t>
            </a:r>
            <a:r>
              <a:rPr lang="is-IS" dirty="0" smtClean="0">
                <a:latin typeface="Comic Sans MS"/>
                <a:cs typeface="Comic Sans MS"/>
              </a:rPr>
              <a:t>…</a:t>
            </a:r>
            <a:endParaRPr lang="en-US" dirty="0">
              <a:latin typeface="Comic Sans MS"/>
              <a:cs typeface="Comic Sans MS"/>
            </a:endParaRPr>
          </a:p>
        </p:txBody>
      </p:sp>
      <p:sp>
        <p:nvSpPr>
          <p:cNvPr id="6" name="Content Placeholder 5"/>
          <p:cNvSpPr>
            <a:spLocks noGrp="1"/>
          </p:cNvSpPr>
          <p:nvPr>
            <p:ph idx="1"/>
          </p:nvPr>
        </p:nvSpPr>
        <p:spPr/>
        <p:txBody>
          <a:bodyPr>
            <a:normAutofit fontScale="92500" lnSpcReduction="10000"/>
          </a:bodyPr>
          <a:lstStyle/>
          <a:p>
            <a:r>
              <a:rPr lang="en-US" dirty="0">
                <a:latin typeface="Comic Sans MS"/>
                <a:cs typeface="Comic Sans MS"/>
              </a:rPr>
              <a:t>T</a:t>
            </a:r>
            <a:r>
              <a:rPr lang="en-US" dirty="0" smtClean="0">
                <a:latin typeface="Comic Sans MS"/>
                <a:cs typeface="Comic Sans MS"/>
              </a:rPr>
              <a:t>he </a:t>
            </a:r>
            <a:r>
              <a:rPr lang="en-US" dirty="0">
                <a:latin typeface="Comic Sans MS"/>
                <a:cs typeface="Comic Sans MS"/>
              </a:rPr>
              <a:t>main difference between these two learning patterns </a:t>
            </a:r>
            <a:r>
              <a:rPr lang="en-US" dirty="0" smtClean="0">
                <a:latin typeface="Comic Sans MS"/>
                <a:cs typeface="Comic Sans MS"/>
              </a:rPr>
              <a:t>is the access </a:t>
            </a:r>
            <a:r>
              <a:rPr lang="en-US" dirty="0">
                <a:latin typeface="Comic Sans MS"/>
                <a:cs typeface="Comic Sans MS"/>
              </a:rPr>
              <a:t>to the outdoors that is so fundamental to the Forest School programme. </a:t>
            </a:r>
            <a:endParaRPr lang="en-US" dirty="0" smtClean="0">
              <a:latin typeface="Comic Sans MS"/>
              <a:cs typeface="Comic Sans MS"/>
            </a:endParaRPr>
          </a:p>
          <a:p>
            <a:r>
              <a:rPr lang="en-US" dirty="0" smtClean="0">
                <a:latin typeface="Comic Sans MS"/>
                <a:cs typeface="Comic Sans MS"/>
              </a:rPr>
              <a:t>In </a:t>
            </a:r>
            <a:r>
              <a:rPr lang="en-US" dirty="0">
                <a:latin typeface="Comic Sans MS"/>
                <a:cs typeface="Comic Sans MS"/>
              </a:rPr>
              <a:t>high Scope, outdoor activity is recommended for 30 minutes per day so children can develop their grand motor skills. </a:t>
            </a:r>
            <a:endParaRPr lang="en-US" dirty="0" smtClean="0">
              <a:latin typeface="Comic Sans MS"/>
              <a:cs typeface="Comic Sans MS"/>
            </a:endParaRPr>
          </a:p>
          <a:p>
            <a:r>
              <a:rPr lang="en-US" dirty="0" smtClean="0">
                <a:latin typeface="Comic Sans MS"/>
                <a:cs typeface="Comic Sans MS"/>
              </a:rPr>
              <a:t>In </a:t>
            </a:r>
            <a:r>
              <a:rPr lang="en-US" dirty="0">
                <a:latin typeface="Comic Sans MS"/>
                <a:cs typeface="Comic Sans MS"/>
              </a:rPr>
              <a:t>Forest School this access to outdoors underpins and forms the base on which all other skills are developed from</a:t>
            </a:r>
            <a:r>
              <a:rPr lang="en-US" dirty="0" smtClean="0">
                <a:latin typeface="Comic Sans MS"/>
                <a:cs typeface="Comic Sans MS"/>
              </a:rPr>
              <a:t>.</a:t>
            </a:r>
            <a:endParaRPr lang="en-IE" dirty="0" smtClean="0">
              <a:latin typeface="Comic Sans MS"/>
              <a:cs typeface="Comic Sans MS"/>
            </a:endParaRPr>
          </a:p>
          <a:p>
            <a:pPr marL="0" indent="0">
              <a:buNone/>
            </a:pPr>
            <a:endParaRPr lang="en-IE" dirty="0">
              <a:latin typeface="Comic Sans MS"/>
              <a:cs typeface="Comic Sans MS"/>
            </a:endParaRPr>
          </a:p>
          <a:p>
            <a:endParaRPr lang="en-US" dirty="0"/>
          </a:p>
        </p:txBody>
      </p:sp>
    </p:spTree>
    <p:extLst>
      <p:ext uri="{BB962C8B-B14F-4D97-AF65-F5344CB8AC3E}">
        <p14:creationId xmlns:p14="http://schemas.microsoft.com/office/powerpoint/2010/main" val="55890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latin typeface="Comic Sans MS"/>
                <a:cs typeface="Comic Sans MS"/>
              </a:rPr>
              <a:t>To Conclude</a:t>
            </a:r>
            <a:r>
              <a:rPr lang="is-IS" dirty="0" smtClean="0">
                <a:latin typeface="Comic Sans MS"/>
                <a:cs typeface="Comic Sans MS"/>
              </a:rPr>
              <a:t>…</a:t>
            </a:r>
            <a:endParaRPr lang="en-US" dirty="0">
              <a:latin typeface="Comic Sans MS"/>
              <a:cs typeface="Comic Sans MS"/>
            </a:endParaRPr>
          </a:p>
        </p:txBody>
      </p:sp>
      <p:sp>
        <p:nvSpPr>
          <p:cNvPr id="3" name="Content Placeholder 2"/>
          <p:cNvSpPr>
            <a:spLocks noGrp="1"/>
          </p:cNvSpPr>
          <p:nvPr>
            <p:ph idx="1"/>
          </p:nvPr>
        </p:nvSpPr>
        <p:spPr/>
        <p:txBody>
          <a:bodyPr/>
          <a:lstStyle/>
          <a:p>
            <a:r>
              <a:rPr lang="en-US" dirty="0" smtClean="0">
                <a:latin typeface="Comic Sans MS"/>
                <a:cs typeface="Comic Sans MS"/>
              </a:rPr>
              <a:t>While the High Scope approach to learning is not incompatible with Forest School, the difference in emphasis on the outdoors make these two patterns of learning in fact very different.</a:t>
            </a:r>
            <a:endParaRPr lang="en-IE" dirty="0" smtClean="0">
              <a:latin typeface="Comic Sans MS"/>
              <a:cs typeface="Comic Sans MS"/>
            </a:endParaRPr>
          </a:p>
          <a:p>
            <a:endParaRPr lang="en-US" dirty="0"/>
          </a:p>
        </p:txBody>
      </p:sp>
    </p:spTree>
    <p:extLst>
      <p:ext uri="{BB962C8B-B14F-4D97-AF65-F5344CB8AC3E}">
        <p14:creationId xmlns:p14="http://schemas.microsoft.com/office/powerpoint/2010/main" val="507782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100095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60" y="497182"/>
            <a:ext cx="3225477" cy="4300636"/>
          </a:xfrm>
          <a:prstGeom prst="rect">
            <a:avLst/>
          </a:prstGeom>
        </p:spPr>
      </p:pic>
      <p:pic>
        <p:nvPicPr>
          <p:cNvPr id="5" name="Picture 4" descr="P100065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0287" y="792898"/>
            <a:ext cx="3326356" cy="2494767"/>
          </a:xfrm>
          <a:prstGeom prst="rect">
            <a:avLst/>
          </a:prstGeom>
        </p:spPr>
      </p:pic>
      <p:pic>
        <p:nvPicPr>
          <p:cNvPr id="6" name="Picture 5" descr="P100069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403" y="3731360"/>
            <a:ext cx="2897864" cy="2585188"/>
          </a:xfrm>
          <a:prstGeom prst="rect">
            <a:avLst/>
          </a:prstGeom>
        </p:spPr>
      </p:pic>
    </p:spTree>
    <p:extLst>
      <p:ext uri="{BB962C8B-B14F-4D97-AF65-F5344CB8AC3E}">
        <p14:creationId xmlns:p14="http://schemas.microsoft.com/office/powerpoint/2010/main" val="215130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0067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875" y="400087"/>
            <a:ext cx="4244392" cy="3183294"/>
          </a:xfrm>
          <a:prstGeom prst="rect">
            <a:avLst/>
          </a:prstGeom>
        </p:spPr>
      </p:pic>
      <p:pic>
        <p:nvPicPr>
          <p:cNvPr id="3" name="Picture 2" descr="P100052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663" y="3339850"/>
            <a:ext cx="3826912" cy="2870184"/>
          </a:xfrm>
          <a:prstGeom prst="rect">
            <a:avLst/>
          </a:prstGeom>
        </p:spPr>
      </p:pic>
    </p:spTree>
    <p:extLst>
      <p:ext uri="{BB962C8B-B14F-4D97-AF65-F5344CB8AC3E}">
        <p14:creationId xmlns:p14="http://schemas.microsoft.com/office/powerpoint/2010/main" val="20855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00682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9107" y="817567"/>
            <a:ext cx="3948991" cy="5265322"/>
          </a:xfrm>
          <a:prstGeom prst="rect">
            <a:avLst/>
          </a:prstGeom>
        </p:spPr>
      </p:pic>
      <p:pic>
        <p:nvPicPr>
          <p:cNvPr id="5" name="Picture 4" descr="P100051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082" y="2087407"/>
            <a:ext cx="3479285" cy="2609464"/>
          </a:xfrm>
          <a:prstGeom prst="rect">
            <a:avLst/>
          </a:prstGeom>
        </p:spPr>
      </p:pic>
    </p:spTree>
    <p:extLst>
      <p:ext uri="{BB962C8B-B14F-4D97-AF65-F5344CB8AC3E}">
        <p14:creationId xmlns:p14="http://schemas.microsoft.com/office/powerpoint/2010/main" val="372480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0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580" y="817567"/>
            <a:ext cx="6888443" cy="5166332"/>
          </a:xfrm>
          <a:prstGeom prst="rect">
            <a:avLst/>
          </a:prstGeom>
        </p:spPr>
      </p:pic>
    </p:spTree>
    <p:extLst>
      <p:ext uri="{BB962C8B-B14F-4D97-AF65-F5344CB8AC3E}">
        <p14:creationId xmlns:p14="http://schemas.microsoft.com/office/powerpoint/2010/main" val="150571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0063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684" y="434876"/>
            <a:ext cx="4986253" cy="3739690"/>
          </a:xfrm>
          <a:prstGeom prst="rect">
            <a:avLst/>
          </a:prstGeom>
        </p:spPr>
      </p:pic>
      <p:pic>
        <p:nvPicPr>
          <p:cNvPr id="3" name="Picture 2" descr="P100065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137" y="3896492"/>
            <a:ext cx="3339026" cy="2504270"/>
          </a:xfrm>
          <a:prstGeom prst="rect">
            <a:avLst/>
          </a:prstGeom>
        </p:spPr>
      </p:pic>
      <p:sp>
        <p:nvSpPr>
          <p:cNvPr id="4" name="TextBox 3"/>
          <p:cNvSpPr txBox="1"/>
          <p:nvPr/>
        </p:nvSpPr>
        <p:spPr>
          <a:xfrm>
            <a:off x="5775616" y="1095888"/>
            <a:ext cx="2538789" cy="1200329"/>
          </a:xfrm>
          <a:prstGeom prst="rect">
            <a:avLst/>
          </a:prstGeom>
          <a:noFill/>
        </p:spPr>
        <p:txBody>
          <a:bodyPr wrap="square" rtlCol="0">
            <a:spAutoFit/>
          </a:bodyPr>
          <a:lstStyle/>
          <a:p>
            <a:pPr algn="ctr"/>
            <a:r>
              <a:rPr lang="en-US" sz="3600" dirty="0" smtClean="0">
                <a:latin typeface="Comic Sans MS"/>
                <a:cs typeface="Comic Sans MS"/>
              </a:rPr>
              <a:t>Thank You </a:t>
            </a:r>
            <a:r>
              <a:rPr lang="en-US" sz="3600" dirty="0" smtClean="0">
                <a:latin typeface="Comic Sans MS"/>
                <a:cs typeface="Comic Sans MS"/>
                <a:sym typeface="Wingdings"/>
              </a:rPr>
              <a:t></a:t>
            </a:r>
            <a:endParaRPr lang="en-US" sz="3600" dirty="0">
              <a:latin typeface="Comic Sans MS"/>
              <a:cs typeface="Comic Sans MS"/>
            </a:endParaRPr>
          </a:p>
        </p:txBody>
      </p:sp>
    </p:spTree>
    <p:extLst>
      <p:ext uri="{BB962C8B-B14F-4D97-AF65-F5344CB8AC3E}">
        <p14:creationId xmlns:p14="http://schemas.microsoft.com/office/powerpoint/2010/main" val="16619663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70</TotalTime>
  <Words>626</Words>
  <Application>Microsoft Macintosh PowerPoint</Application>
  <PresentationFormat>On-screen Show (4:3)</PresentationFormat>
  <Paragraphs>38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Austin</vt:lpstr>
      <vt:lpstr>Highscope</vt:lpstr>
      <vt:lpstr>Setting the Context:History, Rsearch and Theory</vt:lpstr>
      <vt:lpstr>The Perry Study…</vt:lpstr>
      <vt:lpstr>How Highscope Works…</vt:lpstr>
      <vt:lpstr>Plan,Do,Review!</vt:lpstr>
      <vt:lpstr>Assessment in Highscope</vt:lpstr>
      <vt:lpstr>How Can Highscope relate to Forest School?</vt:lpstr>
      <vt:lpstr>In Group Activities…</vt:lpstr>
      <vt:lpstr>To Conclude…</vt:lpstr>
      <vt:lpstr>To Conclude…</vt:lpstr>
      <vt:lpstr>PowerPoint Presentation</vt:lpstr>
      <vt:lpstr>PowerPoint Presentation</vt:lpstr>
      <vt:lpstr>PowerPoint Presentation</vt:lpstr>
      <vt:lpstr>PowerPoint Presentation</vt:lpstr>
      <vt:lpstr>PowerPoint Presentation</vt:lpstr>
    </vt:vector>
  </TitlesOfParts>
  <Company>castle park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Highscope</dc:title>
  <dc:creator>fiona o connor</dc:creator>
  <cp:lastModifiedBy>fiona o connor</cp:lastModifiedBy>
  <cp:revision>7</cp:revision>
  <dcterms:created xsi:type="dcterms:W3CDTF">2017-03-28T20:41:22Z</dcterms:created>
  <dcterms:modified xsi:type="dcterms:W3CDTF">2017-03-28T21:51:35Z</dcterms:modified>
</cp:coreProperties>
</file>