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95" r:id="rId3"/>
    <p:sldId id="293" r:id="rId4"/>
    <p:sldId id="273" r:id="rId5"/>
    <p:sldId id="294" r:id="rId6"/>
    <p:sldId id="284" r:id="rId7"/>
    <p:sldId id="297" r:id="rId8"/>
    <p:sldId id="257" r:id="rId9"/>
    <p:sldId id="258" r:id="rId10"/>
    <p:sldId id="274" r:id="rId11"/>
    <p:sldId id="280" r:id="rId12"/>
    <p:sldId id="296" r:id="rId13"/>
    <p:sldId id="259" r:id="rId14"/>
    <p:sldId id="269" r:id="rId15"/>
    <p:sldId id="283" r:id="rId16"/>
    <p:sldId id="285" r:id="rId17"/>
    <p:sldId id="265" r:id="rId18"/>
    <p:sldId id="282" r:id="rId19"/>
    <p:sldId id="267" r:id="rId20"/>
    <p:sldId id="286" r:id="rId21"/>
    <p:sldId id="266" r:id="rId22"/>
    <p:sldId id="289" r:id="rId23"/>
    <p:sldId id="264" r:id="rId24"/>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p:cViewPr varScale="1">
        <p:scale>
          <a:sx n="82" d="100"/>
          <a:sy n="82" d="100"/>
        </p:scale>
        <p:origin x="108" y="510"/>
      </p:cViewPr>
      <p:guideLst/>
    </p:cSldViewPr>
  </p:slideViewPr>
  <p:notesTextViewPr>
    <p:cViewPr>
      <p:scale>
        <a:sx n="1" d="1"/>
        <a:sy n="1" d="1"/>
      </p:scale>
      <p:origin x="0" y="0"/>
    </p:cViewPr>
  </p:notesTextViewPr>
  <p:notesViewPr>
    <p:cSldViewPr snapToGrid="0">
      <p:cViewPr>
        <p:scale>
          <a:sx n="110" d="100"/>
          <a:sy n="110" d="100"/>
        </p:scale>
        <p:origin x="334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IE"/>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0E764C13-2599-4A45-A90D-52EF5F1999A9}" type="datetimeFigureOut">
              <a:rPr lang="en-IE" smtClean="0"/>
              <a:t>18/03/2021</a:t>
            </a:fld>
            <a:endParaRPr lang="en-IE"/>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IE"/>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IE"/>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EF7EA60B-F436-4F5A-A73A-4F97138F320F}" type="slidenum">
              <a:rPr lang="en-IE" smtClean="0"/>
              <a:t>‹#›</a:t>
            </a:fld>
            <a:endParaRPr lang="en-IE"/>
          </a:p>
        </p:txBody>
      </p:sp>
    </p:spTree>
    <p:extLst>
      <p:ext uri="{BB962C8B-B14F-4D97-AF65-F5344CB8AC3E}">
        <p14:creationId xmlns:p14="http://schemas.microsoft.com/office/powerpoint/2010/main" val="155495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ylva.org.uk/myforest/hom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Hi everybody,</a:t>
            </a:r>
          </a:p>
          <a:p>
            <a:endParaRPr lang="en-IE" dirty="0"/>
          </a:p>
          <a:p>
            <a:r>
              <a:rPr lang="en-IE" dirty="0"/>
              <a:t>Welcome to your session on woodland management.</a:t>
            </a:r>
          </a:p>
          <a:p>
            <a:endParaRPr lang="en-IE" dirty="0"/>
          </a:p>
          <a:p>
            <a:r>
              <a:rPr lang="en-IE" dirty="0"/>
              <a:t>We are going to go through the 12 step plan for making your woodland management plan for your forest school site</a:t>
            </a:r>
          </a:p>
          <a:p>
            <a:endParaRPr lang="en-IE" dirty="0"/>
          </a:p>
          <a:p>
            <a:r>
              <a:rPr lang="en-IE" b="1" dirty="0"/>
              <a:t>Practicalities:</a:t>
            </a:r>
          </a:p>
          <a:p>
            <a:pPr marL="241584" indent="-241584">
              <a:buAutoNum type="arabicPeriod"/>
            </a:pPr>
            <a:r>
              <a:rPr lang="en-IE" dirty="0"/>
              <a:t>You might like to take notes – or just listen – this </a:t>
            </a:r>
            <a:r>
              <a:rPr lang="en-IE" dirty="0" err="1"/>
              <a:t>powerpoint</a:t>
            </a:r>
            <a:r>
              <a:rPr lang="en-IE" dirty="0"/>
              <a:t> is available on online resources so you can get the links etc afterwards</a:t>
            </a:r>
          </a:p>
          <a:p>
            <a:pPr marL="241584" indent="-241584">
              <a:buAutoNum type="arabicPeriod"/>
            </a:pPr>
            <a:r>
              <a:rPr lang="en-IE" dirty="0"/>
              <a:t>You will need the 12 step woodland management plant – if you want to refer to it</a:t>
            </a:r>
          </a:p>
          <a:p>
            <a:pPr marL="241584" indent="-241584">
              <a:buAutoNum type="arabicPeriod"/>
            </a:pPr>
            <a:r>
              <a:rPr lang="en-IE" dirty="0"/>
              <a:t>Site appraisal form – both of these are in your FS Handbook</a:t>
            </a:r>
          </a:p>
          <a:p>
            <a:pPr marL="241584" indent="-241584">
              <a:buAutoNum type="arabicPeriod"/>
            </a:pPr>
            <a:endParaRPr lang="en-IE" dirty="0"/>
          </a:p>
          <a:p>
            <a:r>
              <a:rPr lang="en-IE" dirty="0"/>
              <a:t>I will go through the first half of the sessions, and mid way through I will take a couple of minutes break –to take questions – and a break from hearing me talk!</a:t>
            </a:r>
          </a:p>
          <a:p>
            <a:endParaRPr lang="en-IE" dirty="0"/>
          </a:p>
          <a:p>
            <a:r>
              <a:rPr lang="en-IE" dirty="0"/>
              <a:t>Then I will do the 2</a:t>
            </a:r>
            <a:r>
              <a:rPr lang="en-IE" baseline="30000" dirty="0"/>
              <a:t>nd</a:t>
            </a:r>
            <a:r>
              <a:rPr lang="en-IE" dirty="0"/>
              <a:t> part of the session – and can take questions at the end again.</a:t>
            </a:r>
          </a:p>
          <a:p>
            <a:endParaRPr lang="en-IE" dirty="0"/>
          </a:p>
          <a:p>
            <a:r>
              <a:rPr lang="en-IE" b="1" dirty="0"/>
              <a:t>(Next slide) To start </a:t>
            </a:r>
            <a:r>
              <a:rPr lang="en-IE" dirty="0"/>
              <a:t>and to get your brains in gear – I want you to think back to our session on woodland ecology on the training back in March – can you remember one thing form the session? If someone would like to start – and then they can pass it onto the next person</a:t>
            </a:r>
          </a:p>
        </p:txBody>
      </p:sp>
      <p:sp>
        <p:nvSpPr>
          <p:cNvPr id="4" name="Slide Number Placeholder 3"/>
          <p:cNvSpPr>
            <a:spLocks noGrp="1"/>
          </p:cNvSpPr>
          <p:nvPr>
            <p:ph type="sldNum" sz="quarter" idx="5"/>
          </p:nvPr>
        </p:nvSpPr>
        <p:spPr/>
        <p:txBody>
          <a:bodyPr/>
          <a:lstStyle/>
          <a:p>
            <a:fld id="{EF7EA60B-F436-4F5A-A73A-4F97138F320F}" type="slidenum">
              <a:rPr lang="en-IE" smtClean="0"/>
              <a:t>1</a:t>
            </a:fld>
            <a:endParaRPr lang="en-IE"/>
          </a:p>
        </p:txBody>
      </p:sp>
    </p:spTree>
    <p:extLst>
      <p:ext uri="{BB962C8B-B14F-4D97-AF65-F5344CB8AC3E}">
        <p14:creationId xmlns:p14="http://schemas.microsoft.com/office/powerpoint/2010/main" val="2976581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next step -  as part of the myForest programme is to draw a sketch of your woodland</a:t>
            </a:r>
          </a:p>
          <a:p>
            <a:r>
              <a:rPr lang="en-IE" dirty="0"/>
              <a:t>Mark in as much details as you can</a:t>
            </a:r>
          </a:p>
          <a:p>
            <a:r>
              <a:rPr lang="en-IE" dirty="0"/>
              <a:t>The specifics of the site – where the boundaries are– the major/distinctive trees – is there a stone wall, wire fence, a ditch </a:t>
            </a:r>
          </a:p>
          <a:p>
            <a:r>
              <a:rPr lang="en-IE" dirty="0"/>
              <a:t>Where is your meeting spot going to be?</a:t>
            </a:r>
          </a:p>
          <a:p>
            <a:r>
              <a:rPr lang="en-IE" dirty="0"/>
              <a:t>Where will be the base camp of your forest school?</a:t>
            </a:r>
          </a:p>
          <a:p>
            <a:r>
              <a:rPr lang="en-IE" dirty="0"/>
              <a:t>What hazards are there?.</a:t>
            </a:r>
          </a:p>
          <a:p>
            <a:endParaRPr lang="en-IE" dirty="0"/>
          </a:p>
          <a:p>
            <a:r>
              <a:rPr lang="en-IE" dirty="0"/>
              <a:t>Try and get as much detail in as possible</a:t>
            </a:r>
          </a:p>
          <a:p>
            <a:endParaRPr lang="en-IE" dirty="0"/>
          </a:p>
          <a:p>
            <a:r>
              <a:rPr lang="en-IE" dirty="0"/>
              <a:t>You can then map this in on the myForest site  -or just use your own sketch</a:t>
            </a:r>
          </a:p>
        </p:txBody>
      </p:sp>
      <p:sp>
        <p:nvSpPr>
          <p:cNvPr id="4" name="Slide Number Placeholder 3"/>
          <p:cNvSpPr>
            <a:spLocks noGrp="1"/>
          </p:cNvSpPr>
          <p:nvPr>
            <p:ph type="sldNum" sz="quarter" idx="5"/>
          </p:nvPr>
        </p:nvSpPr>
        <p:spPr/>
        <p:txBody>
          <a:bodyPr/>
          <a:lstStyle/>
          <a:p>
            <a:fld id="{EF7EA60B-F436-4F5A-A73A-4F97138F320F}" type="slidenum">
              <a:rPr lang="en-IE" smtClean="0"/>
              <a:t>11</a:t>
            </a:fld>
            <a:endParaRPr lang="en-IE"/>
          </a:p>
        </p:txBody>
      </p:sp>
    </p:spTree>
    <p:extLst>
      <p:ext uri="{BB962C8B-B14F-4D97-AF65-F5344CB8AC3E}">
        <p14:creationId xmlns:p14="http://schemas.microsoft.com/office/powerpoint/2010/main" val="77639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F7EA60B-F436-4F5A-A73A-4F97138F320F}" type="slidenum">
              <a:rPr lang="en-IE" smtClean="0"/>
              <a:t>12</a:t>
            </a:fld>
            <a:endParaRPr lang="en-IE"/>
          </a:p>
        </p:txBody>
      </p:sp>
    </p:spTree>
    <p:extLst>
      <p:ext uri="{BB962C8B-B14F-4D97-AF65-F5344CB8AC3E}">
        <p14:creationId xmlns:p14="http://schemas.microsoft.com/office/powerpoint/2010/main" val="102897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After completing your sketch</a:t>
            </a:r>
          </a:p>
          <a:p>
            <a:endParaRPr lang="en-IE" dirty="0"/>
          </a:p>
          <a:p>
            <a:r>
              <a:rPr lang="en-IE" dirty="0"/>
              <a:t>Carry out a survey of the trees in your forest school area</a:t>
            </a:r>
          </a:p>
          <a:p>
            <a:endParaRPr lang="en-IE" dirty="0"/>
          </a:p>
          <a:p>
            <a:r>
              <a:rPr lang="en-IE" dirty="0"/>
              <a:t>Try and identify them – this is important in terms of knowing the trees that have poisonous elements – are the berries poisonous etc. and which have uses for your forest school programme e.g. elder and willow for charcoal and elder pencils</a:t>
            </a:r>
          </a:p>
          <a:p>
            <a:endParaRPr lang="en-IE" dirty="0"/>
          </a:p>
          <a:p>
            <a:r>
              <a:rPr lang="en-IE" dirty="0"/>
              <a:t>This table looks at the trees in the CANOPY LAYER of my forest school – the larger and taller trees- that form the canopy of the woodland</a:t>
            </a:r>
          </a:p>
          <a:p>
            <a:endParaRPr lang="en-IE" dirty="0"/>
          </a:p>
          <a:p>
            <a:r>
              <a:rPr lang="en-IE" dirty="0"/>
              <a:t>I made this table up – breaks it down into 3 sections- 1. info 2.dangers 3.uses</a:t>
            </a:r>
          </a:p>
          <a:p>
            <a:endParaRPr lang="en-IE" dirty="0"/>
          </a:p>
          <a:p>
            <a:r>
              <a:rPr lang="en-IE" dirty="0"/>
              <a:t>The myForest also has a template for a tree survey </a:t>
            </a:r>
          </a:p>
        </p:txBody>
      </p:sp>
      <p:sp>
        <p:nvSpPr>
          <p:cNvPr id="4" name="Slide Number Placeholder 3"/>
          <p:cNvSpPr>
            <a:spLocks noGrp="1"/>
          </p:cNvSpPr>
          <p:nvPr>
            <p:ph type="sldNum" sz="quarter" idx="5"/>
          </p:nvPr>
        </p:nvSpPr>
        <p:spPr/>
        <p:txBody>
          <a:bodyPr/>
          <a:lstStyle/>
          <a:p>
            <a:fld id="{EF7EA60B-F436-4F5A-A73A-4F97138F320F}" type="slidenum">
              <a:rPr lang="en-IE" smtClean="0"/>
              <a:t>13</a:t>
            </a:fld>
            <a:endParaRPr lang="en-IE"/>
          </a:p>
        </p:txBody>
      </p:sp>
    </p:spTree>
    <p:extLst>
      <p:ext uri="{BB962C8B-B14F-4D97-AF65-F5344CB8AC3E}">
        <p14:creationId xmlns:p14="http://schemas.microsoft.com/office/powerpoint/2010/main" val="268426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table looks at the SHRUB LAYER of the woodland –the tree and shrubs that make up the middle layer of the woodland – they tend to be small to medium shrub/small trees</a:t>
            </a:r>
          </a:p>
          <a:p>
            <a:endParaRPr lang="en-IE" dirty="0"/>
          </a:p>
          <a:p>
            <a:r>
              <a:rPr lang="en-IE" dirty="0"/>
              <a:t>Same template as before 1. info 2. dangers 3. uses</a:t>
            </a:r>
          </a:p>
        </p:txBody>
      </p:sp>
      <p:sp>
        <p:nvSpPr>
          <p:cNvPr id="4" name="Slide Number Placeholder 3"/>
          <p:cNvSpPr>
            <a:spLocks noGrp="1"/>
          </p:cNvSpPr>
          <p:nvPr>
            <p:ph type="sldNum" sz="quarter" idx="5"/>
          </p:nvPr>
        </p:nvSpPr>
        <p:spPr/>
        <p:txBody>
          <a:bodyPr/>
          <a:lstStyle/>
          <a:p>
            <a:fld id="{EF7EA60B-F436-4F5A-A73A-4F97138F320F}" type="slidenum">
              <a:rPr lang="en-IE" smtClean="0"/>
              <a:t>14</a:t>
            </a:fld>
            <a:endParaRPr lang="en-IE"/>
          </a:p>
        </p:txBody>
      </p:sp>
    </p:spTree>
    <p:extLst>
      <p:ext uri="{BB962C8B-B14F-4D97-AF65-F5344CB8AC3E}">
        <p14:creationId xmlns:p14="http://schemas.microsoft.com/office/powerpoint/2010/main" val="302661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have completed your survey of the trees </a:t>
            </a:r>
            <a:r>
              <a:rPr lang="en-IE" dirty="0">
                <a:highlight>
                  <a:srgbClr val="FFFF00"/>
                </a:highlight>
              </a:rPr>
              <a:t>and the flora &amp; fauna of the site </a:t>
            </a:r>
            <a:r>
              <a:rPr lang="en-IE" dirty="0"/>
              <a:t>(some of this might happen over a longer time)</a:t>
            </a:r>
          </a:p>
          <a:p>
            <a:endParaRPr lang="en-IE" dirty="0"/>
          </a:p>
          <a:p>
            <a:r>
              <a:rPr lang="en-IE" dirty="0"/>
              <a:t>Now you move onto looking at the ecological impact assessment</a:t>
            </a:r>
          </a:p>
          <a:p>
            <a:endParaRPr lang="en-IE" dirty="0"/>
          </a:p>
          <a:p>
            <a:r>
              <a:rPr lang="en-IE" dirty="0"/>
              <a:t>There is a template in the myForest – which helps you complete this </a:t>
            </a:r>
          </a:p>
          <a:p>
            <a:endParaRPr lang="en-IE" dirty="0"/>
          </a:p>
          <a:p>
            <a:r>
              <a:rPr lang="en-IE" dirty="0"/>
              <a:t>and a Handout on Ecological Impacts with the positives and negatives to help you brainstorm</a:t>
            </a:r>
          </a:p>
          <a:p>
            <a:endParaRPr lang="en-IE" dirty="0"/>
          </a:p>
          <a:p>
            <a:r>
              <a:rPr lang="en-IE" dirty="0"/>
              <a:t>Make a list of the possible activities that will occur at your forest school </a:t>
            </a:r>
          </a:p>
          <a:p>
            <a:endParaRPr lang="en-IE" dirty="0"/>
          </a:p>
          <a:p>
            <a:r>
              <a:rPr lang="en-IE" dirty="0"/>
              <a:t>– then assess them for their impact – this can be positive or negative </a:t>
            </a:r>
          </a:p>
          <a:p>
            <a:endParaRPr lang="en-IE" dirty="0"/>
          </a:p>
          <a:p>
            <a:r>
              <a:rPr lang="en-IE" dirty="0"/>
              <a:t>- and what action you are going to take to manage that impact</a:t>
            </a:r>
          </a:p>
        </p:txBody>
      </p:sp>
      <p:sp>
        <p:nvSpPr>
          <p:cNvPr id="4" name="Slide Number Placeholder 3"/>
          <p:cNvSpPr>
            <a:spLocks noGrp="1"/>
          </p:cNvSpPr>
          <p:nvPr>
            <p:ph type="sldNum" sz="quarter" idx="5"/>
          </p:nvPr>
        </p:nvSpPr>
        <p:spPr/>
        <p:txBody>
          <a:bodyPr/>
          <a:lstStyle/>
          <a:p>
            <a:fld id="{EF7EA60B-F436-4F5A-A73A-4F97138F320F}" type="slidenum">
              <a:rPr lang="en-IE" smtClean="0"/>
              <a:t>15</a:t>
            </a:fld>
            <a:endParaRPr lang="en-IE"/>
          </a:p>
        </p:txBody>
      </p:sp>
    </p:spTree>
    <p:extLst>
      <p:ext uri="{BB962C8B-B14F-4D97-AF65-F5344CB8AC3E}">
        <p14:creationId xmlns:p14="http://schemas.microsoft.com/office/powerpoint/2010/main" val="391571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part of your woodland environment module  -you need to </a:t>
            </a:r>
          </a:p>
          <a:p>
            <a:r>
              <a:rPr lang="en-IE" dirty="0"/>
              <a:t>‘identify a range of woodland flora and fauna for your own site’</a:t>
            </a:r>
          </a:p>
          <a:p>
            <a:endParaRPr lang="en-IE" dirty="0"/>
          </a:p>
          <a:p>
            <a:r>
              <a:rPr lang="en-IE" dirty="0"/>
              <a:t>This is where you can complete this: very simple template that I created – can create your own</a:t>
            </a:r>
          </a:p>
          <a:p>
            <a:endParaRPr lang="en-IE" dirty="0"/>
          </a:p>
          <a:p>
            <a:r>
              <a:rPr lang="en-IE" dirty="0"/>
              <a:t>Pick 10 flora – plants</a:t>
            </a:r>
          </a:p>
          <a:p>
            <a:endParaRPr lang="en-IE" dirty="0"/>
          </a:p>
          <a:p>
            <a:r>
              <a:rPr lang="en-IE" dirty="0"/>
              <a:t>Pick 10 fauna – animals, insects etc.</a:t>
            </a:r>
          </a:p>
          <a:p>
            <a:endParaRPr lang="en-IE" dirty="0"/>
          </a:p>
          <a:p>
            <a:r>
              <a:rPr lang="en-IE" dirty="0"/>
              <a:t>*This can happen more slowly – over your first year of your forest school programme – as you see the site through the seasons</a:t>
            </a:r>
          </a:p>
        </p:txBody>
      </p:sp>
      <p:sp>
        <p:nvSpPr>
          <p:cNvPr id="4" name="Slide Number Placeholder 3"/>
          <p:cNvSpPr>
            <a:spLocks noGrp="1"/>
          </p:cNvSpPr>
          <p:nvPr>
            <p:ph type="sldNum" sz="quarter" idx="5"/>
          </p:nvPr>
        </p:nvSpPr>
        <p:spPr/>
        <p:txBody>
          <a:bodyPr/>
          <a:lstStyle/>
          <a:p>
            <a:fld id="{EF7EA60B-F436-4F5A-A73A-4F97138F320F}" type="slidenum">
              <a:rPr lang="en-IE" smtClean="0"/>
              <a:t>16</a:t>
            </a:fld>
            <a:endParaRPr lang="en-IE"/>
          </a:p>
        </p:txBody>
      </p:sp>
    </p:spTree>
    <p:extLst>
      <p:ext uri="{BB962C8B-B14F-4D97-AF65-F5344CB8AC3E}">
        <p14:creationId xmlns:p14="http://schemas.microsoft.com/office/powerpoint/2010/main" val="1195940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Some useful resources to help you with your flora and fauna ID</a:t>
            </a:r>
          </a:p>
        </p:txBody>
      </p:sp>
      <p:sp>
        <p:nvSpPr>
          <p:cNvPr id="4" name="Slide Number Placeholder 3"/>
          <p:cNvSpPr>
            <a:spLocks noGrp="1"/>
          </p:cNvSpPr>
          <p:nvPr>
            <p:ph type="sldNum" sz="quarter" idx="5"/>
          </p:nvPr>
        </p:nvSpPr>
        <p:spPr/>
        <p:txBody>
          <a:bodyPr/>
          <a:lstStyle/>
          <a:p>
            <a:fld id="{EF7EA60B-F436-4F5A-A73A-4F97138F320F}" type="slidenum">
              <a:rPr lang="en-IE" smtClean="0"/>
              <a:t>17</a:t>
            </a:fld>
            <a:endParaRPr lang="en-IE"/>
          </a:p>
        </p:txBody>
      </p:sp>
    </p:spTree>
    <p:extLst>
      <p:ext uri="{BB962C8B-B14F-4D97-AF65-F5344CB8AC3E}">
        <p14:creationId xmlns:p14="http://schemas.microsoft.com/office/powerpoint/2010/main" val="398038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After you have completed your:</a:t>
            </a:r>
          </a:p>
          <a:p>
            <a:pPr marL="181188" indent="-181188">
              <a:buFont typeface="Arial" panose="020B0604020202020204" pitchFamily="34" charset="0"/>
              <a:buChar char="•"/>
            </a:pPr>
            <a:r>
              <a:rPr lang="en-IE" dirty="0"/>
              <a:t>Sketched &amp; mapped your site</a:t>
            </a:r>
          </a:p>
          <a:p>
            <a:pPr marL="181188" indent="-181188">
              <a:buFont typeface="Arial" panose="020B0604020202020204" pitchFamily="34" charset="0"/>
              <a:buChar char="•"/>
            </a:pPr>
            <a:r>
              <a:rPr lang="en-IE" dirty="0"/>
              <a:t>Tree survey</a:t>
            </a:r>
          </a:p>
          <a:p>
            <a:pPr marL="181188" indent="-181188">
              <a:buFont typeface="Arial" panose="020B0604020202020204" pitchFamily="34" charset="0"/>
              <a:buChar char="•"/>
            </a:pPr>
            <a:r>
              <a:rPr lang="en-IE" dirty="0"/>
              <a:t>Ecological impact assessment</a:t>
            </a:r>
          </a:p>
          <a:p>
            <a:pPr marL="181188" indent="-181188">
              <a:buFont typeface="Arial" panose="020B0604020202020204" pitchFamily="34" charset="0"/>
              <a:buChar char="•"/>
            </a:pPr>
            <a:r>
              <a:rPr lang="en-IE" dirty="0"/>
              <a:t>Flora &amp; fauna survey</a:t>
            </a:r>
          </a:p>
          <a:p>
            <a:pPr marL="181188" indent="-181188">
              <a:buFont typeface="Arial" panose="020B0604020202020204" pitchFamily="34" charset="0"/>
              <a:buChar char="•"/>
            </a:pPr>
            <a:endParaRPr lang="en-IE" dirty="0"/>
          </a:p>
          <a:p>
            <a:pPr marL="181188" indent="-181188">
              <a:buFont typeface="Arial" panose="020B0604020202020204" pitchFamily="34" charset="0"/>
              <a:buChar char="•"/>
            </a:pPr>
            <a:r>
              <a:rPr lang="en-IE" dirty="0"/>
              <a:t>You input all this data into your myForest account and it generates a woodland management plan for you</a:t>
            </a:r>
          </a:p>
          <a:p>
            <a:pPr marL="181188" indent="-181188">
              <a:buFont typeface="Arial" panose="020B0604020202020204" pitchFamily="34" charset="0"/>
              <a:buChar char="•"/>
            </a:pPr>
            <a:r>
              <a:rPr lang="en-IE" dirty="0"/>
              <a:t>This is the Woodland Management plan for my Forest School site at Castletown House  - there are a few extra bits like – </a:t>
            </a:r>
          </a:p>
          <a:p>
            <a:pPr marL="181188" indent="-181188">
              <a:buFont typeface="Arial" panose="020B0604020202020204" pitchFamily="34" charset="0"/>
              <a:buChar char="•"/>
            </a:pPr>
            <a:r>
              <a:rPr lang="en-IE" dirty="0"/>
              <a:t>Management Notes - the management of the site –which relates to what are the agreement you have with landowners (step 2)– their management rules for the site</a:t>
            </a:r>
          </a:p>
          <a:p>
            <a:pPr marL="181188" indent="-181188">
              <a:buFont typeface="Arial" panose="020B0604020202020204" pitchFamily="34" charset="0"/>
              <a:buChar char="•"/>
            </a:pPr>
            <a:r>
              <a:rPr lang="en-IE" dirty="0"/>
              <a:t>Site history – it’s good to look into the history of the site</a:t>
            </a:r>
          </a:p>
        </p:txBody>
      </p:sp>
      <p:sp>
        <p:nvSpPr>
          <p:cNvPr id="4" name="Slide Number Placeholder 3"/>
          <p:cNvSpPr>
            <a:spLocks noGrp="1"/>
          </p:cNvSpPr>
          <p:nvPr>
            <p:ph type="sldNum" sz="quarter" idx="5"/>
          </p:nvPr>
        </p:nvSpPr>
        <p:spPr/>
        <p:txBody>
          <a:bodyPr/>
          <a:lstStyle/>
          <a:p>
            <a:fld id="{EF7EA60B-F436-4F5A-A73A-4F97138F320F}" type="slidenum">
              <a:rPr lang="en-IE" smtClean="0"/>
              <a:t>18</a:t>
            </a:fld>
            <a:endParaRPr lang="en-IE"/>
          </a:p>
        </p:txBody>
      </p:sp>
    </p:spTree>
    <p:extLst>
      <p:ext uri="{BB962C8B-B14F-4D97-AF65-F5344CB8AC3E}">
        <p14:creationId xmlns:p14="http://schemas.microsoft.com/office/powerpoint/2010/main" val="221073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Something else to think about – layers in with ecological impact on FS site</a:t>
            </a:r>
          </a:p>
          <a:p>
            <a:endParaRPr lang="en-IE" dirty="0"/>
          </a:p>
          <a:p>
            <a:r>
              <a:rPr lang="en-IE" dirty="0"/>
              <a:t>Biodiversity –which is interlinked with the woodland ecology is a really important aspect to add to your woodland management plan</a:t>
            </a:r>
          </a:p>
          <a:p>
            <a:endParaRPr lang="en-IE" dirty="0"/>
          </a:p>
          <a:p>
            <a:r>
              <a:rPr lang="en-IE" dirty="0"/>
              <a:t>Think about how you can add to or enhance your site in terms of biodiversity</a:t>
            </a:r>
          </a:p>
          <a:p>
            <a:endParaRPr lang="en-IE" dirty="0"/>
          </a:p>
          <a:p>
            <a:r>
              <a:rPr lang="en-IE" dirty="0"/>
              <a:t>Here are a few things you could think about doing…</a:t>
            </a:r>
          </a:p>
          <a:p>
            <a:endParaRPr lang="en-IE" dirty="0"/>
          </a:p>
        </p:txBody>
      </p:sp>
      <p:sp>
        <p:nvSpPr>
          <p:cNvPr id="4" name="Slide Number Placeholder 3"/>
          <p:cNvSpPr>
            <a:spLocks noGrp="1"/>
          </p:cNvSpPr>
          <p:nvPr>
            <p:ph type="sldNum" sz="quarter" idx="5"/>
          </p:nvPr>
        </p:nvSpPr>
        <p:spPr/>
        <p:txBody>
          <a:bodyPr/>
          <a:lstStyle/>
          <a:p>
            <a:fld id="{EF7EA60B-F436-4F5A-A73A-4F97138F320F}" type="slidenum">
              <a:rPr lang="en-IE" smtClean="0"/>
              <a:t>19</a:t>
            </a:fld>
            <a:endParaRPr lang="en-IE"/>
          </a:p>
        </p:txBody>
      </p:sp>
    </p:spTree>
    <p:extLst>
      <p:ext uri="{BB962C8B-B14F-4D97-AF65-F5344CB8AC3E}">
        <p14:creationId xmlns:p14="http://schemas.microsoft.com/office/powerpoint/2010/main" val="4091490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F7EA60B-F436-4F5A-A73A-4F97138F320F}" type="slidenum">
              <a:rPr lang="en-IE" smtClean="0"/>
              <a:t>20</a:t>
            </a:fld>
            <a:endParaRPr lang="en-IE"/>
          </a:p>
        </p:txBody>
      </p:sp>
    </p:spTree>
    <p:extLst>
      <p:ext uri="{BB962C8B-B14F-4D97-AF65-F5344CB8AC3E}">
        <p14:creationId xmlns:p14="http://schemas.microsoft.com/office/powerpoint/2010/main" val="111681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To start </a:t>
            </a:r>
            <a:r>
              <a:rPr lang="en-IE" dirty="0"/>
              <a:t>and to get your brains in gear – I want you to think back to our session on woodland ecology on the training back in March – can you remember that day? </a:t>
            </a:r>
          </a:p>
          <a:p>
            <a:endParaRPr lang="en-IE" dirty="0"/>
          </a:p>
          <a:p>
            <a:r>
              <a:rPr lang="en-IE" dirty="0"/>
              <a:t>Can you remember one thing from the session? </a:t>
            </a:r>
          </a:p>
          <a:p>
            <a:endParaRPr lang="en-IE" dirty="0"/>
          </a:p>
          <a:p>
            <a:r>
              <a:rPr lang="en-IE" dirty="0"/>
              <a:t>If someone would like to start – you can unmute and throw out what you remember- it can be anything! </a:t>
            </a:r>
          </a:p>
          <a:p>
            <a:endParaRPr lang="en-IE" dirty="0"/>
          </a:p>
          <a:p>
            <a:r>
              <a:rPr lang="en-IE" dirty="0"/>
              <a:t>And then they can pass it onto the next person – if someone can think of something you can raise your hand to help the person pass it on to someone who is ready!</a:t>
            </a:r>
          </a:p>
          <a:p>
            <a:endParaRPr lang="en-IE" dirty="0"/>
          </a:p>
          <a:p>
            <a:r>
              <a:rPr lang="en-IE" dirty="0"/>
              <a:t>I only need a few suggestions – not everyone has to go!</a:t>
            </a:r>
          </a:p>
        </p:txBody>
      </p:sp>
      <p:sp>
        <p:nvSpPr>
          <p:cNvPr id="4" name="Slide Number Placeholder 3"/>
          <p:cNvSpPr>
            <a:spLocks noGrp="1"/>
          </p:cNvSpPr>
          <p:nvPr>
            <p:ph type="sldNum" sz="quarter" idx="5"/>
          </p:nvPr>
        </p:nvSpPr>
        <p:spPr/>
        <p:txBody>
          <a:bodyPr/>
          <a:lstStyle/>
          <a:p>
            <a:fld id="{EF7EA60B-F436-4F5A-A73A-4F97138F320F}" type="slidenum">
              <a:rPr lang="en-IE" smtClean="0"/>
              <a:t>2</a:t>
            </a:fld>
            <a:endParaRPr lang="en-IE"/>
          </a:p>
        </p:txBody>
      </p:sp>
    </p:spTree>
    <p:extLst>
      <p:ext uri="{BB962C8B-B14F-4D97-AF65-F5344CB8AC3E}">
        <p14:creationId xmlns:p14="http://schemas.microsoft.com/office/powerpoint/2010/main" val="1115394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F7EA60B-F436-4F5A-A73A-4F97138F320F}" type="slidenum">
              <a:rPr lang="en-IE" smtClean="0"/>
              <a:t>21</a:t>
            </a:fld>
            <a:endParaRPr lang="en-IE"/>
          </a:p>
        </p:txBody>
      </p:sp>
    </p:spTree>
    <p:extLst>
      <p:ext uri="{BB962C8B-B14F-4D97-AF65-F5344CB8AC3E}">
        <p14:creationId xmlns:p14="http://schemas.microsoft.com/office/powerpoint/2010/main" val="410888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an example of what your 3 year management plan can look like…</a:t>
            </a:r>
          </a:p>
          <a:p>
            <a:endParaRPr lang="en-IE" dirty="0"/>
          </a:p>
          <a:p>
            <a:r>
              <a:rPr lang="en-IE" dirty="0"/>
              <a:t>There is a template in the myForest – which you can also use, but this is one that myself and Mark have devised.</a:t>
            </a:r>
          </a:p>
          <a:p>
            <a:endParaRPr lang="en-IE" dirty="0"/>
          </a:p>
          <a:p>
            <a:r>
              <a:rPr lang="en-IE" dirty="0"/>
              <a:t>We have outline activities for the 4 different seasons – spring-summer-autumn-winter</a:t>
            </a:r>
          </a:p>
          <a:p>
            <a:endParaRPr lang="en-IE" dirty="0"/>
          </a:p>
          <a:p>
            <a:pPr marL="241584" indent="-241584">
              <a:buAutoNum type="arabicPeriod"/>
            </a:pPr>
            <a:r>
              <a:rPr lang="en-IE" dirty="0"/>
              <a:t>Action to carry out </a:t>
            </a:r>
          </a:p>
          <a:p>
            <a:pPr marL="241584" indent="-241584">
              <a:buAutoNum type="arabicPeriod"/>
            </a:pPr>
            <a:r>
              <a:rPr lang="en-IE" dirty="0"/>
              <a:t>What its purpose is </a:t>
            </a:r>
          </a:p>
          <a:p>
            <a:pPr marL="241584" indent="-241584">
              <a:buAutoNum type="arabicPeriod"/>
            </a:pPr>
            <a:r>
              <a:rPr lang="en-IE" dirty="0"/>
              <a:t>Any notes/comments</a:t>
            </a:r>
          </a:p>
        </p:txBody>
      </p:sp>
      <p:sp>
        <p:nvSpPr>
          <p:cNvPr id="4" name="Slide Number Placeholder 3"/>
          <p:cNvSpPr>
            <a:spLocks noGrp="1"/>
          </p:cNvSpPr>
          <p:nvPr>
            <p:ph type="sldNum" sz="quarter" idx="5"/>
          </p:nvPr>
        </p:nvSpPr>
        <p:spPr/>
        <p:txBody>
          <a:bodyPr/>
          <a:lstStyle/>
          <a:p>
            <a:fld id="{EF7EA60B-F436-4F5A-A73A-4F97138F320F}" type="slidenum">
              <a:rPr lang="en-IE" smtClean="0"/>
              <a:t>22</a:t>
            </a:fld>
            <a:endParaRPr lang="en-IE"/>
          </a:p>
        </p:txBody>
      </p:sp>
    </p:spTree>
    <p:extLst>
      <p:ext uri="{BB962C8B-B14F-4D97-AF65-F5344CB8AC3E}">
        <p14:creationId xmlns:p14="http://schemas.microsoft.com/office/powerpoint/2010/main" val="239579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F7EA60B-F436-4F5A-A73A-4F97138F320F}" type="slidenum">
              <a:rPr lang="en-IE" smtClean="0"/>
              <a:t>23</a:t>
            </a:fld>
            <a:endParaRPr lang="en-IE"/>
          </a:p>
        </p:txBody>
      </p:sp>
    </p:spTree>
    <p:extLst>
      <p:ext uri="{BB962C8B-B14F-4D97-AF65-F5344CB8AC3E}">
        <p14:creationId xmlns:p14="http://schemas.microsoft.com/office/powerpoint/2010/main" val="225404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Today we are looking at </a:t>
            </a:r>
            <a:r>
              <a:rPr lang="en-IE" b="1" dirty="0"/>
              <a:t>Woodland Management </a:t>
            </a:r>
          </a:p>
          <a:p>
            <a:endParaRPr lang="en-IE" b="1" dirty="0"/>
          </a:p>
          <a:p>
            <a:r>
              <a:rPr lang="en-IE" dirty="0"/>
              <a:t>This links in with 2 different modules.</a:t>
            </a:r>
          </a:p>
          <a:p>
            <a:endParaRPr lang="en-IE" dirty="0"/>
          </a:p>
          <a:p>
            <a:r>
              <a:rPr lang="en-IE" dirty="0"/>
              <a:t>It links in with the Planning and Preparation module –where you are looking at planning your Forest School Pilot programme – when you have identified your forest school site </a:t>
            </a:r>
          </a:p>
          <a:p>
            <a:endParaRPr lang="en-IE" dirty="0"/>
          </a:p>
          <a:p>
            <a:pPr marL="181188" indent="-181188">
              <a:buFont typeface="Wingdings" panose="05000000000000000000" pitchFamily="2" charset="2"/>
              <a:buChar char="Ø"/>
            </a:pPr>
            <a:r>
              <a:rPr lang="en-IE" dirty="0"/>
              <a:t>You will need to carry out an ecological impact assessment of the woodland – in advance of running the programme</a:t>
            </a:r>
          </a:p>
          <a:p>
            <a:pPr marL="181188" indent="-181188">
              <a:buFont typeface="Wingdings" panose="05000000000000000000" pitchFamily="2" charset="2"/>
              <a:buChar char="Ø"/>
            </a:pPr>
            <a:r>
              <a:rPr lang="en-IE" dirty="0"/>
              <a:t>Create a 3 year woodland management plan – based on ecological assessment </a:t>
            </a:r>
          </a:p>
          <a:p>
            <a:pPr marL="181188" indent="-181188">
              <a:buFont typeface="Wingdings" panose="05000000000000000000" pitchFamily="2" charset="2"/>
              <a:buChar char="Ø"/>
            </a:pPr>
            <a:r>
              <a:rPr lang="en-IE" dirty="0"/>
              <a:t>for the sustainable use of your forest school site &amp; to improve biodiversity</a:t>
            </a:r>
          </a:p>
          <a:p>
            <a:endParaRPr lang="en-IE" dirty="0"/>
          </a:p>
          <a:p>
            <a:r>
              <a:rPr lang="en-IE" dirty="0"/>
              <a:t>It also comes in under the Woodland Environment module: </a:t>
            </a:r>
          </a:p>
          <a:p>
            <a:endParaRPr lang="en-IE" dirty="0"/>
          </a:p>
          <a:p>
            <a:r>
              <a:rPr lang="en-IE" dirty="0"/>
              <a:t>– where you need to gain an understanding of how to manage a woodland sustainably </a:t>
            </a:r>
          </a:p>
          <a:p>
            <a:r>
              <a:rPr lang="en-IE" dirty="0"/>
              <a:t>- this parallels the work you need to do for your pilot.</a:t>
            </a:r>
          </a:p>
        </p:txBody>
      </p:sp>
      <p:sp>
        <p:nvSpPr>
          <p:cNvPr id="4" name="Slide Number Placeholder 3"/>
          <p:cNvSpPr>
            <a:spLocks noGrp="1"/>
          </p:cNvSpPr>
          <p:nvPr>
            <p:ph type="sldNum" sz="quarter" idx="5"/>
          </p:nvPr>
        </p:nvSpPr>
        <p:spPr/>
        <p:txBody>
          <a:bodyPr/>
          <a:lstStyle/>
          <a:p>
            <a:fld id="{EF7EA60B-F436-4F5A-A73A-4F97138F320F}" type="slidenum">
              <a:rPr lang="en-IE" smtClean="0"/>
              <a:t>3</a:t>
            </a:fld>
            <a:endParaRPr lang="en-IE"/>
          </a:p>
        </p:txBody>
      </p:sp>
    </p:spTree>
    <p:extLst>
      <p:ext uri="{BB962C8B-B14F-4D97-AF65-F5344CB8AC3E}">
        <p14:creationId xmlns:p14="http://schemas.microsoft.com/office/powerpoint/2010/main" val="149687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75" y="4823033"/>
            <a:ext cx="5511800" cy="4621323"/>
          </a:xfrm>
        </p:spPr>
        <p:txBody>
          <a:bodyPr/>
          <a:lstStyle/>
          <a:p>
            <a:r>
              <a:rPr lang="en-IE" b="1" dirty="0"/>
              <a:t>*Pull out your 12 steps to making a Woodland Management Plan </a:t>
            </a:r>
          </a:p>
          <a:p>
            <a:endParaRPr lang="en-IE" b="1" dirty="0"/>
          </a:p>
          <a:p>
            <a:r>
              <a:rPr lang="en-IE" b="1" dirty="0"/>
              <a:t>Step 1: Find a woodland</a:t>
            </a:r>
          </a:p>
          <a:p>
            <a:r>
              <a:rPr lang="en-IE" dirty="0"/>
              <a:t>Your first step towards running your pilot programme or future forest school programmes </a:t>
            </a:r>
          </a:p>
          <a:p>
            <a:r>
              <a:rPr lang="en-IE" dirty="0"/>
              <a:t> - is to find the woodland you are going to use for your pilot project </a:t>
            </a:r>
          </a:p>
          <a:p>
            <a:r>
              <a:rPr lang="en-IE" dirty="0"/>
              <a:t>-  this is also connected in to identifying what group you want to work with</a:t>
            </a:r>
          </a:p>
          <a:p>
            <a:endParaRPr lang="en-IE" dirty="0"/>
          </a:p>
          <a:p>
            <a:r>
              <a:rPr lang="en-IE" dirty="0"/>
              <a:t>This might be different for everybody depending on where are you: </a:t>
            </a:r>
          </a:p>
          <a:p>
            <a:pPr marL="181188" indent="-181188">
              <a:buFont typeface="Arial" panose="020B0604020202020204" pitchFamily="34" charset="0"/>
              <a:buChar char="•"/>
            </a:pPr>
            <a:r>
              <a:rPr lang="en-IE" dirty="0"/>
              <a:t>If you are a primary or </a:t>
            </a:r>
            <a:r>
              <a:rPr lang="en-IE" dirty="0" err="1"/>
              <a:t>E.Years</a:t>
            </a:r>
            <a:r>
              <a:rPr lang="en-IE" dirty="0"/>
              <a:t> teacher - Is it going to be part of your Early years Service or Primary School?</a:t>
            </a:r>
          </a:p>
          <a:p>
            <a:pPr marL="181188" indent="-181188">
              <a:buFont typeface="Arial" panose="020B0604020202020204" pitchFamily="34" charset="0"/>
              <a:buChar char="•"/>
            </a:pPr>
            <a:r>
              <a:rPr lang="en-IE" dirty="0"/>
              <a:t>If you are freelance-  you might be looking at using a - Local park, part of the grounds of an organisation/public amenity woodland?</a:t>
            </a:r>
          </a:p>
          <a:p>
            <a:pPr marL="181188" indent="-181188">
              <a:buFont typeface="Arial" panose="020B0604020202020204" pitchFamily="34" charset="0"/>
              <a:buChar char="•"/>
            </a:pPr>
            <a:endParaRPr lang="en-IE" dirty="0"/>
          </a:p>
          <a:p>
            <a:r>
              <a:rPr lang="en-IE" b="1" dirty="0"/>
              <a:t>Site affordance </a:t>
            </a:r>
            <a:r>
              <a:rPr lang="en-IE" dirty="0"/>
              <a:t>- every site will be different – not every site will have lots of mature trees, it might be urban setting, young woodland etc. every site will have it’s positives and it’s shortcomings – but through this process you will find out its possibilities</a:t>
            </a:r>
          </a:p>
          <a:p>
            <a:endParaRPr lang="en-IE" dirty="0"/>
          </a:p>
          <a:p>
            <a:r>
              <a:rPr lang="en-IE" dirty="0"/>
              <a:t>When considering your Forest School site - Think about location-accessibility etc.</a:t>
            </a:r>
          </a:p>
          <a:p>
            <a:endParaRPr lang="en-IE" dirty="0"/>
          </a:p>
          <a:p>
            <a:r>
              <a:rPr lang="en-IE" b="1" dirty="0"/>
              <a:t>(Next slide) </a:t>
            </a:r>
            <a:r>
              <a:rPr lang="en-IE" dirty="0"/>
              <a:t>Use </a:t>
            </a:r>
            <a:r>
              <a:rPr lang="en-IE" b="1" dirty="0"/>
              <a:t>site appraisal form </a:t>
            </a:r>
            <a:r>
              <a:rPr lang="en-IE" dirty="0"/>
              <a:t>for this – asks relevant questions to make you think about practicalities to the site – can the parents park nearby, can the school bus park within walking distance of the site.</a:t>
            </a:r>
          </a:p>
          <a:p>
            <a:endParaRPr lang="en-IE" dirty="0"/>
          </a:p>
        </p:txBody>
      </p:sp>
      <p:sp>
        <p:nvSpPr>
          <p:cNvPr id="4" name="Slide Number Placeholder 3"/>
          <p:cNvSpPr>
            <a:spLocks noGrp="1"/>
          </p:cNvSpPr>
          <p:nvPr>
            <p:ph type="sldNum" sz="quarter" idx="5"/>
          </p:nvPr>
        </p:nvSpPr>
        <p:spPr/>
        <p:txBody>
          <a:bodyPr/>
          <a:lstStyle/>
          <a:p>
            <a:fld id="{EF7EA60B-F436-4F5A-A73A-4F97138F320F}" type="slidenum">
              <a:rPr lang="en-IE" smtClean="0"/>
              <a:t>4</a:t>
            </a:fld>
            <a:endParaRPr lang="en-IE"/>
          </a:p>
        </p:txBody>
      </p:sp>
    </p:spTree>
    <p:extLst>
      <p:ext uri="{BB962C8B-B14F-4D97-AF65-F5344CB8AC3E}">
        <p14:creationId xmlns:p14="http://schemas.microsoft.com/office/powerpoint/2010/main" val="315082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Use </a:t>
            </a:r>
            <a:r>
              <a:rPr lang="en-IE" b="1" dirty="0"/>
              <a:t>site appraisal form </a:t>
            </a:r>
            <a:r>
              <a:rPr lang="en-IE" dirty="0"/>
              <a:t>for this – asks relevant questions to make you think about the various aspects of your potential forest school site – can the parents park nearby, </a:t>
            </a:r>
          </a:p>
          <a:p>
            <a:endParaRPr lang="en-IE" dirty="0"/>
          </a:p>
          <a:p>
            <a:r>
              <a:rPr lang="en-IE" dirty="0"/>
              <a:t>Does it take 20 minutes to walk to the site? Can the parents park nearby? Can the school bus park within walking distance of the site? If so, can you find a better location nearer a car park or accessway.</a:t>
            </a:r>
          </a:p>
          <a:p>
            <a:endParaRPr lang="en-IE" dirty="0"/>
          </a:p>
          <a:p>
            <a:r>
              <a:rPr lang="en-IE" dirty="0"/>
              <a:t>Are there hardly any trees – how can you make that work, can you plant trees and start a young woodland?</a:t>
            </a:r>
          </a:p>
          <a:p>
            <a:endParaRPr lang="en-IE" dirty="0"/>
          </a:p>
          <a:p>
            <a:r>
              <a:rPr lang="en-IE" dirty="0"/>
              <a:t>Are there any major hazards to be considered?</a:t>
            </a:r>
          </a:p>
          <a:p>
            <a:r>
              <a:rPr lang="en-IE" dirty="0"/>
              <a:t> - If you are in a public space –you will need to litter and dog poo check every week before the session starts</a:t>
            </a:r>
          </a:p>
          <a:p>
            <a:r>
              <a:rPr lang="en-IE" dirty="0"/>
              <a:t> – a deep drop just out of site of basecamp?</a:t>
            </a:r>
          </a:p>
          <a:p>
            <a:endParaRPr lang="en-IE" dirty="0"/>
          </a:p>
          <a:p>
            <a:r>
              <a:rPr lang="en-IE" dirty="0"/>
              <a:t>What age group are you going to be working with –does it suit this?</a:t>
            </a:r>
          </a:p>
          <a:p>
            <a:endParaRPr lang="en-IE" dirty="0"/>
          </a:p>
          <a:p>
            <a:r>
              <a:rPr lang="en-IE" dirty="0"/>
              <a:t>Are you in a public space –will there be members of the public and dogs walking through the site?</a:t>
            </a:r>
          </a:p>
        </p:txBody>
      </p:sp>
      <p:sp>
        <p:nvSpPr>
          <p:cNvPr id="4" name="Slide Number Placeholder 3"/>
          <p:cNvSpPr>
            <a:spLocks noGrp="1"/>
          </p:cNvSpPr>
          <p:nvPr>
            <p:ph type="sldNum" sz="quarter" idx="5"/>
          </p:nvPr>
        </p:nvSpPr>
        <p:spPr/>
        <p:txBody>
          <a:bodyPr/>
          <a:lstStyle/>
          <a:p>
            <a:fld id="{EF7EA60B-F436-4F5A-A73A-4F97138F320F}" type="slidenum">
              <a:rPr lang="en-IE" smtClean="0"/>
              <a:t>5</a:t>
            </a:fld>
            <a:endParaRPr lang="en-IE"/>
          </a:p>
        </p:txBody>
      </p:sp>
    </p:spTree>
    <p:extLst>
      <p:ext uri="{BB962C8B-B14F-4D97-AF65-F5344CB8AC3E}">
        <p14:creationId xmlns:p14="http://schemas.microsoft.com/office/powerpoint/2010/main" val="374052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part of completing your site appraisal and identifying your woodland you need to get permission to hold your forest school on the site – this is also connected in to identify what group you want to work with.</a:t>
            </a:r>
          </a:p>
          <a:p>
            <a:endParaRPr lang="en-IE" dirty="0"/>
          </a:p>
          <a:p>
            <a:r>
              <a:rPr lang="en-IE" dirty="0"/>
              <a:t>Find out who you need to talk to about your chosen FS site</a:t>
            </a:r>
          </a:p>
          <a:p>
            <a:r>
              <a:rPr lang="en-IE" dirty="0"/>
              <a:t>Be it a:</a:t>
            </a:r>
          </a:p>
          <a:p>
            <a:pPr marL="241584" indent="-241584">
              <a:buAutoNum type="arabicPeriod"/>
            </a:pPr>
            <a:r>
              <a:rPr lang="en-IE" dirty="0"/>
              <a:t>Public land – under Coillte or the forestry service, or owned by the OPW</a:t>
            </a:r>
          </a:p>
          <a:p>
            <a:pPr marL="241584" indent="-241584">
              <a:buAutoNum type="arabicPeriod"/>
            </a:pPr>
            <a:r>
              <a:rPr lang="en-IE" dirty="0"/>
              <a:t>On a school site – meet with principal, talk through project – see if they are open to it?</a:t>
            </a:r>
          </a:p>
          <a:p>
            <a:r>
              <a:rPr lang="en-IE" dirty="0"/>
              <a:t>Arrange a meeting</a:t>
            </a:r>
          </a:p>
          <a:p>
            <a:endParaRPr lang="en-IE" dirty="0"/>
          </a:p>
          <a:p>
            <a:r>
              <a:rPr lang="en-IE" dirty="0"/>
              <a:t>The site you use might have some specific restrictions – or their own management plan – that you will have to adhere to </a:t>
            </a:r>
          </a:p>
          <a:p>
            <a:endParaRPr lang="en-IE" dirty="0"/>
          </a:p>
          <a:p>
            <a:r>
              <a:rPr lang="en-IE" dirty="0"/>
              <a:t>– for example in CH FS – I had to…</a:t>
            </a:r>
          </a:p>
        </p:txBody>
      </p:sp>
      <p:sp>
        <p:nvSpPr>
          <p:cNvPr id="4" name="Slide Number Placeholder 3"/>
          <p:cNvSpPr>
            <a:spLocks noGrp="1"/>
          </p:cNvSpPr>
          <p:nvPr>
            <p:ph type="sldNum" sz="quarter" idx="5"/>
          </p:nvPr>
        </p:nvSpPr>
        <p:spPr/>
        <p:txBody>
          <a:bodyPr/>
          <a:lstStyle/>
          <a:p>
            <a:fld id="{EF7EA60B-F436-4F5A-A73A-4F97138F320F}" type="slidenum">
              <a:rPr lang="en-IE" smtClean="0"/>
              <a:t>6</a:t>
            </a:fld>
            <a:endParaRPr lang="en-IE"/>
          </a:p>
        </p:txBody>
      </p:sp>
    </p:spTree>
    <p:extLst>
      <p:ext uri="{BB962C8B-B14F-4D97-AF65-F5344CB8AC3E}">
        <p14:creationId xmlns:p14="http://schemas.microsoft.com/office/powerpoint/2010/main" val="45640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Another thing to consider when choosing your Forest School site is to check whether there are any </a:t>
            </a:r>
            <a:r>
              <a:rPr lang="en-IE" b="1" dirty="0"/>
              <a:t>environmental designations </a:t>
            </a:r>
            <a:r>
              <a:rPr lang="en-IE" dirty="0"/>
              <a:t>on them</a:t>
            </a:r>
          </a:p>
          <a:p>
            <a:endParaRPr lang="en-IE" dirty="0"/>
          </a:p>
          <a:p>
            <a:r>
              <a:rPr lang="en-IE" dirty="0"/>
              <a:t>Environmental designations refer to sites that have </a:t>
            </a:r>
            <a:r>
              <a:rPr lang="en-IE" b="1" dirty="0"/>
              <a:t>special protection in terms of conservation status</a:t>
            </a:r>
            <a:r>
              <a:rPr lang="en-IE" dirty="0"/>
              <a:t> – generally in relation to wildlife, endangered species or specific habitats</a:t>
            </a:r>
          </a:p>
          <a:p>
            <a:endParaRPr lang="en-IE" dirty="0"/>
          </a:p>
          <a:p>
            <a:r>
              <a:rPr lang="en-IE" dirty="0"/>
              <a:t>e.g. in Kildare we have the Pollardstown Fen</a:t>
            </a:r>
          </a:p>
          <a:p>
            <a:endParaRPr lang="en-IE" dirty="0"/>
          </a:p>
          <a:p>
            <a:r>
              <a:rPr lang="en-IE" dirty="0"/>
              <a:t>Some other designations – e.g. Castletown House site – is part of Castletown House – Palladian mansions - forest school site is a </a:t>
            </a:r>
            <a:r>
              <a:rPr lang="en-IE" b="1" dirty="0"/>
              <a:t>PINETUM </a:t>
            </a:r>
            <a:r>
              <a:rPr lang="en-IE" dirty="0"/>
              <a:t>– full of ancient yews and other conifers</a:t>
            </a:r>
          </a:p>
        </p:txBody>
      </p:sp>
      <p:sp>
        <p:nvSpPr>
          <p:cNvPr id="4" name="Slide Number Placeholder 3"/>
          <p:cNvSpPr>
            <a:spLocks noGrp="1"/>
          </p:cNvSpPr>
          <p:nvPr>
            <p:ph type="sldNum" sz="quarter" idx="5"/>
          </p:nvPr>
        </p:nvSpPr>
        <p:spPr/>
        <p:txBody>
          <a:bodyPr/>
          <a:lstStyle/>
          <a:p>
            <a:fld id="{EF7EA60B-F436-4F5A-A73A-4F97138F320F}" type="slidenum">
              <a:rPr lang="en-IE" smtClean="0"/>
              <a:t>8</a:t>
            </a:fld>
            <a:endParaRPr lang="en-IE"/>
          </a:p>
        </p:txBody>
      </p:sp>
    </p:spTree>
    <p:extLst>
      <p:ext uri="{BB962C8B-B14F-4D97-AF65-F5344CB8AC3E}">
        <p14:creationId xmlns:p14="http://schemas.microsoft.com/office/powerpoint/2010/main" val="388474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75" y="4823033"/>
            <a:ext cx="5511800" cy="4696021"/>
          </a:xfrm>
        </p:spPr>
        <p:txBody>
          <a:bodyPr/>
          <a:lstStyle/>
          <a:p>
            <a:r>
              <a:rPr lang="en-IE" dirty="0"/>
              <a:t>So, if the whole prospect of trying to come up with a woodland management plan is very daunting – this site can help walk you through the steps of creating your woodland management plan</a:t>
            </a:r>
          </a:p>
          <a:p>
            <a:endParaRPr lang="en-IE" dirty="0"/>
          </a:p>
          <a:p>
            <a:r>
              <a:rPr lang="en-IE" dirty="0"/>
              <a:t>You can register with this site my Forest – part of Sylva.org.uk – which is the UK forest service.</a:t>
            </a:r>
          </a:p>
          <a:p>
            <a:r>
              <a:rPr lang="en-IE" dirty="0"/>
              <a:t>They have designed this resource in conjunction with Forest School leaders in the UK – so it is tailored for Forest School practitioners</a:t>
            </a:r>
          </a:p>
          <a:p>
            <a:endParaRPr lang="en-IE" dirty="0"/>
          </a:p>
          <a:p>
            <a:r>
              <a:rPr lang="en-IE" dirty="0"/>
              <a:t>It walks you through the steps you need to complete to survey your forest school site</a:t>
            </a:r>
          </a:p>
          <a:p>
            <a:pPr marL="483169" indent="-483169">
              <a:buFont typeface="+mj-lt"/>
              <a:buAutoNum type="arabicPeriod"/>
            </a:pPr>
            <a:r>
              <a:rPr lang="en-US" dirty="0"/>
              <a:t>Registered with myForest - </a:t>
            </a:r>
            <a:r>
              <a:rPr lang="en-IE" dirty="0">
                <a:hlinkClick r:id="rId3"/>
              </a:rPr>
              <a:t>https://sylva.org.uk/myforest/home</a:t>
            </a:r>
            <a:r>
              <a:rPr lang="en-IE" dirty="0"/>
              <a:t> </a:t>
            </a:r>
            <a:endParaRPr lang="en-US" dirty="0"/>
          </a:p>
          <a:p>
            <a:pPr marL="483169" indent="-483169">
              <a:buFont typeface="+mj-lt"/>
              <a:buAutoNum type="arabicPeriod"/>
            </a:pPr>
            <a:r>
              <a:rPr lang="en-US" dirty="0"/>
              <a:t>Survey of FS site - Downloaded and completed ‘myForest for Education site survey form’</a:t>
            </a:r>
          </a:p>
          <a:p>
            <a:r>
              <a:rPr lang="en-US" dirty="0"/>
              <a:t>	- map/sketch site</a:t>
            </a:r>
          </a:p>
          <a:p>
            <a:r>
              <a:rPr lang="en-US" dirty="0"/>
              <a:t>	- inventory of trees – including tree health 		  	   assessment (H&amp;S)</a:t>
            </a:r>
          </a:p>
          <a:p>
            <a:r>
              <a:rPr lang="en-US" dirty="0"/>
              <a:t>	- ecological impacts on site</a:t>
            </a:r>
          </a:p>
          <a:p>
            <a:pPr marL="483169" indent="-483169">
              <a:buAutoNum type="arabicPeriod" startAt="3"/>
            </a:pPr>
            <a:r>
              <a:rPr lang="en-US" dirty="0"/>
              <a:t>Aids for this – Field Key for tree id/tree disease factsheets/site survey form - how to measure height of tree/tree forms/Site Impact Assessment sheet</a:t>
            </a:r>
          </a:p>
          <a:p>
            <a:pPr marL="483169" indent="-483169">
              <a:buAutoNum type="arabicPeriod" startAt="3"/>
            </a:pPr>
            <a:r>
              <a:rPr lang="en-US" dirty="0"/>
              <a:t>Download – step by step guide-to help with next steps</a:t>
            </a:r>
          </a:p>
          <a:p>
            <a:pPr marL="483169" indent="-483169">
              <a:buAutoNum type="arabicPeriod" startAt="3"/>
            </a:pPr>
            <a:r>
              <a:rPr lang="en-US" dirty="0"/>
              <a:t>Use </a:t>
            </a:r>
            <a:r>
              <a:rPr lang="en-US" b="1" dirty="0"/>
              <a:t>MAPPING</a:t>
            </a:r>
            <a:r>
              <a:rPr lang="en-US" dirty="0"/>
              <a:t> tool – map FS site OR draw sketch</a:t>
            </a:r>
          </a:p>
          <a:p>
            <a:pPr marL="483169" indent="-483169">
              <a:buAutoNum type="arabicPeriod" startAt="3"/>
            </a:pPr>
            <a:r>
              <a:rPr lang="en-US" b="1" dirty="0"/>
              <a:t>DATA</a:t>
            </a:r>
            <a:r>
              <a:rPr lang="en-US" dirty="0"/>
              <a:t> – add in tree inventory, ecological assessment, work programme</a:t>
            </a:r>
          </a:p>
          <a:p>
            <a:pPr marL="483169" indent="-483169">
              <a:buAutoNum type="arabicPeriod" startAt="3"/>
            </a:pPr>
            <a:r>
              <a:rPr lang="en-US" b="1" dirty="0"/>
              <a:t>PLANNING</a:t>
            </a:r>
            <a:r>
              <a:rPr lang="en-US" dirty="0"/>
              <a:t> - Download plan</a:t>
            </a:r>
          </a:p>
          <a:p>
            <a:endParaRPr lang="en-IE" dirty="0"/>
          </a:p>
          <a:p>
            <a:endParaRPr lang="en-IE" dirty="0"/>
          </a:p>
          <a:p>
            <a:pPr marL="181188" indent="-181188">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EF7EA60B-F436-4F5A-A73A-4F97138F320F}" type="slidenum">
              <a:rPr lang="en-IE" smtClean="0"/>
              <a:t>9</a:t>
            </a:fld>
            <a:endParaRPr lang="en-IE"/>
          </a:p>
        </p:txBody>
      </p:sp>
    </p:spTree>
    <p:extLst>
      <p:ext uri="{BB962C8B-B14F-4D97-AF65-F5344CB8AC3E}">
        <p14:creationId xmlns:p14="http://schemas.microsoft.com/office/powerpoint/2010/main" val="246705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myForest website has several resources to help you with your management pan:</a:t>
            </a:r>
          </a:p>
          <a:p>
            <a:endParaRPr lang="en-IE" dirty="0"/>
          </a:p>
          <a:p>
            <a:r>
              <a:rPr lang="en-IE" b="1" dirty="0"/>
              <a:t>Resources:</a:t>
            </a:r>
          </a:p>
          <a:p>
            <a:pPr marL="181188" indent="-181188">
              <a:buFont typeface="Arial" panose="020B0604020202020204" pitchFamily="34" charset="0"/>
              <a:buChar char="•"/>
            </a:pPr>
            <a:r>
              <a:rPr lang="en-IE" dirty="0"/>
              <a:t>Handout with lists of possible ecological impact assessments – both positive and negative</a:t>
            </a:r>
          </a:p>
          <a:p>
            <a:pPr marL="181188" indent="-181188">
              <a:buFont typeface="Arial" panose="020B0604020202020204" pitchFamily="34" charset="0"/>
              <a:buChar char="•"/>
            </a:pPr>
            <a:r>
              <a:rPr lang="en-IE" dirty="0"/>
              <a:t>A field key for common trees- to hep with your identification</a:t>
            </a:r>
          </a:p>
          <a:p>
            <a:pPr marL="181188" indent="-181188">
              <a:buFont typeface="Arial" panose="020B0604020202020204" pitchFamily="34" charset="0"/>
              <a:buChar char="•"/>
            </a:pPr>
            <a:r>
              <a:rPr lang="en-IE" dirty="0"/>
              <a:t>Tree disease factsheets – there is a rise in some specific diseases in relation to ash, horse chestnut, sweet chestnut and oak</a:t>
            </a:r>
          </a:p>
        </p:txBody>
      </p:sp>
      <p:sp>
        <p:nvSpPr>
          <p:cNvPr id="4" name="Slide Number Placeholder 3"/>
          <p:cNvSpPr>
            <a:spLocks noGrp="1"/>
          </p:cNvSpPr>
          <p:nvPr>
            <p:ph type="sldNum" sz="quarter" idx="5"/>
          </p:nvPr>
        </p:nvSpPr>
        <p:spPr/>
        <p:txBody>
          <a:bodyPr/>
          <a:lstStyle/>
          <a:p>
            <a:fld id="{EF7EA60B-F436-4F5A-A73A-4F97138F320F}" type="slidenum">
              <a:rPr lang="en-IE" smtClean="0"/>
              <a:t>10</a:t>
            </a:fld>
            <a:endParaRPr lang="en-IE"/>
          </a:p>
        </p:txBody>
      </p:sp>
    </p:spTree>
    <p:extLst>
      <p:ext uri="{BB962C8B-B14F-4D97-AF65-F5344CB8AC3E}">
        <p14:creationId xmlns:p14="http://schemas.microsoft.com/office/powerpoint/2010/main" val="3704997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4CD9-9F0F-46BF-ACFE-8DEDE9C60E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7E88822-159C-458F-B21A-2B007E81B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CD6D5F9-6EBD-49ED-BC4B-D7C273D180A1}"/>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5" name="Footer Placeholder 4">
            <a:extLst>
              <a:ext uri="{FF2B5EF4-FFF2-40B4-BE49-F238E27FC236}">
                <a16:creationId xmlns:a16="http://schemas.microsoft.com/office/drawing/2014/main" id="{6DBC534E-40C6-4881-B82D-5CFF3E992B7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49BB154-047F-482A-BEEB-5A53B57D1F5C}"/>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332351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C7C09-31BD-41E5-A707-BA68339FA5D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50837F0-6C7B-418B-BF39-E6F48E5E3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A03FCE2-670C-4017-A12E-709A83D8FD3E}"/>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5" name="Footer Placeholder 4">
            <a:extLst>
              <a:ext uri="{FF2B5EF4-FFF2-40B4-BE49-F238E27FC236}">
                <a16:creationId xmlns:a16="http://schemas.microsoft.com/office/drawing/2014/main" id="{6454492A-3B58-4C85-A0C3-3548488425A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03C262B-C12D-4DED-B890-FB8C765BBDD8}"/>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22810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97D975-E040-4A31-8B75-A5B754064D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F7D783F-A703-45DC-B248-2A76F04A98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D107FFF-112C-4D36-A2EA-ACF0BF4CA9A4}"/>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5" name="Footer Placeholder 4">
            <a:extLst>
              <a:ext uri="{FF2B5EF4-FFF2-40B4-BE49-F238E27FC236}">
                <a16:creationId xmlns:a16="http://schemas.microsoft.com/office/drawing/2014/main" id="{8C1388B5-F011-4BE6-8BB6-D58B3FB1D7A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E0EE30B-48D1-46E5-B6A5-32C2EECB0CAA}"/>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211134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7238-FEA8-4AF4-BAB9-66734AC17B3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37CB2A-DE9C-4653-8FCD-79391E7B8C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E70C28A-DAA8-4090-ABB3-203793B1D286}"/>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5" name="Footer Placeholder 4">
            <a:extLst>
              <a:ext uri="{FF2B5EF4-FFF2-40B4-BE49-F238E27FC236}">
                <a16:creationId xmlns:a16="http://schemas.microsoft.com/office/drawing/2014/main" id="{9E27D9B8-EE69-4EF3-B309-C9E9231BAAD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8C92510-EF7E-40EC-9725-68C4A821E031}"/>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423614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B068-A1F8-4336-A263-D5E45B69F7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E8CE732-BE7D-499C-B402-488EA68B6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AB2BD9-8A7E-472D-B5F4-D3035FBA9DA1}"/>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5" name="Footer Placeholder 4">
            <a:extLst>
              <a:ext uri="{FF2B5EF4-FFF2-40B4-BE49-F238E27FC236}">
                <a16:creationId xmlns:a16="http://schemas.microsoft.com/office/drawing/2014/main" id="{ECE0D9AD-B388-4080-8DE7-C3F3993D19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B22CC27-184E-4101-95CD-9AA7B0720146}"/>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1524683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EBF6-DC3B-438D-BF96-B77FEEF1AC1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1AA81FD-4C52-467E-8BBA-E4F480715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DA3B905-BCF8-4119-93FC-6A3689A6D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6B9AFEE-9BEB-4490-8C71-754BA925B71B}"/>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6" name="Footer Placeholder 5">
            <a:extLst>
              <a:ext uri="{FF2B5EF4-FFF2-40B4-BE49-F238E27FC236}">
                <a16:creationId xmlns:a16="http://schemas.microsoft.com/office/drawing/2014/main" id="{05574CC9-660E-4DA8-A2E5-6D593C92189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5C30569-D302-477B-A2B2-806A0F0AA73B}"/>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217740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18A80-28EA-40E2-BDB6-DF9E5F53EA2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777EB65-A313-49B3-9E6A-FDD80C99E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1B66E-342D-408F-9A10-A1C97D796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3891D9EE-B03B-4472-B008-271C2507C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9EB7C-9627-408C-B8DD-6E3BC88F4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B49872B-2493-46A1-B247-2E7CE9E3451B}"/>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8" name="Footer Placeholder 7">
            <a:extLst>
              <a:ext uri="{FF2B5EF4-FFF2-40B4-BE49-F238E27FC236}">
                <a16:creationId xmlns:a16="http://schemas.microsoft.com/office/drawing/2014/main" id="{A1D62824-59EF-48E8-8471-89F0A39BC5D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0ABEAE8-120C-4F01-BE16-DBEE40279296}"/>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260701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17DE-6574-4424-A2CB-F8DEB77B39A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43B1327-8A69-4A7A-A254-F153972FD42D}"/>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4" name="Footer Placeholder 3">
            <a:extLst>
              <a:ext uri="{FF2B5EF4-FFF2-40B4-BE49-F238E27FC236}">
                <a16:creationId xmlns:a16="http://schemas.microsoft.com/office/drawing/2014/main" id="{3ABF680A-709C-4CC5-810C-F2E5A5BDEB1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848B35F-0571-4DAF-A7A6-8E3EBBD2CFEE}"/>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238102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F324B-48DF-4B30-B86A-012C7F2A5399}"/>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3" name="Footer Placeholder 2">
            <a:extLst>
              <a:ext uri="{FF2B5EF4-FFF2-40B4-BE49-F238E27FC236}">
                <a16:creationId xmlns:a16="http://schemas.microsoft.com/office/drawing/2014/main" id="{4D08821A-A2BD-4A01-9F31-45E63BA651D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CE13FC0-85CB-462C-B2AD-07F373A4EC74}"/>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25269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1398-9539-4EB6-8B12-CEB20E012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DE06F0B7-E843-49E6-B42B-33C24E1FAA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591D7D6-4212-4538-BEDE-E12A77BB1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5AD43A-E31B-49B6-8FB9-2FACC3AF0BE7}"/>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6" name="Footer Placeholder 5">
            <a:extLst>
              <a:ext uri="{FF2B5EF4-FFF2-40B4-BE49-F238E27FC236}">
                <a16:creationId xmlns:a16="http://schemas.microsoft.com/office/drawing/2014/main" id="{8ACD6605-A3D8-46E7-BF51-8A4DDDD218A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945F771-2B08-43F4-80BA-464B1AFEC3D0}"/>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68039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7FA5-6A3A-4D5B-B958-5146D6409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32A2122-9028-4923-A72E-974415607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D17AEA3-9131-42A9-A9FB-C6EF231D2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157C5-6F21-4376-BCF0-F030EBB1732C}"/>
              </a:ext>
            </a:extLst>
          </p:cNvPr>
          <p:cNvSpPr>
            <a:spLocks noGrp="1"/>
          </p:cNvSpPr>
          <p:nvPr>
            <p:ph type="dt" sz="half" idx="10"/>
          </p:nvPr>
        </p:nvSpPr>
        <p:spPr/>
        <p:txBody>
          <a:bodyPr/>
          <a:lstStyle/>
          <a:p>
            <a:fld id="{B96C70A4-2324-4A72-B88A-235CBC610292}" type="datetimeFigureOut">
              <a:rPr lang="en-IE" smtClean="0"/>
              <a:t>18/03/2021</a:t>
            </a:fld>
            <a:endParaRPr lang="en-IE"/>
          </a:p>
        </p:txBody>
      </p:sp>
      <p:sp>
        <p:nvSpPr>
          <p:cNvPr id="6" name="Footer Placeholder 5">
            <a:extLst>
              <a:ext uri="{FF2B5EF4-FFF2-40B4-BE49-F238E27FC236}">
                <a16:creationId xmlns:a16="http://schemas.microsoft.com/office/drawing/2014/main" id="{DAB9D2F3-A8B4-498F-8E85-6DCFE248784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9EBDA32-57C8-45A3-B453-08A4C4DFEAB4}"/>
              </a:ext>
            </a:extLst>
          </p:cNvPr>
          <p:cNvSpPr>
            <a:spLocks noGrp="1"/>
          </p:cNvSpPr>
          <p:nvPr>
            <p:ph type="sldNum" sz="quarter" idx="12"/>
          </p:nvPr>
        </p:nvSpPr>
        <p:spPr/>
        <p:txBody>
          <a:bodyPr/>
          <a:lstStyle/>
          <a:p>
            <a:fld id="{8E04D2CA-318A-45F0-88B9-C6DCA32798C8}" type="slidenum">
              <a:rPr lang="en-IE" smtClean="0"/>
              <a:t>‹#›</a:t>
            </a:fld>
            <a:endParaRPr lang="en-IE"/>
          </a:p>
        </p:txBody>
      </p:sp>
    </p:spTree>
    <p:extLst>
      <p:ext uri="{BB962C8B-B14F-4D97-AF65-F5344CB8AC3E}">
        <p14:creationId xmlns:p14="http://schemas.microsoft.com/office/powerpoint/2010/main" val="4456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EBD6D-277D-4C21-AC3E-1F147A15C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222C9C2-A0CE-4538-A8CC-737AF15FF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8E0F6F-2C2F-4C9D-95E7-38DF7DD6D6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C70A4-2324-4A72-B88A-235CBC610292}" type="datetimeFigureOut">
              <a:rPr lang="en-IE" smtClean="0"/>
              <a:t>18/03/2021</a:t>
            </a:fld>
            <a:endParaRPr lang="en-IE"/>
          </a:p>
        </p:txBody>
      </p:sp>
      <p:sp>
        <p:nvSpPr>
          <p:cNvPr id="5" name="Footer Placeholder 4">
            <a:extLst>
              <a:ext uri="{FF2B5EF4-FFF2-40B4-BE49-F238E27FC236}">
                <a16:creationId xmlns:a16="http://schemas.microsoft.com/office/drawing/2014/main" id="{EE5BCA7D-0893-4CC2-AE29-4046BDB9C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5C6AEAA-386E-45EA-B5BA-906A800FA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4D2CA-318A-45F0-88B9-C6DCA32798C8}" type="slidenum">
              <a:rPr lang="en-IE" smtClean="0"/>
              <a:t>‹#›</a:t>
            </a:fld>
            <a:endParaRPr lang="en-IE"/>
          </a:p>
        </p:txBody>
      </p:sp>
    </p:spTree>
    <p:extLst>
      <p:ext uri="{BB962C8B-B14F-4D97-AF65-F5344CB8AC3E}">
        <p14:creationId xmlns:p14="http://schemas.microsoft.com/office/powerpoint/2010/main" val="712194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8" Type="http://schemas.openxmlformats.org/officeDocument/2006/relationships/hyperlink" Target="https://woodlandwildlifetoolkit.sylva.org.uk/" TargetMode="External"/><Relationship Id="rId3" Type="http://schemas.openxmlformats.org/officeDocument/2006/relationships/hyperlink" Target="https://www.treecouncil.ie/" TargetMode="External"/><Relationship Id="rId7" Type="http://schemas.openxmlformats.org/officeDocument/2006/relationships/hyperlink" Target="http://www.pollinators.i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biodiversityireland.ie/" TargetMode="External"/><Relationship Id="rId5" Type="http://schemas.openxmlformats.org/officeDocument/2006/relationships/hyperlink" Target="http://www.leafireland.org/" TargetMode="External"/><Relationship Id="rId4" Type="http://schemas.openxmlformats.org/officeDocument/2006/relationships/hyperlink" Target="http://www.opal.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onserveireland.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species.biodiversityireland.i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3.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icnf.pt/florestas/protecaodearvoredo/arvoredodeinteressepublico" TargetMode="External"/><Relationship Id="rId3" Type="http://schemas.openxmlformats.org/officeDocument/2006/relationships/hyperlink" Target="http://lvinvertebrados.pt/" TargetMode="External"/><Relationship Id="rId7" Type="http://schemas.openxmlformats.org/officeDocument/2006/relationships/hyperlink" Target="https://www.cm-lousada.pt/cmlousada/uploads/writer_file/document/605/regulamento_arvoredo_final.pdf" TargetMode="External"/><Relationship Id="rId2" Type="http://schemas.openxmlformats.org/officeDocument/2006/relationships/hyperlink" Target="http://www2.icnf.pt/portal/pn/biodiversidade/patrinatur" TargetMode="External"/><Relationship Id="rId1" Type="http://schemas.openxmlformats.org/officeDocument/2006/relationships/slideLayout" Target="../slideLayouts/slideLayout2.xml"/><Relationship Id="rId6" Type="http://schemas.openxmlformats.org/officeDocument/2006/relationships/hyperlink" Target="https://www.am-lisboa.pt/documentos/1501328048S2mOT4mu5Sx82IJ4.pdf" TargetMode="External"/><Relationship Id="rId5" Type="http://schemas.openxmlformats.org/officeDocument/2006/relationships/hyperlink" Target="http://stopcortaderia.org/language/pt/noticias-pt/" TargetMode="External"/><Relationship Id="rId4" Type="http://schemas.openxmlformats.org/officeDocument/2006/relationships/hyperlink" Target="https://invasoras.p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ylva.org.uk/myforest/hom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A98EF-32BF-4825-97B7-B024981732E4}"/>
              </a:ext>
            </a:extLst>
          </p:cNvPr>
          <p:cNvSpPr>
            <a:spLocks noGrp="1"/>
          </p:cNvSpPr>
          <p:nvPr>
            <p:ph type="ctrTitle"/>
          </p:nvPr>
        </p:nvSpPr>
        <p:spPr>
          <a:xfrm>
            <a:off x="1524000" y="1293338"/>
            <a:ext cx="9144000" cy="3274592"/>
          </a:xfrm>
        </p:spPr>
        <p:txBody>
          <a:bodyPr anchor="ctr">
            <a:normAutofit/>
          </a:bodyPr>
          <a:lstStyle/>
          <a:p>
            <a:r>
              <a:rPr lang="en-IE" sz="7200" b="1"/>
              <a:t>Woodland Management</a:t>
            </a:r>
          </a:p>
        </p:txBody>
      </p:sp>
      <p:sp>
        <p:nvSpPr>
          <p:cNvPr id="3" name="Subtitle 2">
            <a:extLst>
              <a:ext uri="{FF2B5EF4-FFF2-40B4-BE49-F238E27FC236}">
                <a16:creationId xmlns:a16="http://schemas.microsoft.com/office/drawing/2014/main" id="{E3644A94-931F-45D5-A2ED-B8B56CE4BC69}"/>
              </a:ext>
            </a:extLst>
          </p:cNvPr>
          <p:cNvSpPr>
            <a:spLocks noGrp="1"/>
          </p:cNvSpPr>
          <p:nvPr>
            <p:ph type="subTitle" idx="1"/>
          </p:nvPr>
        </p:nvSpPr>
        <p:spPr>
          <a:xfrm>
            <a:off x="1524000" y="5514052"/>
            <a:ext cx="9144000" cy="651910"/>
          </a:xfrm>
        </p:spPr>
        <p:txBody>
          <a:bodyPr anchor="ctr">
            <a:normAutofit/>
          </a:bodyPr>
          <a:lstStyle/>
          <a:p>
            <a:r>
              <a:rPr lang="en-IE"/>
              <a:t>12 Steps to Making a Woodland Plan for your Forest School Site</a:t>
            </a:r>
          </a:p>
        </p:txBody>
      </p:sp>
      <p:cxnSp>
        <p:nvCxnSpPr>
          <p:cNvPr id="21" name="Straight Connector 2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peech Bubble: Rectangle with Corners Rounded 10">
            <a:extLst>
              <a:ext uri="{FF2B5EF4-FFF2-40B4-BE49-F238E27FC236}">
                <a16:creationId xmlns:a16="http://schemas.microsoft.com/office/drawing/2014/main" id="{B076D20F-B412-428E-B9B4-0C88203FFA4A}"/>
              </a:ext>
            </a:extLst>
          </p:cNvPr>
          <p:cNvSpPr/>
          <p:nvPr/>
        </p:nvSpPr>
        <p:spPr>
          <a:xfrm>
            <a:off x="365570" y="235576"/>
            <a:ext cx="4206430" cy="1738032"/>
          </a:xfrm>
          <a:prstGeom prst="wedgeRoundRect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Resources to hand:</a:t>
            </a:r>
          </a:p>
          <a:p>
            <a:pPr algn="ctr"/>
            <a:endParaRPr lang="en-IE" b="1" dirty="0"/>
          </a:p>
          <a:p>
            <a:pPr algn="ctr"/>
            <a:r>
              <a:rPr lang="en-IE" dirty="0"/>
              <a:t>*12 steps to making  woodland management plan</a:t>
            </a:r>
          </a:p>
          <a:p>
            <a:pPr algn="ctr"/>
            <a:endParaRPr lang="en-IE" dirty="0"/>
          </a:p>
          <a:p>
            <a:pPr algn="ctr"/>
            <a:r>
              <a:rPr lang="en-IE" dirty="0"/>
              <a:t>* Site appraisal form</a:t>
            </a:r>
          </a:p>
        </p:txBody>
      </p:sp>
    </p:spTree>
    <p:extLst>
      <p:ext uri="{BB962C8B-B14F-4D97-AF65-F5344CB8AC3E}">
        <p14:creationId xmlns:p14="http://schemas.microsoft.com/office/powerpoint/2010/main" val="126397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a16="http://schemas.microsoft.com/office/drawing/2014/main" id="{4E49D548-BB3F-4A45-A8DE-A96463F9E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200" y="95567"/>
            <a:ext cx="2183012" cy="3019778"/>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D5A5721D-8F83-40B8-B23B-66E793F79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5333">
            <a:off x="3171146" y="3696068"/>
            <a:ext cx="4187342" cy="289118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7AB7411-A722-4F0A-95E5-FC497DDF8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44772">
            <a:off x="236820" y="3671332"/>
            <a:ext cx="4581369" cy="28956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A020015-1317-41D4-BDD7-D4406EB61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3439">
            <a:off x="9223163" y="2845173"/>
            <a:ext cx="2651473" cy="3764844"/>
          </a:xfrm>
          <a:prstGeom prst="rect">
            <a:avLst/>
          </a:prstGeom>
        </p:spPr>
      </p:pic>
      <p:pic>
        <p:nvPicPr>
          <p:cNvPr id="9" name="Picture 8" descr="A green sign with white text&#10;&#10;Description automatically generated">
            <a:extLst>
              <a:ext uri="{FF2B5EF4-FFF2-40B4-BE49-F238E27FC236}">
                <a16:creationId xmlns:a16="http://schemas.microsoft.com/office/drawing/2014/main" id="{E2C3FF9C-6C69-4FE9-A5E7-96CFC6BD07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6234" y="2269066"/>
            <a:ext cx="2606308" cy="3674533"/>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C558DF91-2904-4ED0-8FBC-126ADBC2A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184" y="875583"/>
            <a:ext cx="3900643" cy="245732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E0D947D3-1B37-41DF-8533-77ECBD24E1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09919">
            <a:off x="4663703" y="797362"/>
            <a:ext cx="2258136" cy="3182397"/>
          </a:xfrm>
          <a:prstGeom prst="rect">
            <a:avLst/>
          </a:prstGeom>
        </p:spPr>
      </p:pic>
      <p:sp>
        <p:nvSpPr>
          <p:cNvPr id="16" name="TextBox 15">
            <a:extLst>
              <a:ext uri="{FF2B5EF4-FFF2-40B4-BE49-F238E27FC236}">
                <a16:creationId xmlns:a16="http://schemas.microsoft.com/office/drawing/2014/main" id="{F43E3EE5-9C8C-4B5B-9B74-86F20CB50B7E}"/>
              </a:ext>
            </a:extLst>
          </p:cNvPr>
          <p:cNvSpPr txBox="1"/>
          <p:nvPr/>
        </p:nvSpPr>
        <p:spPr>
          <a:xfrm>
            <a:off x="145200" y="139003"/>
            <a:ext cx="4639733" cy="369332"/>
          </a:xfrm>
          <a:prstGeom prst="rect">
            <a:avLst/>
          </a:prstGeom>
          <a:noFill/>
        </p:spPr>
        <p:txBody>
          <a:bodyPr wrap="square" rtlCol="0">
            <a:spAutoFit/>
          </a:bodyPr>
          <a:lstStyle/>
          <a:p>
            <a:r>
              <a:rPr lang="en-IE" b="1" dirty="0"/>
              <a:t>RESOURCES: myForest for Education Guidance</a:t>
            </a:r>
          </a:p>
        </p:txBody>
      </p:sp>
      <p:sp>
        <p:nvSpPr>
          <p:cNvPr id="17" name="TextBox 16">
            <a:extLst>
              <a:ext uri="{FF2B5EF4-FFF2-40B4-BE49-F238E27FC236}">
                <a16:creationId xmlns:a16="http://schemas.microsoft.com/office/drawing/2014/main" id="{8109DCD3-44A7-4FF9-A24B-D90F3FA7056C}"/>
              </a:ext>
            </a:extLst>
          </p:cNvPr>
          <p:cNvSpPr txBox="1"/>
          <p:nvPr/>
        </p:nvSpPr>
        <p:spPr>
          <a:xfrm>
            <a:off x="459898" y="368065"/>
            <a:ext cx="7949316" cy="369332"/>
          </a:xfrm>
          <a:prstGeom prst="rect">
            <a:avLst/>
          </a:prstGeom>
          <a:noFill/>
        </p:spPr>
        <p:txBody>
          <a:bodyPr wrap="square" rtlCol="0">
            <a:spAutoFit/>
          </a:bodyPr>
          <a:lstStyle/>
          <a:p>
            <a:r>
              <a:rPr lang="en-IE" dirty="0"/>
              <a:t>(sylva.org.uk/</a:t>
            </a:r>
            <a:r>
              <a:rPr lang="en-IE" dirty="0" err="1"/>
              <a:t>myforest</a:t>
            </a:r>
            <a:r>
              <a:rPr lang="en-IE" dirty="0"/>
              <a:t>/education-guidance</a:t>
            </a:r>
            <a:r>
              <a:rPr lang="en-IE" b="1" dirty="0"/>
              <a:t>) Portuguese Resources: </a:t>
            </a:r>
          </a:p>
        </p:txBody>
      </p:sp>
      <p:sp>
        <p:nvSpPr>
          <p:cNvPr id="19" name="TextBox 18">
            <a:extLst>
              <a:ext uri="{FF2B5EF4-FFF2-40B4-BE49-F238E27FC236}">
                <a16:creationId xmlns:a16="http://schemas.microsoft.com/office/drawing/2014/main" id="{4166A992-1DD0-41E4-954C-4CB758433352}"/>
              </a:ext>
            </a:extLst>
          </p:cNvPr>
          <p:cNvSpPr txBox="1"/>
          <p:nvPr/>
        </p:nvSpPr>
        <p:spPr>
          <a:xfrm>
            <a:off x="185894" y="3381183"/>
            <a:ext cx="2887504" cy="338554"/>
          </a:xfrm>
          <a:prstGeom prst="rect">
            <a:avLst/>
          </a:prstGeom>
          <a:noFill/>
        </p:spPr>
        <p:txBody>
          <a:bodyPr wrap="square" rtlCol="0">
            <a:spAutoFit/>
          </a:bodyPr>
          <a:lstStyle/>
          <a:p>
            <a:r>
              <a:rPr lang="en-IE" sz="1600" b="1" dirty="0"/>
              <a:t>Common Trees -  field key</a:t>
            </a:r>
          </a:p>
        </p:txBody>
      </p:sp>
      <p:sp>
        <p:nvSpPr>
          <p:cNvPr id="21" name="TextBox 20">
            <a:extLst>
              <a:ext uri="{FF2B5EF4-FFF2-40B4-BE49-F238E27FC236}">
                <a16:creationId xmlns:a16="http://schemas.microsoft.com/office/drawing/2014/main" id="{FD3822D5-3656-4675-8D36-3BB5F6DC7DA5}"/>
              </a:ext>
            </a:extLst>
          </p:cNvPr>
          <p:cNvSpPr txBox="1"/>
          <p:nvPr/>
        </p:nvSpPr>
        <p:spPr>
          <a:xfrm>
            <a:off x="9173533" y="194880"/>
            <a:ext cx="2713667" cy="584775"/>
          </a:xfrm>
          <a:prstGeom prst="rect">
            <a:avLst/>
          </a:prstGeom>
          <a:noFill/>
        </p:spPr>
        <p:txBody>
          <a:bodyPr wrap="square" rtlCol="0">
            <a:spAutoFit/>
          </a:bodyPr>
          <a:lstStyle/>
          <a:p>
            <a:pPr algn="ctr"/>
            <a:r>
              <a:rPr lang="en-IE" sz="1600" b="1" dirty="0"/>
              <a:t>Ecological Impact Assessment Guide</a:t>
            </a:r>
          </a:p>
        </p:txBody>
      </p:sp>
      <p:sp>
        <p:nvSpPr>
          <p:cNvPr id="23" name="TextBox 22">
            <a:extLst>
              <a:ext uri="{FF2B5EF4-FFF2-40B4-BE49-F238E27FC236}">
                <a16:creationId xmlns:a16="http://schemas.microsoft.com/office/drawing/2014/main" id="{0077990C-C129-4115-BA84-8ECEF7AB5C0E}"/>
              </a:ext>
            </a:extLst>
          </p:cNvPr>
          <p:cNvSpPr txBox="1"/>
          <p:nvPr/>
        </p:nvSpPr>
        <p:spPr>
          <a:xfrm>
            <a:off x="10120109" y="2214508"/>
            <a:ext cx="2088444" cy="584775"/>
          </a:xfrm>
          <a:prstGeom prst="rect">
            <a:avLst/>
          </a:prstGeom>
          <a:noFill/>
        </p:spPr>
        <p:txBody>
          <a:bodyPr wrap="square" rtlCol="0">
            <a:spAutoFit/>
          </a:bodyPr>
          <a:lstStyle/>
          <a:p>
            <a:pPr algn="ctr"/>
            <a:r>
              <a:rPr lang="en-IE" sz="1600" b="1" dirty="0"/>
              <a:t>Tree Disease factsheets</a:t>
            </a:r>
          </a:p>
        </p:txBody>
      </p:sp>
    </p:spTree>
    <p:extLst>
      <p:ext uri="{BB962C8B-B14F-4D97-AF65-F5344CB8AC3E}">
        <p14:creationId xmlns:p14="http://schemas.microsoft.com/office/powerpoint/2010/main" val="660976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12168980-2544-4DE4-A26A-A6674178C74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4000"/>
                    </a14:imgEffect>
                    <a14:imgEffect>
                      <a14:brightnessContrast contrast="6000"/>
                    </a14:imgEffect>
                  </a14:imgLayer>
                </a14:imgProps>
              </a:ext>
              <a:ext uri="{28A0092B-C50C-407E-A947-70E740481C1C}">
                <a14:useLocalDpi xmlns:a14="http://schemas.microsoft.com/office/drawing/2010/main" val="0"/>
              </a:ext>
            </a:extLst>
          </a:blip>
          <a:srcRect t="8110" b="13218"/>
          <a:stretch/>
        </p:blipFill>
        <p:spPr>
          <a:xfrm>
            <a:off x="0" y="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extBox 1">
            <a:extLst>
              <a:ext uri="{FF2B5EF4-FFF2-40B4-BE49-F238E27FC236}">
                <a16:creationId xmlns:a16="http://schemas.microsoft.com/office/drawing/2014/main" id="{12E84169-7575-402D-8E8E-AE79E6538C4D}"/>
              </a:ext>
            </a:extLst>
          </p:cNvPr>
          <p:cNvSpPr txBox="1"/>
          <p:nvPr/>
        </p:nvSpPr>
        <p:spPr>
          <a:xfrm>
            <a:off x="7877981" y="3362595"/>
            <a:ext cx="3924657"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j-lt"/>
                <a:ea typeface="+mj-ea"/>
                <a:cs typeface="+mj-cs"/>
              </a:rPr>
              <a:t>5. Sketch a map of the woods - Forest School Site</a:t>
            </a:r>
          </a:p>
        </p:txBody>
      </p:sp>
      <p:cxnSp>
        <p:nvCxnSpPr>
          <p:cNvPr id="15"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012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5A7F-1379-4FCA-A8C3-FA67703CE112}"/>
              </a:ext>
            </a:extLst>
          </p:cNvPr>
          <p:cNvSpPr>
            <a:spLocks noGrp="1"/>
          </p:cNvSpPr>
          <p:nvPr>
            <p:ph type="title"/>
          </p:nvPr>
        </p:nvSpPr>
        <p:spPr>
          <a:xfrm>
            <a:off x="3086449" y="2395260"/>
            <a:ext cx="6435056" cy="1325563"/>
          </a:xfrm>
        </p:spPr>
        <p:txBody>
          <a:bodyPr>
            <a:noAutofit/>
          </a:bodyPr>
          <a:lstStyle/>
          <a:p>
            <a:pPr algn="ctr"/>
            <a:r>
              <a:rPr lang="en-IE" sz="8800" b="1" dirty="0"/>
              <a:t>Any burning questions so far?</a:t>
            </a:r>
          </a:p>
        </p:txBody>
      </p:sp>
    </p:spTree>
    <p:extLst>
      <p:ext uri="{BB962C8B-B14F-4D97-AF65-F5344CB8AC3E}">
        <p14:creationId xmlns:p14="http://schemas.microsoft.com/office/powerpoint/2010/main" val="101928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19D3-ED98-4764-9A98-227FD259E571}"/>
              </a:ext>
            </a:extLst>
          </p:cNvPr>
          <p:cNvSpPr>
            <a:spLocks noGrp="1"/>
          </p:cNvSpPr>
          <p:nvPr>
            <p:ph type="title"/>
          </p:nvPr>
        </p:nvSpPr>
        <p:spPr>
          <a:xfrm>
            <a:off x="522111" y="380436"/>
            <a:ext cx="2798064" cy="2304288"/>
          </a:xfrm>
        </p:spPr>
        <p:txBody>
          <a:bodyPr anchor="b">
            <a:normAutofit/>
          </a:bodyPr>
          <a:lstStyle/>
          <a:p>
            <a:r>
              <a:rPr lang="en-IE" sz="4000" b="1" dirty="0"/>
              <a:t>6. Survey the Trees</a:t>
            </a:r>
          </a:p>
        </p:txBody>
      </p:sp>
      <p:sp>
        <p:nvSpPr>
          <p:cNvPr id="3" name="Content Placeholder 2">
            <a:extLst>
              <a:ext uri="{FF2B5EF4-FFF2-40B4-BE49-F238E27FC236}">
                <a16:creationId xmlns:a16="http://schemas.microsoft.com/office/drawing/2014/main" id="{019FFFFD-2DD9-4ECD-BC9F-F01003808629}"/>
              </a:ext>
            </a:extLst>
          </p:cNvPr>
          <p:cNvSpPr>
            <a:spLocks noGrp="1"/>
          </p:cNvSpPr>
          <p:nvPr>
            <p:ph idx="1"/>
          </p:nvPr>
        </p:nvSpPr>
        <p:spPr>
          <a:xfrm>
            <a:off x="522111" y="2955770"/>
            <a:ext cx="2770632" cy="3081528"/>
          </a:xfrm>
        </p:spPr>
        <p:txBody>
          <a:bodyPr>
            <a:normAutofit/>
          </a:bodyPr>
          <a:lstStyle/>
          <a:p>
            <a:r>
              <a:rPr lang="en-IE" sz="1800" dirty="0"/>
              <a:t>What trees are in your FS area?</a:t>
            </a:r>
          </a:p>
          <a:p>
            <a:r>
              <a:rPr lang="en-IE" sz="1800" dirty="0"/>
              <a:t>Edible/useful /poisonous</a:t>
            </a:r>
          </a:p>
          <a:p>
            <a:r>
              <a:rPr lang="en-IE" sz="1800" dirty="0"/>
              <a:t>H&amp;S – survey trees for dead/dying/dangerous</a:t>
            </a:r>
          </a:p>
          <a:p>
            <a:r>
              <a:rPr lang="en-IE" sz="1800" dirty="0"/>
              <a:t>What management needs to be done?</a:t>
            </a:r>
          </a:p>
        </p:txBody>
      </p:sp>
      <p:graphicFrame>
        <p:nvGraphicFramePr>
          <p:cNvPr id="4" name="Table 3">
            <a:extLst>
              <a:ext uri="{FF2B5EF4-FFF2-40B4-BE49-F238E27FC236}">
                <a16:creationId xmlns:a16="http://schemas.microsoft.com/office/drawing/2014/main" id="{FE15025A-90F7-4504-9CE8-2CD977DAB7CC}"/>
              </a:ext>
            </a:extLst>
          </p:cNvPr>
          <p:cNvGraphicFramePr>
            <a:graphicFrameLocks noGrp="1"/>
          </p:cNvGraphicFramePr>
          <p:nvPr>
            <p:extLst>
              <p:ext uri="{D42A27DB-BD31-4B8C-83A1-F6EECF244321}">
                <p14:modId xmlns:p14="http://schemas.microsoft.com/office/powerpoint/2010/main" val="741636202"/>
              </p:ext>
            </p:extLst>
          </p:nvPr>
        </p:nvGraphicFramePr>
        <p:xfrm>
          <a:off x="3494313" y="244929"/>
          <a:ext cx="8599700" cy="6436971"/>
        </p:xfrm>
        <a:graphic>
          <a:graphicData uri="http://schemas.openxmlformats.org/drawingml/2006/table">
            <a:tbl>
              <a:tblPr firstRow="1" firstCol="1" bandRow="1">
                <a:tableStyleId>{8EC20E35-A176-4012-BC5E-935CFFF8708E}</a:tableStyleId>
              </a:tblPr>
              <a:tblGrid>
                <a:gridCol w="1568015">
                  <a:extLst>
                    <a:ext uri="{9D8B030D-6E8A-4147-A177-3AD203B41FA5}">
                      <a16:colId xmlns:a16="http://schemas.microsoft.com/office/drawing/2014/main" val="134797590"/>
                    </a:ext>
                  </a:extLst>
                </a:gridCol>
                <a:gridCol w="2594748">
                  <a:extLst>
                    <a:ext uri="{9D8B030D-6E8A-4147-A177-3AD203B41FA5}">
                      <a16:colId xmlns:a16="http://schemas.microsoft.com/office/drawing/2014/main" val="4146289415"/>
                    </a:ext>
                  </a:extLst>
                </a:gridCol>
                <a:gridCol w="1906996">
                  <a:extLst>
                    <a:ext uri="{9D8B030D-6E8A-4147-A177-3AD203B41FA5}">
                      <a16:colId xmlns:a16="http://schemas.microsoft.com/office/drawing/2014/main" val="3472289654"/>
                    </a:ext>
                  </a:extLst>
                </a:gridCol>
                <a:gridCol w="2529941">
                  <a:extLst>
                    <a:ext uri="{9D8B030D-6E8A-4147-A177-3AD203B41FA5}">
                      <a16:colId xmlns:a16="http://schemas.microsoft.com/office/drawing/2014/main" val="2395104251"/>
                    </a:ext>
                  </a:extLst>
                </a:gridCol>
              </a:tblGrid>
              <a:tr h="275411">
                <a:tc>
                  <a:txBody>
                    <a:bodyPr/>
                    <a:lstStyle/>
                    <a:p>
                      <a:pPr algn="l">
                        <a:lnSpc>
                          <a:spcPct val="107000"/>
                        </a:lnSpc>
                        <a:spcAft>
                          <a:spcPts val="0"/>
                        </a:spcAft>
                      </a:pPr>
                      <a:r>
                        <a:rPr lang="en-GB" sz="900">
                          <a:effectLst/>
                        </a:rPr>
                        <a:t>Name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dirty="0">
                          <a:effectLst/>
                        </a:rPr>
                        <a:t>Info</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Dangers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Uses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2541491354"/>
                  </a:ext>
                </a:extLst>
              </a:tr>
              <a:tr h="1214036">
                <a:tc>
                  <a:txBody>
                    <a:bodyPr/>
                    <a:lstStyle/>
                    <a:p>
                      <a:pPr algn="l">
                        <a:lnSpc>
                          <a:spcPct val="107000"/>
                        </a:lnSpc>
                        <a:spcAft>
                          <a:spcPts val="0"/>
                        </a:spcAft>
                      </a:pPr>
                      <a:r>
                        <a:rPr lang="en-GB" sz="900" dirty="0">
                          <a:effectLst/>
                        </a:rPr>
                        <a:t>Common yew</a:t>
                      </a:r>
                      <a:endParaRPr lang="en-IE" sz="800" dirty="0">
                        <a:effectLst/>
                      </a:endParaRPr>
                    </a:p>
                    <a:p>
                      <a:pPr algn="l">
                        <a:lnSpc>
                          <a:spcPct val="107000"/>
                        </a:lnSpc>
                        <a:spcAft>
                          <a:spcPts val="0"/>
                        </a:spcAft>
                      </a:pPr>
                      <a:r>
                        <a:rPr lang="en-GB" sz="900" dirty="0">
                          <a:effectLst/>
                        </a:rPr>
                        <a:t>(Taxus baccata)</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Native, evergreen conifer dominates woodland, dense canopy, spongy, thick fire-proof bark, strong wood.</a:t>
                      </a:r>
                      <a:endParaRPr lang="en-IE" sz="800">
                        <a:effectLst/>
                      </a:endParaRPr>
                    </a:p>
                    <a:p>
                      <a:pPr algn="l">
                        <a:lnSpc>
                          <a:spcPct val="107000"/>
                        </a:lnSpc>
                        <a:spcAft>
                          <a:spcPts val="0"/>
                        </a:spcAft>
                      </a:pPr>
                      <a:r>
                        <a:rPr lang="en-GB" sz="900">
                          <a:effectLst/>
                        </a:rPr>
                        <a:t>Education around creatures that live in tree-birds nesting in holes in trunk</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All parts of tree are poisonous except jelly around seed</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Tree/Branch identified for climbing tree, swing and guardian tree.</a:t>
                      </a:r>
                      <a:endParaRPr lang="en-IE" sz="800">
                        <a:effectLst/>
                      </a:endParaRPr>
                    </a:p>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967280803"/>
                  </a:ext>
                </a:extLst>
              </a:tr>
              <a:tr h="510067">
                <a:tc>
                  <a:txBody>
                    <a:bodyPr/>
                    <a:lstStyle/>
                    <a:p>
                      <a:pPr algn="l">
                        <a:lnSpc>
                          <a:spcPct val="107000"/>
                        </a:lnSpc>
                        <a:spcAft>
                          <a:spcPts val="0"/>
                        </a:spcAft>
                      </a:pPr>
                      <a:r>
                        <a:rPr lang="en-GB" sz="900">
                          <a:effectLst/>
                        </a:rPr>
                        <a:t>Oak</a:t>
                      </a:r>
                      <a:endParaRPr lang="en-IE" sz="800">
                        <a:effectLst/>
                      </a:endParaRPr>
                    </a:p>
                    <a:p>
                      <a:pPr algn="l">
                        <a:lnSpc>
                          <a:spcPct val="107000"/>
                        </a:lnSpc>
                        <a:spcAft>
                          <a:spcPts val="0"/>
                        </a:spcAft>
                      </a:pPr>
                      <a:r>
                        <a:rPr lang="en-GB" sz="900">
                          <a:effectLst/>
                        </a:rPr>
                        <a:t>(Quercus…)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Non-native, broadleaf, deciduous, supports over 300 species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None, not to be cut down</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Use leaves for crafts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2511722693"/>
                  </a:ext>
                </a:extLst>
              </a:tr>
              <a:tr h="510067">
                <a:tc>
                  <a:txBody>
                    <a:bodyPr/>
                    <a:lstStyle/>
                    <a:p>
                      <a:pPr algn="l">
                        <a:lnSpc>
                          <a:spcPct val="107000"/>
                        </a:lnSpc>
                        <a:spcAft>
                          <a:spcPts val="0"/>
                        </a:spcAft>
                      </a:pPr>
                      <a:r>
                        <a:rPr lang="en-GB" sz="900">
                          <a:effectLst/>
                        </a:rPr>
                        <a:t>Ash</a:t>
                      </a:r>
                      <a:endParaRPr lang="en-IE" sz="800">
                        <a:effectLst/>
                      </a:endParaRPr>
                    </a:p>
                    <a:p>
                      <a:pPr algn="l">
                        <a:lnSpc>
                          <a:spcPct val="107000"/>
                        </a:lnSpc>
                        <a:spcAft>
                          <a:spcPts val="0"/>
                        </a:spcAft>
                      </a:pPr>
                      <a:r>
                        <a:rPr lang="en-GB" sz="900">
                          <a:effectLst/>
                        </a:rPr>
                        <a:t>(Fraxinus excelsior)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dirty="0">
                          <a:effectLst/>
                        </a:rPr>
                        <a:t>Native, broadleaf, deciduous</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None, not to be cut down</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Leaves for crafts, fallen branches for crafts/den building</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3834239544"/>
                  </a:ext>
                </a:extLst>
              </a:tr>
              <a:tr h="510067">
                <a:tc>
                  <a:txBody>
                    <a:bodyPr/>
                    <a:lstStyle/>
                    <a:p>
                      <a:pPr algn="l">
                        <a:lnSpc>
                          <a:spcPct val="107000"/>
                        </a:lnSpc>
                        <a:spcAft>
                          <a:spcPts val="0"/>
                        </a:spcAft>
                      </a:pPr>
                      <a:r>
                        <a:rPr lang="en-GB" sz="900">
                          <a:effectLst/>
                        </a:rPr>
                        <a:t>Beech</a:t>
                      </a:r>
                      <a:endParaRPr lang="en-IE" sz="800">
                        <a:effectLst/>
                      </a:endParaRPr>
                    </a:p>
                    <a:p>
                      <a:pPr algn="l">
                        <a:lnSpc>
                          <a:spcPct val="107000"/>
                        </a:lnSpc>
                        <a:spcAft>
                          <a:spcPts val="0"/>
                        </a:spcAft>
                      </a:pPr>
                      <a:r>
                        <a:rPr lang="en-GB" sz="900">
                          <a:effectLst/>
                        </a:rPr>
                        <a:t>(Fagus sylvatica)</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Naturalised, supports 45 species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Branch fall – has tendency to drop branches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Beech masts-edible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1835033404"/>
                  </a:ext>
                </a:extLst>
              </a:tr>
              <a:tr h="510067">
                <a:tc>
                  <a:txBody>
                    <a:bodyPr/>
                    <a:lstStyle/>
                    <a:p>
                      <a:pPr algn="l">
                        <a:lnSpc>
                          <a:spcPct val="107000"/>
                        </a:lnSpc>
                        <a:spcAft>
                          <a:spcPts val="0"/>
                        </a:spcAft>
                      </a:pPr>
                      <a:r>
                        <a:rPr lang="en-GB" sz="900">
                          <a:effectLst/>
                        </a:rPr>
                        <a:t>Scot’s Pine</a:t>
                      </a:r>
                      <a:endParaRPr lang="en-IE" sz="800">
                        <a:effectLst/>
                      </a:endParaRPr>
                    </a:p>
                    <a:p>
                      <a:pPr algn="l">
                        <a:lnSpc>
                          <a:spcPct val="107000"/>
                        </a:lnSpc>
                        <a:spcAft>
                          <a:spcPts val="0"/>
                        </a:spcAft>
                      </a:pPr>
                      <a:r>
                        <a:rPr lang="en-GB" sz="900">
                          <a:effectLst/>
                        </a:rPr>
                        <a:t>(Pinus Sylvestris)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Native conifer, evergreen</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Pine needles for crafts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634840061"/>
                  </a:ext>
                </a:extLst>
              </a:tr>
              <a:tr h="744723">
                <a:tc>
                  <a:txBody>
                    <a:bodyPr/>
                    <a:lstStyle/>
                    <a:p>
                      <a:pPr algn="l">
                        <a:lnSpc>
                          <a:spcPct val="107000"/>
                        </a:lnSpc>
                        <a:spcAft>
                          <a:spcPts val="0"/>
                        </a:spcAft>
                      </a:pPr>
                      <a:r>
                        <a:rPr lang="en-GB" sz="900">
                          <a:effectLst/>
                        </a:rPr>
                        <a:t>Sycamore</a:t>
                      </a:r>
                      <a:endParaRPr lang="en-IE" sz="800">
                        <a:effectLst/>
                      </a:endParaRPr>
                    </a:p>
                    <a:p>
                      <a:pPr algn="l">
                        <a:lnSpc>
                          <a:spcPct val="107000"/>
                        </a:lnSpc>
                        <a:spcAft>
                          <a:spcPts val="0"/>
                        </a:spcAft>
                      </a:pPr>
                      <a:r>
                        <a:rPr lang="en-GB" sz="900">
                          <a:effectLst/>
                        </a:rPr>
                        <a:t>(Acer pseudoplatanus)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Non-native-technically invasive species, broadleaf, deciduous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None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Can be coppiced and the branches used for den making, crafts, fire spears etc.</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2847098668"/>
                  </a:ext>
                </a:extLst>
              </a:tr>
              <a:tr h="510067">
                <a:tc>
                  <a:txBody>
                    <a:bodyPr/>
                    <a:lstStyle/>
                    <a:p>
                      <a:pPr algn="l">
                        <a:lnSpc>
                          <a:spcPct val="107000"/>
                        </a:lnSpc>
                        <a:spcAft>
                          <a:spcPts val="0"/>
                        </a:spcAft>
                      </a:pPr>
                      <a:r>
                        <a:rPr lang="en-GB" sz="900">
                          <a:effectLst/>
                        </a:rPr>
                        <a:t>Sitka Spruce</a:t>
                      </a:r>
                      <a:endParaRPr lang="en-IE" sz="800">
                        <a:effectLst/>
                      </a:endParaRPr>
                    </a:p>
                    <a:p>
                      <a:pPr algn="l">
                        <a:lnSpc>
                          <a:spcPct val="107000"/>
                        </a:lnSpc>
                        <a:spcAft>
                          <a:spcPts val="0"/>
                        </a:spcAft>
                      </a:pPr>
                      <a:r>
                        <a:rPr lang="en-GB" sz="900">
                          <a:effectLst/>
                        </a:rPr>
                        <a:t>(Picea sitchensis)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Non-native, evergreen conifer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Needles for crafts, shelter building, needles make delicious tea</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527228375"/>
                  </a:ext>
                </a:extLst>
              </a:tr>
              <a:tr h="275411">
                <a:tc>
                  <a:txBody>
                    <a:bodyPr/>
                    <a:lstStyle/>
                    <a:p>
                      <a:pPr algn="l">
                        <a:lnSpc>
                          <a:spcPct val="107000"/>
                        </a:lnSpc>
                        <a:spcAft>
                          <a:spcPts val="0"/>
                        </a:spcAft>
                      </a:pPr>
                      <a:r>
                        <a:rPr lang="en-GB" sz="900">
                          <a:effectLst/>
                        </a:rPr>
                        <a:t>Douglas Fir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Introduced, evergreen conifer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1775064689"/>
                  </a:ext>
                </a:extLst>
              </a:tr>
              <a:tr h="275411">
                <a:tc>
                  <a:txBody>
                    <a:bodyPr/>
                    <a:lstStyle/>
                    <a:p>
                      <a:pPr algn="l">
                        <a:lnSpc>
                          <a:spcPct val="107000"/>
                        </a:lnSpc>
                        <a:spcAft>
                          <a:spcPts val="0"/>
                        </a:spcAft>
                      </a:pPr>
                      <a:r>
                        <a:rPr lang="en-GB" sz="900">
                          <a:effectLst/>
                        </a:rPr>
                        <a:t>Monterey Pine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Introduced, evergreen conifer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908334245"/>
                  </a:ext>
                </a:extLst>
              </a:tr>
              <a:tr h="275411">
                <a:tc>
                  <a:txBody>
                    <a:bodyPr/>
                    <a:lstStyle/>
                    <a:p>
                      <a:pPr algn="l">
                        <a:lnSpc>
                          <a:spcPct val="107000"/>
                        </a:lnSpc>
                        <a:spcAft>
                          <a:spcPts val="0"/>
                        </a:spcAft>
                      </a:pPr>
                      <a:r>
                        <a:rPr lang="en-GB" sz="900">
                          <a:effectLst/>
                        </a:rPr>
                        <a:t>Silver Fir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Introduced, evergreen conifer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916888793"/>
                  </a:ext>
                </a:extLst>
              </a:tr>
              <a:tr h="275411">
                <a:tc>
                  <a:txBody>
                    <a:bodyPr/>
                    <a:lstStyle/>
                    <a:p>
                      <a:pPr algn="l">
                        <a:lnSpc>
                          <a:spcPct val="107000"/>
                        </a:lnSpc>
                        <a:spcAft>
                          <a:spcPts val="0"/>
                        </a:spcAft>
                      </a:pPr>
                      <a:r>
                        <a:rPr lang="en-GB" sz="900">
                          <a:effectLst/>
                        </a:rPr>
                        <a:t>Western red Cedar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Introduced, evergreen conifer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801280117"/>
                  </a:ext>
                </a:extLst>
              </a:tr>
              <a:tr h="275411">
                <a:tc>
                  <a:txBody>
                    <a:bodyPr/>
                    <a:lstStyle/>
                    <a:p>
                      <a:pPr algn="l">
                        <a:lnSpc>
                          <a:spcPct val="107000"/>
                        </a:lnSpc>
                        <a:spcAft>
                          <a:spcPts val="0"/>
                        </a:spcAft>
                      </a:pPr>
                      <a:r>
                        <a:rPr lang="en-GB" sz="900">
                          <a:effectLst/>
                        </a:rPr>
                        <a:t>Holm Oak</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Introduced, evergreen oak</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800884655"/>
                  </a:ext>
                </a:extLst>
              </a:tr>
              <a:tr h="275411">
                <a:tc>
                  <a:txBody>
                    <a:bodyPr/>
                    <a:lstStyle/>
                    <a:p>
                      <a:pPr algn="l">
                        <a:lnSpc>
                          <a:spcPct val="107000"/>
                        </a:lnSpc>
                        <a:spcAft>
                          <a:spcPts val="0"/>
                        </a:spcAft>
                      </a:pPr>
                      <a:r>
                        <a:rPr lang="en-GB" sz="900">
                          <a:effectLst/>
                        </a:rPr>
                        <a:t>Lawson’s Cypress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Introduced, evergreen conifer</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a:effectLst/>
                        </a:rPr>
                        <a:t>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tc>
                  <a:txBody>
                    <a:bodyPr/>
                    <a:lstStyle/>
                    <a:p>
                      <a:pPr algn="l">
                        <a:lnSpc>
                          <a:spcPct val="107000"/>
                        </a:lnSpc>
                        <a:spcAft>
                          <a:spcPts val="0"/>
                        </a:spcAft>
                      </a:pPr>
                      <a:r>
                        <a:rPr lang="en-GB" sz="900" dirty="0">
                          <a:effectLst/>
                        </a:rPr>
                        <a:t>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5595" marR="55595" marT="0" marB="0"/>
                </a:tc>
                <a:extLst>
                  <a:ext uri="{0D108BD9-81ED-4DB2-BD59-A6C34878D82A}">
                    <a16:rowId xmlns:a16="http://schemas.microsoft.com/office/drawing/2014/main" val="1306357875"/>
                  </a:ext>
                </a:extLst>
              </a:tr>
            </a:tbl>
          </a:graphicData>
        </a:graphic>
      </p:graphicFrame>
      <p:sp>
        <p:nvSpPr>
          <p:cNvPr id="5" name="TextBox 4">
            <a:extLst>
              <a:ext uri="{FF2B5EF4-FFF2-40B4-BE49-F238E27FC236}">
                <a16:creationId xmlns:a16="http://schemas.microsoft.com/office/drawing/2014/main" id="{7E498896-3C1A-4313-B5D7-7FC9CA10629D}"/>
              </a:ext>
            </a:extLst>
          </p:cNvPr>
          <p:cNvSpPr txBox="1"/>
          <p:nvPr/>
        </p:nvSpPr>
        <p:spPr>
          <a:xfrm>
            <a:off x="97988" y="109390"/>
            <a:ext cx="3646310" cy="380435"/>
          </a:xfrm>
          <a:prstGeom prst="rect">
            <a:avLst/>
          </a:prstGeom>
          <a:noFill/>
        </p:spPr>
        <p:txBody>
          <a:bodyPr wrap="square" rtlCol="0">
            <a:spAutoFit/>
          </a:bodyPr>
          <a:lstStyle/>
          <a:p>
            <a:r>
              <a:rPr lang="en-IE" b="1" dirty="0"/>
              <a:t>CANOPY LAYER TREES ON FS SITE</a:t>
            </a:r>
          </a:p>
        </p:txBody>
      </p:sp>
    </p:spTree>
    <p:extLst>
      <p:ext uri="{BB962C8B-B14F-4D97-AF65-F5344CB8AC3E}">
        <p14:creationId xmlns:p14="http://schemas.microsoft.com/office/powerpoint/2010/main" val="615196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8023-E9FF-493F-B4AE-EA764CC98621}"/>
              </a:ext>
            </a:extLst>
          </p:cNvPr>
          <p:cNvSpPr>
            <a:spLocks noGrp="1"/>
          </p:cNvSpPr>
          <p:nvPr>
            <p:ph type="title"/>
          </p:nvPr>
        </p:nvSpPr>
        <p:spPr>
          <a:xfrm>
            <a:off x="356813" y="135457"/>
            <a:ext cx="2798064" cy="2304288"/>
          </a:xfrm>
        </p:spPr>
        <p:txBody>
          <a:bodyPr vert="horz" lIns="91440" tIns="45720" rIns="91440" bIns="45720" rtlCol="0" anchor="b">
            <a:normAutofit/>
          </a:bodyPr>
          <a:lstStyle/>
          <a:p>
            <a:r>
              <a:rPr lang="en-US" sz="4000" b="1" kern="1200" dirty="0">
                <a:solidFill>
                  <a:schemeClr val="tx1"/>
                </a:solidFill>
                <a:latin typeface="+mj-lt"/>
                <a:ea typeface="+mj-ea"/>
                <a:cs typeface="+mj-cs"/>
              </a:rPr>
              <a:t>Shrub Layer</a:t>
            </a:r>
          </a:p>
        </p:txBody>
      </p:sp>
      <p:sp>
        <p:nvSpPr>
          <p:cNvPr id="3" name="Text Placeholder 2">
            <a:extLst>
              <a:ext uri="{FF2B5EF4-FFF2-40B4-BE49-F238E27FC236}">
                <a16:creationId xmlns:a16="http://schemas.microsoft.com/office/drawing/2014/main" id="{E937EED7-46BB-4E9B-98F2-A74EC1CA8DFF}"/>
              </a:ext>
            </a:extLst>
          </p:cNvPr>
          <p:cNvSpPr>
            <a:spLocks noGrp="1"/>
          </p:cNvSpPr>
          <p:nvPr>
            <p:ph type="body" idx="1"/>
          </p:nvPr>
        </p:nvSpPr>
        <p:spPr>
          <a:xfrm>
            <a:off x="459678" y="2611617"/>
            <a:ext cx="2770632" cy="3081528"/>
          </a:xfrm>
        </p:spPr>
        <p:txBody>
          <a:bodyPr vert="horz" lIns="91440" tIns="45720" rIns="91440" bIns="45720" rtlCol="0">
            <a:normAutofit/>
          </a:bodyPr>
          <a:lstStyle/>
          <a:p>
            <a:r>
              <a:rPr lang="en-US" sz="1800" dirty="0"/>
              <a:t>Shrub layer trees on site:</a:t>
            </a:r>
          </a:p>
          <a:p>
            <a:pPr indent="-228600">
              <a:buFont typeface="Arial" panose="020B0604020202020204" pitchFamily="34" charset="0"/>
              <a:buChar char="•"/>
            </a:pPr>
            <a:r>
              <a:rPr lang="en-US" sz="1800" b="0" i="1" dirty="0"/>
              <a:t>Elder</a:t>
            </a:r>
          </a:p>
          <a:p>
            <a:pPr indent="-228600">
              <a:buFont typeface="Arial" panose="020B0604020202020204" pitchFamily="34" charset="0"/>
              <a:buChar char="•"/>
            </a:pPr>
            <a:r>
              <a:rPr lang="en-US" sz="1800" b="0" i="1" dirty="0"/>
              <a:t>Snowberry</a:t>
            </a:r>
          </a:p>
          <a:p>
            <a:pPr indent="-228600">
              <a:buFont typeface="Arial" panose="020B0604020202020204" pitchFamily="34" charset="0"/>
              <a:buChar char="•"/>
            </a:pPr>
            <a:r>
              <a:rPr lang="en-US" sz="1800" b="0" i="1" dirty="0"/>
              <a:t>Laurel</a:t>
            </a:r>
          </a:p>
          <a:p>
            <a:pPr indent="-228600">
              <a:buFont typeface="Arial" panose="020B0604020202020204" pitchFamily="34" charset="0"/>
              <a:buChar char="•"/>
            </a:pPr>
            <a:r>
              <a:rPr lang="en-US" sz="1800" b="0" i="1" dirty="0"/>
              <a:t>Rhododendron</a:t>
            </a:r>
          </a:p>
          <a:p>
            <a:pPr indent="-228600">
              <a:buFont typeface="Arial" panose="020B0604020202020204" pitchFamily="34" charset="0"/>
              <a:buChar char="•"/>
            </a:pPr>
            <a:r>
              <a:rPr lang="en-US" sz="1800" b="0" i="1" dirty="0"/>
              <a:t>Holly</a:t>
            </a:r>
          </a:p>
          <a:p>
            <a:pPr indent="-228600">
              <a:buFont typeface="Arial" panose="020B0604020202020204" pitchFamily="34" charset="0"/>
              <a:buChar char="•"/>
            </a:pPr>
            <a:r>
              <a:rPr lang="en-US" sz="1800" b="0" i="1" dirty="0"/>
              <a:t>Bramble</a:t>
            </a:r>
          </a:p>
          <a:p>
            <a:pPr indent="-228600">
              <a:buFont typeface="Arial" panose="020B0604020202020204" pitchFamily="34" charset="0"/>
              <a:buChar char="•"/>
            </a:pPr>
            <a:endParaRPr lang="en-US" sz="1800" dirty="0"/>
          </a:p>
        </p:txBody>
      </p:sp>
      <p:graphicFrame>
        <p:nvGraphicFramePr>
          <p:cNvPr id="7" name="Table 6">
            <a:extLst>
              <a:ext uri="{FF2B5EF4-FFF2-40B4-BE49-F238E27FC236}">
                <a16:creationId xmlns:a16="http://schemas.microsoft.com/office/drawing/2014/main" id="{108CA4A3-E3CF-4D5D-932D-4EDBDE9B6762}"/>
              </a:ext>
            </a:extLst>
          </p:cNvPr>
          <p:cNvGraphicFramePr>
            <a:graphicFrameLocks noGrp="1"/>
          </p:cNvGraphicFramePr>
          <p:nvPr>
            <p:extLst>
              <p:ext uri="{D42A27DB-BD31-4B8C-83A1-F6EECF244321}">
                <p14:modId xmlns:p14="http://schemas.microsoft.com/office/powerpoint/2010/main" val="499228016"/>
              </p:ext>
            </p:extLst>
          </p:nvPr>
        </p:nvGraphicFramePr>
        <p:xfrm>
          <a:off x="3042302" y="382424"/>
          <a:ext cx="9053582" cy="6093152"/>
        </p:xfrm>
        <a:graphic>
          <a:graphicData uri="http://schemas.openxmlformats.org/drawingml/2006/table">
            <a:tbl>
              <a:tblPr firstRow="1" firstCol="1" bandRow="1">
                <a:tableStyleId>{5C22544A-7EE6-4342-B048-85BDC9FD1C3A}</a:tableStyleId>
              </a:tblPr>
              <a:tblGrid>
                <a:gridCol w="1601056">
                  <a:extLst>
                    <a:ext uri="{9D8B030D-6E8A-4147-A177-3AD203B41FA5}">
                      <a16:colId xmlns:a16="http://schemas.microsoft.com/office/drawing/2014/main" val="3123424067"/>
                    </a:ext>
                  </a:extLst>
                </a:gridCol>
                <a:gridCol w="2834122">
                  <a:extLst>
                    <a:ext uri="{9D8B030D-6E8A-4147-A177-3AD203B41FA5}">
                      <a16:colId xmlns:a16="http://schemas.microsoft.com/office/drawing/2014/main" val="608372114"/>
                    </a:ext>
                  </a:extLst>
                </a:gridCol>
                <a:gridCol w="1875255">
                  <a:extLst>
                    <a:ext uri="{9D8B030D-6E8A-4147-A177-3AD203B41FA5}">
                      <a16:colId xmlns:a16="http://schemas.microsoft.com/office/drawing/2014/main" val="2716285915"/>
                    </a:ext>
                  </a:extLst>
                </a:gridCol>
                <a:gridCol w="2743149">
                  <a:extLst>
                    <a:ext uri="{9D8B030D-6E8A-4147-A177-3AD203B41FA5}">
                      <a16:colId xmlns:a16="http://schemas.microsoft.com/office/drawing/2014/main" val="863022424"/>
                    </a:ext>
                  </a:extLst>
                </a:gridCol>
              </a:tblGrid>
              <a:tr h="258154">
                <a:tc>
                  <a:txBody>
                    <a:bodyPr/>
                    <a:lstStyle/>
                    <a:p>
                      <a:pPr algn="l">
                        <a:lnSpc>
                          <a:spcPct val="107000"/>
                        </a:lnSpc>
                        <a:spcAft>
                          <a:spcPts val="0"/>
                        </a:spcAft>
                      </a:pPr>
                      <a:r>
                        <a:rPr lang="en-GB" sz="900">
                          <a:effectLst/>
                        </a:rPr>
                        <a:t>Name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General Plant Info</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Dangers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Forest School Uses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2234074636"/>
                  </a:ext>
                </a:extLst>
              </a:tr>
              <a:tr h="929474">
                <a:tc>
                  <a:txBody>
                    <a:bodyPr/>
                    <a:lstStyle/>
                    <a:p>
                      <a:pPr algn="l">
                        <a:lnSpc>
                          <a:spcPct val="107000"/>
                        </a:lnSpc>
                        <a:spcAft>
                          <a:spcPts val="0"/>
                        </a:spcAft>
                      </a:pPr>
                      <a:r>
                        <a:rPr lang="en-GB" sz="900" dirty="0">
                          <a:effectLst/>
                        </a:rPr>
                        <a:t>Elder</a:t>
                      </a:r>
                      <a:endParaRPr lang="en-IE" sz="800" dirty="0">
                        <a:effectLst/>
                      </a:endParaRPr>
                    </a:p>
                    <a:p>
                      <a:pPr algn="l">
                        <a:lnSpc>
                          <a:spcPct val="107000"/>
                        </a:lnSpc>
                        <a:spcAft>
                          <a:spcPts val="0"/>
                        </a:spcAft>
                      </a:pPr>
                      <a:r>
                        <a:rPr lang="en-GB" sz="900" dirty="0">
                          <a:effectLst/>
                        </a:rPr>
                        <a:t>(Sambucus nigra)</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Native shrub, low growing, soft stems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Stems &amp; branches not safe to eat – don’t use for marshmallow stick</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Elderberries - edible (when processed)- syrup-wild ink. Elderflowers – can be processed into cordial. Soft stems – used for elder pencils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1269669428"/>
                  </a:ext>
                </a:extLst>
              </a:tr>
              <a:tr h="929474">
                <a:tc>
                  <a:txBody>
                    <a:bodyPr/>
                    <a:lstStyle/>
                    <a:p>
                      <a:pPr algn="l">
                        <a:lnSpc>
                          <a:spcPct val="107000"/>
                        </a:lnSpc>
                        <a:spcAft>
                          <a:spcPts val="0"/>
                        </a:spcAft>
                      </a:pPr>
                      <a:r>
                        <a:rPr lang="en-GB" sz="900">
                          <a:effectLst/>
                        </a:rPr>
                        <a:t>Snowberry</a:t>
                      </a:r>
                      <a:endParaRPr lang="en-IE" sz="800">
                        <a:effectLst/>
                      </a:endParaRPr>
                    </a:p>
                    <a:p>
                      <a:pPr algn="l">
                        <a:lnSpc>
                          <a:spcPct val="107000"/>
                        </a:lnSpc>
                        <a:spcAft>
                          <a:spcPts val="0"/>
                        </a:spcAft>
                      </a:pPr>
                      <a:r>
                        <a:rPr lang="en-GB" sz="900">
                          <a:effectLst/>
                        </a:rPr>
                        <a:t>(Symphoricarpos alba)</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Invasive species</a:t>
                      </a:r>
                      <a:endParaRPr lang="en-IE" sz="800">
                        <a:effectLst/>
                      </a:endParaRPr>
                    </a:p>
                    <a:p>
                      <a:pPr algn="l">
                        <a:lnSpc>
                          <a:spcPct val="107000"/>
                        </a:lnSpc>
                        <a:spcAft>
                          <a:spcPts val="0"/>
                        </a:spcAft>
                      </a:pPr>
                      <a:r>
                        <a:rPr lang="en-GB" sz="900">
                          <a:effectLst/>
                        </a:rPr>
                        <a:t>The leaves of Snowberry are a larval foodplant of the Death's Head Hawkmoth. Berries eaten by pheasants and grouse.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The berries are poisonous to humans.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Can cut and use branches for crafts/dens etc. kids cut pathways through it and have secret hideaway spaces in it.</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419552527"/>
                  </a:ext>
                </a:extLst>
              </a:tr>
              <a:tr h="481927">
                <a:tc>
                  <a:txBody>
                    <a:bodyPr/>
                    <a:lstStyle/>
                    <a:p>
                      <a:pPr algn="l">
                        <a:lnSpc>
                          <a:spcPct val="107000"/>
                        </a:lnSpc>
                        <a:spcAft>
                          <a:spcPts val="0"/>
                        </a:spcAft>
                      </a:pPr>
                      <a:r>
                        <a:rPr lang="en-GB" sz="900">
                          <a:effectLst/>
                        </a:rPr>
                        <a:t>Holly</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dirty="0">
                          <a:effectLst/>
                        </a:rPr>
                        <a:t>Native broadleaf evergreen</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Not edible, spiky leaves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Not to be cut, small amounts for Xmas decorations ok.</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1359619508"/>
                  </a:ext>
                </a:extLst>
              </a:tr>
              <a:tr h="481927">
                <a:tc>
                  <a:txBody>
                    <a:bodyPr/>
                    <a:lstStyle/>
                    <a:p>
                      <a:pPr algn="l">
                        <a:lnSpc>
                          <a:spcPct val="107000"/>
                        </a:lnSpc>
                        <a:spcAft>
                          <a:spcPts val="0"/>
                        </a:spcAft>
                      </a:pPr>
                      <a:r>
                        <a:rPr lang="en-GB" sz="900">
                          <a:effectLst/>
                        </a:rPr>
                        <a:t>Sycamore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Invasive species, good for coppice wood and wood crafts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Not edible.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Can be coppiced – good use for crafts etc.</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2639397394"/>
                  </a:ext>
                </a:extLst>
              </a:tr>
              <a:tr h="929474">
                <a:tc>
                  <a:txBody>
                    <a:bodyPr/>
                    <a:lstStyle/>
                    <a:p>
                      <a:pPr algn="l">
                        <a:lnSpc>
                          <a:spcPct val="107000"/>
                        </a:lnSpc>
                        <a:spcAft>
                          <a:spcPts val="0"/>
                        </a:spcAft>
                      </a:pPr>
                      <a:r>
                        <a:rPr lang="en-GB" sz="900">
                          <a:effectLst/>
                        </a:rPr>
                        <a:t>Cherry Laurel</a:t>
                      </a:r>
                      <a:endParaRPr lang="en-IE" sz="800">
                        <a:effectLst/>
                      </a:endParaRPr>
                    </a:p>
                    <a:p>
                      <a:pPr algn="l">
                        <a:lnSpc>
                          <a:spcPct val="107000"/>
                        </a:lnSpc>
                        <a:spcAft>
                          <a:spcPts val="0"/>
                        </a:spcAft>
                      </a:pPr>
                      <a:r>
                        <a:rPr lang="en-GB" sz="900">
                          <a:effectLst/>
                        </a:rPr>
                        <a:t>(Pruno Laurocerasus)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Invasive species, evergreen</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u="sng">
                          <a:effectLst/>
                        </a:rPr>
                        <a:t>ALL PARTS</a:t>
                      </a:r>
                      <a:r>
                        <a:rPr lang="en-GB" sz="900">
                          <a:effectLst/>
                        </a:rPr>
                        <a:t> poisonous. Not to be used for coking rods.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Ok to cut back to the ground – helps with woodland management. Can cut and use branches &amp; leaves for den building</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2214558510"/>
                  </a:ext>
                </a:extLst>
              </a:tr>
              <a:tr h="1153248">
                <a:tc>
                  <a:txBody>
                    <a:bodyPr/>
                    <a:lstStyle/>
                    <a:p>
                      <a:pPr algn="l">
                        <a:lnSpc>
                          <a:spcPct val="107000"/>
                        </a:lnSpc>
                        <a:spcAft>
                          <a:spcPts val="0"/>
                        </a:spcAft>
                      </a:pPr>
                      <a:r>
                        <a:rPr lang="en-GB" sz="900">
                          <a:effectLst/>
                        </a:rPr>
                        <a:t>Rhododendron</a:t>
                      </a:r>
                      <a:endParaRPr lang="en-IE" sz="800">
                        <a:effectLst/>
                      </a:endParaRPr>
                    </a:p>
                    <a:p>
                      <a:pPr algn="l">
                        <a:lnSpc>
                          <a:spcPct val="107000"/>
                        </a:lnSpc>
                        <a:spcAft>
                          <a:spcPts val="0"/>
                        </a:spcAft>
                      </a:pPr>
                      <a:r>
                        <a:rPr lang="en-GB" sz="900">
                          <a:effectLst/>
                        </a:rPr>
                        <a:t>(Rhododendron ponticum)</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Invasive species, non-native, has taken over certain areas in Ireland, e.g. Killarney National Park. Attractive evergreen shrub, with masses of pink-purple flowers in summertime.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u="sng">
                          <a:effectLst/>
                        </a:rPr>
                        <a:t>ALL PARTS</a:t>
                      </a:r>
                      <a:r>
                        <a:rPr lang="en-GB" sz="900">
                          <a:effectLst/>
                        </a:rPr>
                        <a:t> poisonous.  Not to be used for coking rods.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Ok to cut back to the ground – helps with woodland management. Can cut and use branches &amp; leaves for den building</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1990907943"/>
                  </a:ext>
                </a:extLst>
              </a:tr>
              <a:tr h="929474">
                <a:tc>
                  <a:txBody>
                    <a:bodyPr/>
                    <a:lstStyle/>
                    <a:p>
                      <a:pPr algn="l">
                        <a:lnSpc>
                          <a:spcPct val="107000"/>
                        </a:lnSpc>
                        <a:spcAft>
                          <a:spcPts val="0"/>
                        </a:spcAft>
                      </a:pPr>
                      <a:r>
                        <a:rPr lang="en-GB" sz="900">
                          <a:effectLst/>
                        </a:rPr>
                        <a:t>Bramble</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dirty="0">
                          <a:effectLst/>
                        </a:rPr>
                        <a:t>Native, evergreen, ground spreading creeper, large spikes.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a:effectLst/>
                        </a:rPr>
                        <a:t>Very spiky thorns. Ok to cut small amount to clear pathways/potential eye hazards.</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tc>
                  <a:txBody>
                    <a:bodyPr/>
                    <a:lstStyle/>
                    <a:p>
                      <a:pPr algn="l">
                        <a:lnSpc>
                          <a:spcPct val="107000"/>
                        </a:lnSpc>
                        <a:spcAft>
                          <a:spcPts val="0"/>
                        </a:spcAft>
                      </a:pPr>
                      <a:r>
                        <a:rPr lang="en-GB" sz="900" dirty="0">
                          <a:effectLst/>
                        </a:rPr>
                        <a:t>Edible berries – good for wild inks, natural dye/paint, for FS cooking projects – blackberry pancakes, bramble tip tea</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4063" marR="54063" marT="0" marB="0"/>
                </a:tc>
                <a:extLst>
                  <a:ext uri="{0D108BD9-81ED-4DB2-BD59-A6C34878D82A}">
                    <a16:rowId xmlns:a16="http://schemas.microsoft.com/office/drawing/2014/main" val="1459699328"/>
                  </a:ext>
                </a:extLst>
              </a:tr>
            </a:tbl>
          </a:graphicData>
        </a:graphic>
      </p:graphicFrame>
    </p:spTree>
    <p:extLst>
      <p:ext uri="{BB962C8B-B14F-4D97-AF65-F5344CB8AC3E}">
        <p14:creationId xmlns:p14="http://schemas.microsoft.com/office/powerpoint/2010/main" val="206333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4102-0590-40FC-BD55-8E8D6EB94899}"/>
              </a:ext>
            </a:extLst>
          </p:cNvPr>
          <p:cNvSpPr>
            <a:spLocks noGrp="1"/>
          </p:cNvSpPr>
          <p:nvPr>
            <p:ph type="title"/>
          </p:nvPr>
        </p:nvSpPr>
        <p:spPr>
          <a:xfrm>
            <a:off x="126812" y="19595"/>
            <a:ext cx="6261778" cy="1325563"/>
          </a:xfrm>
        </p:spPr>
        <p:txBody>
          <a:bodyPr>
            <a:normAutofit/>
          </a:bodyPr>
          <a:lstStyle/>
          <a:p>
            <a:r>
              <a:rPr lang="en-IE" sz="3600" b="1" dirty="0">
                <a:latin typeface="+mn-lt"/>
              </a:rPr>
              <a:t>7. Do an Ecological Impact Assessment:</a:t>
            </a:r>
          </a:p>
        </p:txBody>
      </p:sp>
      <p:sp>
        <p:nvSpPr>
          <p:cNvPr id="12" name="TextBox 11">
            <a:extLst>
              <a:ext uri="{FF2B5EF4-FFF2-40B4-BE49-F238E27FC236}">
                <a16:creationId xmlns:a16="http://schemas.microsoft.com/office/drawing/2014/main" id="{FE91FB07-D5D6-485A-832B-874C07F1DFD1}"/>
              </a:ext>
            </a:extLst>
          </p:cNvPr>
          <p:cNvSpPr txBox="1"/>
          <p:nvPr/>
        </p:nvSpPr>
        <p:spPr>
          <a:xfrm>
            <a:off x="3430786" y="1021992"/>
            <a:ext cx="2793638" cy="646331"/>
          </a:xfrm>
          <a:prstGeom prst="rect">
            <a:avLst/>
          </a:prstGeom>
          <a:noFill/>
        </p:spPr>
        <p:txBody>
          <a:bodyPr wrap="square" rtlCol="0">
            <a:spAutoFit/>
          </a:bodyPr>
          <a:lstStyle/>
          <a:p>
            <a:r>
              <a:rPr lang="en-IE" b="1" dirty="0"/>
              <a:t>*From myForest Mgt Plan</a:t>
            </a:r>
          </a:p>
          <a:p>
            <a:r>
              <a:rPr lang="en-IE" b="1" dirty="0"/>
              <a:t>*Resource on myForest</a:t>
            </a:r>
          </a:p>
        </p:txBody>
      </p:sp>
      <p:pic>
        <p:nvPicPr>
          <p:cNvPr id="4" name="Picture 3" descr="A screenshot of a cell phone&#10;&#10;Description automatically generated">
            <a:extLst>
              <a:ext uri="{FF2B5EF4-FFF2-40B4-BE49-F238E27FC236}">
                <a16:creationId xmlns:a16="http://schemas.microsoft.com/office/drawing/2014/main" id="{53157FBE-5E41-4A79-8296-723C2DC82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61" y="1684553"/>
            <a:ext cx="5820587" cy="267689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3A503A89-CD41-4540-A088-5CC73151A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424" y="19595"/>
            <a:ext cx="5766741" cy="6858000"/>
          </a:xfrm>
          <a:prstGeom prst="rect">
            <a:avLst/>
          </a:prstGeom>
        </p:spPr>
      </p:pic>
      <p:pic>
        <p:nvPicPr>
          <p:cNvPr id="14" name="Content Placeholder 3" descr="A group of people in a forest&#10;&#10;Description automatically generated">
            <a:extLst>
              <a:ext uri="{FF2B5EF4-FFF2-40B4-BE49-F238E27FC236}">
                <a16:creationId xmlns:a16="http://schemas.microsoft.com/office/drawing/2014/main" id="{2837C0CE-B38C-4A46-90F1-24C58B8BE74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 r="4673" b="5"/>
          <a:stretch/>
        </p:blipFill>
        <p:spPr>
          <a:xfrm>
            <a:off x="751185" y="4257964"/>
            <a:ext cx="4437179" cy="2269066"/>
          </a:xfrm>
          <a:prstGeom prst="rect">
            <a:avLst/>
          </a:prstGeom>
        </p:spPr>
      </p:pic>
    </p:spTree>
    <p:extLst>
      <p:ext uri="{BB962C8B-B14F-4D97-AF65-F5344CB8AC3E}">
        <p14:creationId xmlns:p14="http://schemas.microsoft.com/office/powerpoint/2010/main" val="2185346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A451-7ED5-4DAF-B74E-B297E405FF8B}"/>
              </a:ext>
            </a:extLst>
          </p:cNvPr>
          <p:cNvSpPr>
            <a:spLocks noGrp="1"/>
          </p:cNvSpPr>
          <p:nvPr>
            <p:ph type="title"/>
          </p:nvPr>
        </p:nvSpPr>
        <p:spPr>
          <a:xfrm>
            <a:off x="1050637" y="0"/>
            <a:ext cx="10515600" cy="1057013"/>
          </a:xfrm>
        </p:spPr>
        <p:txBody>
          <a:bodyPr/>
          <a:lstStyle/>
          <a:p>
            <a:r>
              <a:rPr lang="en-IE" b="1" dirty="0"/>
              <a:t>8. Do a basic survey of Flora &amp; Fauna</a:t>
            </a:r>
          </a:p>
        </p:txBody>
      </p:sp>
      <p:pic>
        <p:nvPicPr>
          <p:cNvPr id="6" name="Content Placeholder 5" descr="A picture containing mirror, car, view, sitting&#10;&#10;Description automatically generated">
            <a:extLst>
              <a:ext uri="{FF2B5EF4-FFF2-40B4-BE49-F238E27FC236}">
                <a16:creationId xmlns:a16="http://schemas.microsoft.com/office/drawing/2014/main" id="{FDCBBF35-E092-4502-A059-7B59BF7A04F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052" t="7936" r="18140" b="14070"/>
          <a:stretch/>
        </p:blipFill>
        <p:spPr>
          <a:xfrm>
            <a:off x="8947619" y="3408992"/>
            <a:ext cx="3018553" cy="2041236"/>
          </a:xfrm>
        </p:spPr>
      </p:pic>
      <p:pic>
        <p:nvPicPr>
          <p:cNvPr id="7" name="Picture 6" descr="A large tree in a field&#10;&#10;Description automatically generated">
            <a:extLst>
              <a:ext uri="{FF2B5EF4-FFF2-40B4-BE49-F238E27FC236}">
                <a16:creationId xmlns:a16="http://schemas.microsoft.com/office/drawing/2014/main" id="{DD60370B-DA20-471C-A911-71B4EF01D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020" y="1231019"/>
            <a:ext cx="2795155" cy="3726873"/>
          </a:xfrm>
          <a:prstGeom prst="rect">
            <a:avLst/>
          </a:prstGeom>
        </p:spPr>
      </p:pic>
      <p:sp>
        <p:nvSpPr>
          <p:cNvPr id="8" name="TextBox 7">
            <a:extLst>
              <a:ext uri="{FF2B5EF4-FFF2-40B4-BE49-F238E27FC236}">
                <a16:creationId xmlns:a16="http://schemas.microsoft.com/office/drawing/2014/main" id="{DB0DA3E4-2187-41FE-AF0B-22CE805C7220}"/>
              </a:ext>
            </a:extLst>
          </p:cNvPr>
          <p:cNvSpPr txBox="1"/>
          <p:nvPr/>
        </p:nvSpPr>
        <p:spPr>
          <a:xfrm>
            <a:off x="6415117" y="5379825"/>
            <a:ext cx="2532502" cy="646331"/>
          </a:xfrm>
          <a:prstGeom prst="rect">
            <a:avLst/>
          </a:prstGeom>
          <a:noFill/>
        </p:spPr>
        <p:txBody>
          <a:bodyPr wrap="square" rtlCol="0">
            <a:spAutoFit/>
          </a:bodyPr>
          <a:lstStyle/>
          <a:p>
            <a:pPr algn="ctr"/>
            <a:r>
              <a:rPr lang="en-IE" dirty="0"/>
              <a:t>Bug Hunts with FS participants</a:t>
            </a:r>
          </a:p>
        </p:txBody>
      </p:sp>
      <p:graphicFrame>
        <p:nvGraphicFramePr>
          <p:cNvPr id="9" name="Table 8">
            <a:extLst>
              <a:ext uri="{FF2B5EF4-FFF2-40B4-BE49-F238E27FC236}">
                <a16:creationId xmlns:a16="http://schemas.microsoft.com/office/drawing/2014/main" id="{6CE6C965-374A-4337-BD49-29481FAD1BAF}"/>
              </a:ext>
            </a:extLst>
          </p:cNvPr>
          <p:cNvGraphicFramePr>
            <a:graphicFrameLocks noGrp="1"/>
          </p:cNvGraphicFramePr>
          <p:nvPr>
            <p:extLst>
              <p:ext uri="{D42A27DB-BD31-4B8C-83A1-F6EECF244321}">
                <p14:modId xmlns:p14="http://schemas.microsoft.com/office/powerpoint/2010/main" val="3886914052"/>
              </p:ext>
            </p:extLst>
          </p:nvPr>
        </p:nvGraphicFramePr>
        <p:xfrm>
          <a:off x="125782" y="858995"/>
          <a:ext cx="5642347" cy="2611438"/>
        </p:xfrm>
        <a:graphic>
          <a:graphicData uri="http://schemas.openxmlformats.org/drawingml/2006/table">
            <a:tbl>
              <a:tblPr firstRow="1" firstCol="1" bandRow="1">
                <a:tableStyleId>{5C22544A-7EE6-4342-B048-85BDC9FD1C3A}</a:tableStyleId>
              </a:tblPr>
              <a:tblGrid>
                <a:gridCol w="394335">
                  <a:extLst>
                    <a:ext uri="{9D8B030D-6E8A-4147-A177-3AD203B41FA5}">
                      <a16:colId xmlns:a16="http://schemas.microsoft.com/office/drawing/2014/main" val="3481451059"/>
                    </a:ext>
                  </a:extLst>
                </a:gridCol>
                <a:gridCol w="2656400">
                  <a:extLst>
                    <a:ext uri="{9D8B030D-6E8A-4147-A177-3AD203B41FA5}">
                      <a16:colId xmlns:a16="http://schemas.microsoft.com/office/drawing/2014/main" val="526467529"/>
                    </a:ext>
                  </a:extLst>
                </a:gridCol>
                <a:gridCol w="2591612">
                  <a:extLst>
                    <a:ext uri="{9D8B030D-6E8A-4147-A177-3AD203B41FA5}">
                      <a16:colId xmlns:a16="http://schemas.microsoft.com/office/drawing/2014/main" val="2346871849"/>
                    </a:ext>
                  </a:extLst>
                </a:gridCol>
              </a:tblGrid>
              <a:tr h="0">
                <a:tc>
                  <a:txBody>
                    <a:bodyPr/>
                    <a:lstStyle/>
                    <a:p>
                      <a:pPr>
                        <a:lnSpc>
                          <a:spcPct val="107000"/>
                        </a:lnSpc>
                        <a:spcAft>
                          <a:spcPts val="0"/>
                        </a:spcAf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FLORA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Any comments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0664867"/>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a:lnSpc>
                          <a:spcPct val="107000"/>
                        </a:lnSpc>
                        <a:spcAft>
                          <a:spcPts val="0"/>
                        </a:spcAft>
                      </a:pPr>
                      <a:r>
                        <a:rPr lang="en-GB" sz="1100" dirty="0">
                          <a:effectLst/>
                        </a:rPr>
                        <a:t>Lords &amp; Ladies (Arum </a:t>
                      </a:r>
                      <a:r>
                        <a:rPr lang="en-GB" sz="1100" dirty="0" err="1">
                          <a:effectLst/>
                        </a:rPr>
                        <a:t>macculata</a:t>
                      </a:r>
                      <a:r>
                        <a:rPr lang="en-GB" sz="1100" dirty="0">
                          <a:effectLst/>
                        </a:rPr>
                        <a:t>?)</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Comes up in February-the leaves first – need to show to children so they can recognise – poisonous plant</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3472131"/>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a:lnSpc>
                          <a:spcPct val="107000"/>
                        </a:lnSpc>
                        <a:spcAft>
                          <a:spcPts val="0"/>
                        </a:spcAft>
                      </a:pPr>
                      <a:r>
                        <a:rPr lang="en-GB" sz="1100">
                          <a:effectLst/>
                        </a:rPr>
                        <a:t>Nettles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Come up in spring – we make nettle pesto from them!</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5687657"/>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a:lnSpc>
                          <a:spcPct val="107000"/>
                        </a:lnSpc>
                        <a:spcAft>
                          <a:spcPts val="0"/>
                        </a:spcAft>
                      </a:pPr>
                      <a:r>
                        <a:rPr lang="en-GB" sz="1100">
                          <a:effectLst/>
                        </a:rPr>
                        <a:t>Cleavers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Great sticky back fights between the kids!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8828129"/>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a:lnSpc>
                          <a:spcPct val="107000"/>
                        </a:lnSpc>
                        <a:spcAft>
                          <a:spcPts val="0"/>
                        </a:spcAft>
                      </a:pPr>
                      <a:r>
                        <a:rPr lang="en-GB" sz="1100">
                          <a:effectLst/>
                        </a:rPr>
                        <a:t>Dog violet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Take part in Spring watch?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4952565"/>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tc>
                  <a:txBody>
                    <a:bodyPr/>
                    <a:lstStyle/>
                    <a:p>
                      <a:pPr>
                        <a:lnSpc>
                          <a:spcPct val="107000"/>
                        </a:lnSpc>
                        <a:spcAft>
                          <a:spcPts val="0"/>
                        </a:spcAft>
                      </a:pPr>
                      <a:r>
                        <a:rPr lang="en-GB" sz="1100">
                          <a:effectLst/>
                        </a:rPr>
                        <a:t>Herb robert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Part of the wild geranium family</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725829"/>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tc>
                <a:tc>
                  <a:txBody>
                    <a:bodyPr/>
                    <a:lstStyle/>
                    <a:p>
                      <a:pPr>
                        <a:lnSpc>
                          <a:spcPct val="107000"/>
                        </a:lnSpc>
                        <a:spcAft>
                          <a:spcPts val="0"/>
                        </a:spcAft>
                      </a:pPr>
                      <a:r>
                        <a:rPr lang="en-GB" sz="1100">
                          <a:effectLst/>
                        </a:rPr>
                        <a:t>Maidenhair fern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7007577"/>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tc>
                <a:tc>
                  <a:txBody>
                    <a:bodyPr/>
                    <a:lstStyle/>
                    <a:p>
                      <a:pPr>
                        <a:lnSpc>
                          <a:spcPct val="107000"/>
                        </a:lnSpc>
                        <a:spcAft>
                          <a:spcPts val="0"/>
                        </a:spcAft>
                      </a:pPr>
                      <a:r>
                        <a:rPr lang="en-GB" sz="1100">
                          <a:effectLst/>
                        </a:rPr>
                        <a:t>Harts tongue fern</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3156052"/>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a:lnSpc>
                          <a:spcPct val="107000"/>
                        </a:lnSpc>
                        <a:spcAft>
                          <a:spcPts val="0"/>
                        </a:spcAft>
                      </a:pPr>
                      <a:r>
                        <a:rPr lang="en-GB" sz="1100">
                          <a:effectLst/>
                        </a:rPr>
                        <a:t>Bracket fungus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4710291"/>
                  </a:ext>
                </a:extLst>
              </a:tr>
              <a:tr h="0">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9/ 10</a:t>
                      </a:r>
                    </a:p>
                  </a:txBody>
                  <a:tcPr marL="68580" marR="68580" marT="0" marB="0"/>
                </a:tc>
                <a:tc>
                  <a:txBody>
                    <a:bodyPr/>
                    <a:lstStyle/>
                    <a:p>
                      <a:pPr>
                        <a:lnSpc>
                          <a:spcPct val="107000"/>
                        </a:lnSpc>
                        <a:spcAft>
                          <a:spcPts val="0"/>
                        </a:spcAft>
                      </a:pPr>
                      <a:r>
                        <a:rPr lang="en-GB" sz="1100" dirty="0">
                          <a:effectLst/>
                        </a:rPr>
                        <a:t>Others found:</a:t>
                      </a:r>
                      <a:endParaRPr lang="en-IE" sz="1100" dirty="0">
                        <a:effectLst/>
                      </a:endParaRPr>
                    </a:p>
                    <a:p>
                      <a:pPr>
                        <a:lnSpc>
                          <a:spcPct val="107000"/>
                        </a:lnSpc>
                        <a:spcAft>
                          <a:spcPts val="0"/>
                        </a:spcAft>
                      </a:pPr>
                      <a:r>
                        <a:rPr lang="en-GB" sz="1100" dirty="0">
                          <a:effectLst/>
                        </a:rPr>
                        <a:t> </a:t>
                      </a:r>
                      <a:endParaRPr lang="en-IE" sz="1100" dirty="0">
                        <a:effectLst/>
                      </a:endParaRPr>
                    </a:p>
                    <a:p>
                      <a:pPr>
                        <a:lnSpc>
                          <a:spcPct val="107000"/>
                        </a:lnSpc>
                        <a:spcAft>
                          <a:spcPts val="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3976945"/>
                  </a:ext>
                </a:extLst>
              </a:tr>
            </a:tbl>
          </a:graphicData>
        </a:graphic>
      </p:graphicFrame>
      <p:graphicFrame>
        <p:nvGraphicFramePr>
          <p:cNvPr id="10" name="Table 9">
            <a:extLst>
              <a:ext uri="{FF2B5EF4-FFF2-40B4-BE49-F238E27FC236}">
                <a16:creationId xmlns:a16="http://schemas.microsoft.com/office/drawing/2014/main" id="{A23EF465-1161-4AA2-A76D-95B75B3F1CC5}"/>
              </a:ext>
            </a:extLst>
          </p:cNvPr>
          <p:cNvGraphicFramePr>
            <a:graphicFrameLocks noGrp="1"/>
          </p:cNvGraphicFramePr>
          <p:nvPr>
            <p:extLst>
              <p:ext uri="{D42A27DB-BD31-4B8C-83A1-F6EECF244321}">
                <p14:modId xmlns:p14="http://schemas.microsoft.com/office/powerpoint/2010/main" val="3882982589"/>
              </p:ext>
            </p:extLst>
          </p:nvPr>
        </p:nvGraphicFramePr>
        <p:xfrm>
          <a:off x="555108" y="3178173"/>
          <a:ext cx="5725160" cy="3679827"/>
        </p:xfrm>
        <a:graphic>
          <a:graphicData uri="http://schemas.openxmlformats.org/drawingml/2006/table">
            <a:tbl>
              <a:tblPr firstRow="1" firstCol="1" bandRow="1">
                <a:tableStyleId>{5C22544A-7EE6-4342-B048-85BDC9FD1C3A}</a:tableStyleId>
              </a:tblPr>
              <a:tblGrid>
                <a:gridCol w="398934">
                  <a:extLst>
                    <a:ext uri="{9D8B030D-6E8A-4147-A177-3AD203B41FA5}">
                      <a16:colId xmlns:a16="http://schemas.microsoft.com/office/drawing/2014/main" val="3814616786"/>
                    </a:ext>
                  </a:extLst>
                </a:gridCol>
                <a:gridCol w="1744910">
                  <a:extLst>
                    <a:ext uri="{9D8B030D-6E8A-4147-A177-3AD203B41FA5}">
                      <a16:colId xmlns:a16="http://schemas.microsoft.com/office/drawing/2014/main" val="4051934569"/>
                    </a:ext>
                  </a:extLst>
                </a:gridCol>
                <a:gridCol w="3581316">
                  <a:extLst>
                    <a:ext uri="{9D8B030D-6E8A-4147-A177-3AD203B41FA5}">
                      <a16:colId xmlns:a16="http://schemas.microsoft.com/office/drawing/2014/main" val="2541275494"/>
                    </a:ext>
                  </a:extLst>
                </a:gridCol>
              </a:tblGrid>
              <a:tr h="167059">
                <a:tc>
                  <a:txBody>
                    <a:bodyPr/>
                    <a:lstStyle/>
                    <a:p>
                      <a:pPr>
                        <a:lnSpc>
                          <a:spcPct val="107000"/>
                        </a:lnSpc>
                        <a:spcAft>
                          <a:spcPts val="0"/>
                        </a:spcAf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FAUNA</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Any comments</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7203784"/>
                  </a:ext>
                </a:extLst>
              </a:tr>
              <a:tr h="341853">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a:lnSpc>
                          <a:spcPct val="107000"/>
                        </a:lnSpc>
                        <a:spcAft>
                          <a:spcPts val="0"/>
                        </a:spcAft>
                      </a:pPr>
                      <a:r>
                        <a:rPr lang="en-GB" sz="1100">
                          <a:effectLst/>
                        </a:rPr>
                        <a:t>Robin /Coal tit/blackbirds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Come to visit while we are there – were very friendly when we were making bird feeders from pine cones, fat &amp; seeds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1876410"/>
                  </a:ext>
                </a:extLst>
              </a:tr>
              <a:tr h="341853">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a:lnSpc>
                          <a:spcPct val="107000"/>
                        </a:lnSpc>
                        <a:spcAft>
                          <a:spcPts val="0"/>
                        </a:spcAft>
                      </a:pPr>
                      <a:r>
                        <a:rPr lang="en-GB" sz="1100">
                          <a:effectLst/>
                        </a:rPr>
                        <a:t>Grey squirrels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Full of grey squirrels – they occasionally do some dramatic swinging through the trees when we are there</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1914793"/>
                  </a:ext>
                </a:extLst>
              </a:tr>
              <a:tr h="167059">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a:lnSpc>
                          <a:spcPct val="107000"/>
                        </a:lnSpc>
                        <a:spcAft>
                          <a:spcPts val="0"/>
                        </a:spcAft>
                      </a:pPr>
                      <a:r>
                        <a:rPr lang="en-GB" sz="1100">
                          <a:effectLst/>
                        </a:rPr>
                        <a:t>Rabbits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Old rabbit burrows onsite - seem to be disused</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4627243"/>
                  </a:ext>
                </a:extLst>
              </a:tr>
              <a:tr h="516646">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a:lnSpc>
                          <a:spcPct val="107000"/>
                        </a:lnSpc>
                        <a:spcAft>
                          <a:spcPts val="0"/>
                        </a:spcAft>
                      </a:pPr>
                      <a:r>
                        <a:rPr lang="en-GB" sz="1100">
                          <a:effectLst/>
                        </a:rPr>
                        <a:t>Bats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During our winter sessions of FS we used a bat detector in the field and identified a soprano pipistrelle flying in the field just behind out site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5089857"/>
                  </a:ext>
                </a:extLst>
              </a:tr>
              <a:tr h="341853">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tc>
                  <a:txBody>
                    <a:bodyPr/>
                    <a:lstStyle/>
                    <a:p>
                      <a:pPr>
                        <a:lnSpc>
                          <a:spcPct val="107000"/>
                        </a:lnSpc>
                        <a:spcAft>
                          <a:spcPts val="0"/>
                        </a:spcAft>
                      </a:pPr>
                      <a:r>
                        <a:rPr lang="en-GB" sz="1100">
                          <a:effectLst/>
                        </a:rPr>
                        <a:t>Foxes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We spotted tracks in the mud just at the edge of out site -more explorations to follow…</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4312713"/>
                  </a:ext>
                </a:extLst>
              </a:tr>
              <a:tr h="167059">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tc>
                <a:tc>
                  <a:txBody>
                    <a:bodyPr/>
                    <a:lstStyle/>
                    <a:p>
                      <a:pPr>
                        <a:lnSpc>
                          <a:spcPct val="107000"/>
                        </a:lnSpc>
                        <a:spcAft>
                          <a:spcPts val="0"/>
                        </a:spcAft>
                      </a:pPr>
                      <a:r>
                        <a:rPr lang="en-GB" sz="1100">
                          <a:effectLst/>
                        </a:rPr>
                        <a:t>Worms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Found when we do some bug hunting on the ground</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3984494"/>
                  </a:ext>
                </a:extLst>
              </a:tr>
              <a:tr h="167059">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tc>
                <a:tc>
                  <a:txBody>
                    <a:bodyPr/>
                    <a:lstStyle/>
                    <a:p>
                      <a:pPr>
                        <a:lnSpc>
                          <a:spcPct val="107000"/>
                        </a:lnSpc>
                        <a:spcAft>
                          <a:spcPts val="0"/>
                        </a:spcAft>
                      </a:pPr>
                      <a:r>
                        <a:rPr lang="en-GB" sz="1100">
                          <a:effectLst/>
                        </a:rPr>
                        <a:t>Ladybirds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Found a 14-spot yellow!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4732114"/>
                  </a:ext>
                </a:extLst>
              </a:tr>
              <a:tr h="516646">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a:lnSpc>
                          <a:spcPct val="107000"/>
                        </a:lnSpc>
                        <a:spcAft>
                          <a:spcPts val="0"/>
                        </a:spcAft>
                      </a:pPr>
                      <a:r>
                        <a:rPr lang="en-GB" sz="1100">
                          <a:effectLst/>
                        </a:rPr>
                        <a:t>Woodlice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Found when we do some bug hunting hiding in the dead leaves on the forest floor and nestled in the base of the trees.</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3256598"/>
                  </a:ext>
                </a:extLst>
              </a:tr>
              <a:tr h="341853">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tc>
                <a:tc>
                  <a:txBody>
                    <a:bodyPr/>
                    <a:lstStyle/>
                    <a:p>
                      <a:pPr>
                        <a:lnSpc>
                          <a:spcPct val="107000"/>
                        </a:lnSpc>
                        <a:spcAft>
                          <a:spcPts val="0"/>
                        </a:spcAft>
                      </a:pPr>
                      <a:r>
                        <a:rPr lang="en-GB" sz="1100">
                          <a:effectLst/>
                        </a:rPr>
                        <a:t>Field Grasshoper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Found out in the field during our summer camp – field grasshopper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4575891"/>
                  </a:ext>
                </a:extLst>
              </a:tr>
              <a:tr h="516646">
                <a:tc>
                  <a:txBody>
                    <a:bodyPr/>
                    <a:lstStyle/>
                    <a:p>
                      <a:pPr>
                        <a:lnSpc>
                          <a:spcPct val="107000"/>
                        </a:lnSpc>
                        <a:spcAft>
                          <a:spcPts val="0"/>
                        </a:spcAft>
                      </a:pPr>
                      <a:r>
                        <a:rPr lang="en-IE" sz="11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tc>
                <a:tc>
                  <a:txBody>
                    <a:bodyPr/>
                    <a:lstStyle/>
                    <a:p>
                      <a:pPr>
                        <a:lnSpc>
                          <a:spcPct val="107000"/>
                        </a:lnSpc>
                        <a:spcAft>
                          <a:spcPts val="0"/>
                        </a:spcAft>
                      </a:pPr>
                      <a:r>
                        <a:rPr lang="en-GB" sz="1100" dirty="0">
                          <a:effectLst/>
                        </a:rPr>
                        <a:t>Others found:</a:t>
                      </a:r>
                      <a:endParaRPr lang="en-IE" sz="1100" dirty="0">
                        <a:effectLst/>
                      </a:endParaRPr>
                    </a:p>
                    <a:p>
                      <a:pPr>
                        <a:lnSpc>
                          <a:spcPct val="107000"/>
                        </a:lnSpc>
                        <a:spcAft>
                          <a:spcPts val="0"/>
                        </a:spcAft>
                      </a:pPr>
                      <a:r>
                        <a:rPr lang="en-GB" sz="1100" dirty="0">
                          <a:effectLst/>
                        </a:rPr>
                        <a:t> </a:t>
                      </a:r>
                      <a:endParaRPr lang="en-IE" sz="1100" dirty="0">
                        <a:effectLst/>
                      </a:endParaRPr>
                    </a:p>
                    <a:p>
                      <a:pPr>
                        <a:lnSpc>
                          <a:spcPct val="107000"/>
                        </a:lnSpc>
                        <a:spcAft>
                          <a:spcPts val="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3999150"/>
                  </a:ext>
                </a:extLst>
              </a:tr>
            </a:tbl>
          </a:graphicData>
        </a:graphic>
      </p:graphicFrame>
      <p:pic>
        <p:nvPicPr>
          <p:cNvPr id="11" name="Picture 10" descr="A picture containing person, holding, wine, hand&#10;&#10;Description automatically generated">
            <a:extLst>
              <a:ext uri="{FF2B5EF4-FFF2-40B4-BE49-F238E27FC236}">
                <a16:creationId xmlns:a16="http://schemas.microsoft.com/office/drawing/2014/main" id="{D6FB0D4E-6465-450B-A058-5E95450B1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1839" y="4496998"/>
            <a:ext cx="1526444" cy="2035258"/>
          </a:xfrm>
          <a:prstGeom prst="rect">
            <a:avLst/>
          </a:prstGeom>
        </p:spPr>
      </p:pic>
      <p:sp>
        <p:nvSpPr>
          <p:cNvPr id="3" name="Speech Bubble: Rectangle with Corners Rounded 2">
            <a:extLst>
              <a:ext uri="{FF2B5EF4-FFF2-40B4-BE49-F238E27FC236}">
                <a16:creationId xmlns:a16="http://schemas.microsoft.com/office/drawing/2014/main" id="{CF3868B6-7592-4C1B-ACF5-8F53683FAA3E}"/>
              </a:ext>
            </a:extLst>
          </p:cNvPr>
          <p:cNvSpPr/>
          <p:nvPr/>
        </p:nvSpPr>
        <p:spPr>
          <a:xfrm>
            <a:off x="9555061" y="645952"/>
            <a:ext cx="2265027" cy="220630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NB. As part of your woodland environment module – identify a range of woodland flora &amp; fauna</a:t>
            </a:r>
          </a:p>
        </p:txBody>
      </p:sp>
    </p:spTree>
    <p:extLst>
      <p:ext uri="{BB962C8B-B14F-4D97-AF65-F5344CB8AC3E}">
        <p14:creationId xmlns:p14="http://schemas.microsoft.com/office/powerpoint/2010/main" val="742550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2694-4F13-4B4C-8B78-1A9EE74AB269}"/>
              </a:ext>
            </a:extLst>
          </p:cNvPr>
          <p:cNvSpPr>
            <a:spLocks noGrp="1"/>
          </p:cNvSpPr>
          <p:nvPr>
            <p:ph type="title"/>
          </p:nvPr>
        </p:nvSpPr>
        <p:spPr>
          <a:xfrm>
            <a:off x="270933" y="365125"/>
            <a:ext cx="11695289" cy="1325563"/>
          </a:xfrm>
        </p:spPr>
        <p:txBody>
          <a:bodyPr/>
          <a:lstStyle/>
          <a:p>
            <a:pPr algn="ctr"/>
            <a:r>
              <a:rPr lang="en-IE" b="1" dirty="0"/>
              <a:t>Useful Resources – for identifying flora &amp; fauna &amp; exploring biodiversity in Ireland!</a:t>
            </a:r>
          </a:p>
        </p:txBody>
      </p:sp>
      <p:sp>
        <p:nvSpPr>
          <p:cNvPr id="3" name="Content Placeholder 2">
            <a:extLst>
              <a:ext uri="{FF2B5EF4-FFF2-40B4-BE49-F238E27FC236}">
                <a16:creationId xmlns:a16="http://schemas.microsoft.com/office/drawing/2014/main" id="{DC707698-C026-4498-ADE4-DC151C70A9F2}"/>
              </a:ext>
            </a:extLst>
          </p:cNvPr>
          <p:cNvSpPr>
            <a:spLocks noGrp="1"/>
          </p:cNvSpPr>
          <p:nvPr>
            <p:ph idx="1"/>
          </p:nvPr>
        </p:nvSpPr>
        <p:spPr>
          <a:xfrm>
            <a:off x="860777" y="2141537"/>
            <a:ext cx="10515600" cy="4351338"/>
          </a:xfrm>
        </p:spPr>
        <p:txBody>
          <a:bodyPr>
            <a:normAutofit lnSpcReduction="10000"/>
          </a:bodyPr>
          <a:lstStyle/>
          <a:p>
            <a:r>
              <a:rPr lang="en-IE" dirty="0"/>
              <a:t>Tree Council of Ireland– primary school children’s resources for activities in native woodlands - </a:t>
            </a:r>
            <a:r>
              <a:rPr lang="en-IE" dirty="0">
                <a:hlinkClick r:id="rId3"/>
              </a:rPr>
              <a:t>https://www.treecouncil.ie/</a:t>
            </a:r>
            <a:r>
              <a:rPr lang="en-IE" dirty="0"/>
              <a:t> </a:t>
            </a:r>
          </a:p>
          <a:p>
            <a:r>
              <a:rPr lang="en-IE" dirty="0"/>
              <a:t>OPAL (NI)– </a:t>
            </a:r>
            <a:r>
              <a:rPr lang="en-IE" dirty="0">
                <a:hlinkClick r:id="rId4"/>
              </a:rPr>
              <a:t>www.opal.org</a:t>
            </a:r>
            <a:r>
              <a:rPr lang="en-IE" dirty="0"/>
              <a:t> - wildlife &amp; flora Id &amp; resource sheets</a:t>
            </a:r>
          </a:p>
          <a:p>
            <a:r>
              <a:rPr lang="en-IE" dirty="0"/>
              <a:t>LEAF Ireland – </a:t>
            </a:r>
            <a:r>
              <a:rPr lang="en-IE" dirty="0">
                <a:hlinkClick r:id="rId5"/>
              </a:rPr>
              <a:t>www.leafireland.org</a:t>
            </a:r>
            <a:r>
              <a:rPr lang="en-IE" dirty="0"/>
              <a:t>  resources – habitats mapping/site mapping/biodiversity assessments/seasonal ID charts</a:t>
            </a:r>
          </a:p>
          <a:p>
            <a:r>
              <a:rPr lang="en-IE" dirty="0"/>
              <a:t>National Biodiversity Data Centre – </a:t>
            </a:r>
            <a:r>
              <a:rPr lang="en-IE" dirty="0">
                <a:hlinkClick r:id="rId6"/>
              </a:rPr>
              <a:t>www.biodiversityireland.ie</a:t>
            </a:r>
            <a:r>
              <a:rPr lang="en-IE" dirty="0"/>
              <a:t> , </a:t>
            </a:r>
            <a:r>
              <a:rPr lang="en-IE" dirty="0">
                <a:hlinkClick r:id="rId7"/>
              </a:rPr>
              <a:t>www.pollinators.ie</a:t>
            </a:r>
            <a:r>
              <a:rPr lang="en-IE" dirty="0"/>
              <a:t> – citizen science recording, ID charts for insects-bees, butterflies, shield bugs, etc.</a:t>
            </a:r>
          </a:p>
          <a:p>
            <a:r>
              <a:rPr lang="en-IE" dirty="0">
                <a:hlinkClick r:id="rId8"/>
              </a:rPr>
              <a:t>https://woodlandwildlifetoolkit.sylva.org.uk/</a:t>
            </a:r>
            <a:r>
              <a:rPr lang="en-IE" dirty="0"/>
              <a:t> - link from myForest - UK species</a:t>
            </a:r>
          </a:p>
        </p:txBody>
      </p:sp>
    </p:spTree>
    <p:extLst>
      <p:ext uri="{BB962C8B-B14F-4D97-AF65-F5344CB8AC3E}">
        <p14:creationId xmlns:p14="http://schemas.microsoft.com/office/powerpoint/2010/main" val="3667360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8C7C6FF5-524D-47B9-A55B-B2467F6C8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9" y="1086606"/>
            <a:ext cx="4086795" cy="5630061"/>
          </a:xfrm>
          <a:prstGeom prst="rect">
            <a:avLst/>
          </a:prstGeom>
        </p:spPr>
      </p:pic>
      <p:pic>
        <p:nvPicPr>
          <p:cNvPr id="5" name="Content Placeholder 4" descr="A screenshot of a cell phone&#10;&#10;Description automatically generated">
            <a:extLst>
              <a:ext uri="{FF2B5EF4-FFF2-40B4-BE49-F238E27FC236}">
                <a16:creationId xmlns:a16="http://schemas.microsoft.com/office/drawing/2014/main" id="{55E17FDF-6907-4EFC-8F3C-EDDA5D983CC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21386612">
            <a:off x="4096365" y="1205463"/>
            <a:ext cx="3999271" cy="5385066"/>
          </a:xfrm>
        </p:spPr>
      </p:pic>
      <p:pic>
        <p:nvPicPr>
          <p:cNvPr id="9" name="Picture 8" descr="A screenshot of a cell phone&#10;&#10;Description automatically generated">
            <a:extLst>
              <a:ext uri="{FF2B5EF4-FFF2-40B4-BE49-F238E27FC236}">
                <a16:creationId xmlns:a16="http://schemas.microsoft.com/office/drawing/2014/main" id="{3AF6162E-F506-48CE-811F-645864430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762" y="129213"/>
            <a:ext cx="4086795" cy="5372850"/>
          </a:xfrm>
          <a:prstGeom prst="rect">
            <a:avLst/>
          </a:prstGeom>
        </p:spPr>
      </p:pic>
      <p:sp>
        <p:nvSpPr>
          <p:cNvPr id="10" name="TextBox 9">
            <a:extLst>
              <a:ext uri="{FF2B5EF4-FFF2-40B4-BE49-F238E27FC236}">
                <a16:creationId xmlns:a16="http://schemas.microsoft.com/office/drawing/2014/main" id="{5F89E5E8-23A0-46E0-ADAA-4A61DDF0144D}"/>
              </a:ext>
            </a:extLst>
          </p:cNvPr>
          <p:cNvSpPr txBox="1"/>
          <p:nvPr/>
        </p:nvSpPr>
        <p:spPr>
          <a:xfrm>
            <a:off x="8379671" y="5679243"/>
            <a:ext cx="3635023" cy="646331"/>
          </a:xfrm>
          <a:prstGeom prst="rect">
            <a:avLst/>
          </a:prstGeom>
          <a:noFill/>
          <a:ln w="38100">
            <a:solidFill>
              <a:schemeClr val="tx1"/>
            </a:solidFill>
          </a:ln>
        </p:spPr>
        <p:txBody>
          <a:bodyPr wrap="square" rtlCol="0">
            <a:spAutoFit/>
          </a:bodyPr>
          <a:lstStyle/>
          <a:p>
            <a:pPr algn="ctr"/>
            <a:r>
              <a:rPr lang="en-IE" b="1" dirty="0"/>
              <a:t>myForest-Woodland Management Plan</a:t>
            </a:r>
          </a:p>
        </p:txBody>
      </p:sp>
      <p:sp>
        <p:nvSpPr>
          <p:cNvPr id="2" name="TextBox 1">
            <a:extLst>
              <a:ext uri="{FF2B5EF4-FFF2-40B4-BE49-F238E27FC236}">
                <a16:creationId xmlns:a16="http://schemas.microsoft.com/office/drawing/2014/main" id="{31DEAF8C-127E-4A80-BB57-84A74EEA9DDA}"/>
              </a:ext>
            </a:extLst>
          </p:cNvPr>
          <p:cNvSpPr txBox="1"/>
          <p:nvPr/>
        </p:nvSpPr>
        <p:spPr>
          <a:xfrm>
            <a:off x="85219" y="129213"/>
            <a:ext cx="8052501" cy="707886"/>
          </a:xfrm>
          <a:prstGeom prst="rect">
            <a:avLst/>
          </a:prstGeom>
          <a:noFill/>
        </p:spPr>
        <p:txBody>
          <a:bodyPr wrap="square" rtlCol="0">
            <a:spAutoFit/>
          </a:bodyPr>
          <a:lstStyle/>
          <a:p>
            <a:r>
              <a:rPr lang="en-IE" sz="4000" b="1" dirty="0">
                <a:latin typeface="+mj-lt"/>
              </a:rPr>
              <a:t>9. Input data – Plot map on myForest</a:t>
            </a:r>
          </a:p>
        </p:txBody>
      </p:sp>
    </p:spTree>
    <p:extLst>
      <p:ext uri="{BB962C8B-B14F-4D97-AF65-F5344CB8AC3E}">
        <p14:creationId xmlns:p14="http://schemas.microsoft.com/office/powerpoint/2010/main" val="269661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AA73-29E6-4816-9E2C-F447FF925DD2}"/>
              </a:ext>
            </a:extLst>
          </p:cNvPr>
          <p:cNvSpPr>
            <a:spLocks noGrp="1"/>
          </p:cNvSpPr>
          <p:nvPr>
            <p:ph type="title"/>
          </p:nvPr>
        </p:nvSpPr>
        <p:spPr>
          <a:xfrm>
            <a:off x="612396" y="272846"/>
            <a:ext cx="10741404" cy="1325563"/>
          </a:xfrm>
        </p:spPr>
        <p:txBody>
          <a:bodyPr/>
          <a:lstStyle/>
          <a:p>
            <a:r>
              <a:rPr lang="en-IE" b="1" dirty="0"/>
              <a:t>10. Ideas to help improve/maintain biodiversity</a:t>
            </a:r>
          </a:p>
        </p:txBody>
      </p:sp>
      <p:sp>
        <p:nvSpPr>
          <p:cNvPr id="3" name="Content Placeholder 2">
            <a:extLst>
              <a:ext uri="{FF2B5EF4-FFF2-40B4-BE49-F238E27FC236}">
                <a16:creationId xmlns:a16="http://schemas.microsoft.com/office/drawing/2014/main" id="{178A278F-829D-4488-A45D-E8428FB78F8E}"/>
              </a:ext>
            </a:extLst>
          </p:cNvPr>
          <p:cNvSpPr>
            <a:spLocks noGrp="1"/>
          </p:cNvSpPr>
          <p:nvPr>
            <p:ph idx="1"/>
          </p:nvPr>
        </p:nvSpPr>
        <p:spPr>
          <a:xfrm>
            <a:off x="838200" y="1702965"/>
            <a:ext cx="10515600" cy="4473998"/>
          </a:xfrm>
        </p:spPr>
        <p:txBody>
          <a:bodyPr>
            <a:normAutofit fontScale="92500" lnSpcReduction="20000"/>
          </a:bodyPr>
          <a:lstStyle/>
          <a:p>
            <a:r>
              <a:rPr lang="en-IE" dirty="0"/>
              <a:t>Tree Nursery – saving &amp; planting local seeds from local woodlands</a:t>
            </a:r>
          </a:p>
          <a:p>
            <a:r>
              <a:rPr lang="en-IE" dirty="0"/>
              <a:t>Plant trees - plant a mini native woodland  from seeds you saved</a:t>
            </a:r>
          </a:p>
          <a:p>
            <a:r>
              <a:rPr lang="en-IE" dirty="0"/>
              <a:t>Coppice plants – taking cuttings  - elder/willow</a:t>
            </a:r>
          </a:p>
          <a:p>
            <a:r>
              <a:rPr lang="en-IE" dirty="0"/>
              <a:t>Planting wild plants – edible – wild garlic, tri-cornered leek (invasive)</a:t>
            </a:r>
          </a:p>
          <a:p>
            <a:r>
              <a:rPr lang="en-IE" dirty="0"/>
              <a:t>Wild Areas – encouraging wild area - not walked on- fenced off - sow wildflower seeds (be careful with this)</a:t>
            </a:r>
          </a:p>
          <a:p>
            <a:r>
              <a:rPr lang="en-IE" dirty="0"/>
              <a:t>Water area – dig a pond</a:t>
            </a:r>
          </a:p>
          <a:p>
            <a:r>
              <a:rPr lang="en-IE" dirty="0"/>
              <a:t>Log piles</a:t>
            </a:r>
          </a:p>
          <a:p>
            <a:r>
              <a:rPr lang="en-IE" dirty="0"/>
              <a:t>Other habitats – woodwork projects - bird boxes &amp; nesting boxes, ladybird house, bat boxes, butterfly house, hedgehog hibernation box</a:t>
            </a:r>
          </a:p>
          <a:p>
            <a:r>
              <a:rPr lang="en-IE" dirty="0"/>
              <a:t>Re-Wilding – fence off area - let nature do it’s thing – lack of total wilderness left in world</a:t>
            </a:r>
          </a:p>
        </p:txBody>
      </p:sp>
    </p:spTree>
    <p:extLst>
      <p:ext uri="{BB962C8B-B14F-4D97-AF65-F5344CB8AC3E}">
        <p14:creationId xmlns:p14="http://schemas.microsoft.com/office/powerpoint/2010/main" val="365890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32546-92E5-4C0E-9E46-BC5FC6CF4DDB}"/>
              </a:ext>
            </a:extLst>
          </p:cNvPr>
          <p:cNvSpPr>
            <a:spLocks noGrp="1"/>
          </p:cNvSpPr>
          <p:nvPr>
            <p:ph idx="1"/>
          </p:nvPr>
        </p:nvSpPr>
        <p:spPr>
          <a:xfrm>
            <a:off x="938868" y="2127629"/>
            <a:ext cx="10515600" cy="4351338"/>
          </a:xfrm>
        </p:spPr>
        <p:txBody>
          <a:bodyPr>
            <a:normAutofit/>
          </a:bodyPr>
          <a:lstStyle/>
          <a:p>
            <a:pPr marL="0" indent="0" algn="ctr">
              <a:buNone/>
            </a:pPr>
            <a:r>
              <a:rPr lang="en-IE" sz="4400" dirty="0"/>
              <a:t>Re-introduce yourself and buddy break out (10 minutes)</a:t>
            </a:r>
          </a:p>
          <a:p>
            <a:pPr marL="0" indent="0" algn="ctr">
              <a:buNone/>
            </a:pPr>
            <a:r>
              <a:rPr lang="en-IE" sz="4400" dirty="0"/>
              <a:t>What do you know about ecology in Portugal?</a:t>
            </a:r>
          </a:p>
          <a:p>
            <a:pPr algn="ctr"/>
            <a:r>
              <a:rPr lang="en-IE" sz="4400" dirty="0"/>
              <a:t>1 Forest School thing you feel confident</a:t>
            </a:r>
          </a:p>
          <a:p>
            <a:pPr algn="ctr"/>
            <a:r>
              <a:rPr lang="en-IE" sz="4400" dirty="0"/>
              <a:t>1 </a:t>
            </a:r>
            <a:r>
              <a:rPr lang="en-IE" sz="4400"/>
              <a:t>Forest School </a:t>
            </a:r>
            <a:r>
              <a:rPr lang="en-IE" sz="4400" dirty="0"/>
              <a:t>thing you want support with</a:t>
            </a:r>
          </a:p>
        </p:txBody>
      </p:sp>
      <p:sp>
        <p:nvSpPr>
          <p:cNvPr id="6" name="Speech Bubble: Rectangle with Corners Rounded 5">
            <a:extLst>
              <a:ext uri="{FF2B5EF4-FFF2-40B4-BE49-F238E27FC236}">
                <a16:creationId xmlns:a16="http://schemas.microsoft.com/office/drawing/2014/main" id="{29D29AA5-0F5A-4FAB-B65E-242951D9C440}"/>
              </a:ext>
            </a:extLst>
          </p:cNvPr>
          <p:cNvSpPr/>
          <p:nvPr/>
        </p:nvSpPr>
        <p:spPr>
          <a:xfrm>
            <a:off x="360727" y="234892"/>
            <a:ext cx="2902591" cy="1384183"/>
          </a:xfrm>
          <a:prstGeom prst="wedgeRoundRectCallout">
            <a:avLst>
              <a:gd name="adj1" fmla="val 33992"/>
              <a:gd name="adj2" fmla="val 70985"/>
              <a:gd name="adj3" fmla="val 16667"/>
            </a:avLst>
          </a:pr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E" sz="2400" dirty="0">
                <a:ln w="0"/>
                <a:solidFill>
                  <a:schemeClr val="tx1"/>
                </a:solidFill>
                <a:effectLst>
                  <a:outerShdw blurRad="38100" dist="19050" dir="2700000" algn="tl" rotWithShape="0">
                    <a:schemeClr val="dk1">
                      <a:alpha val="40000"/>
                    </a:schemeClr>
                  </a:outerShdw>
                </a:effectLst>
              </a:rPr>
              <a:t>A little brain warm up!</a:t>
            </a:r>
          </a:p>
        </p:txBody>
      </p:sp>
    </p:spTree>
    <p:extLst>
      <p:ext uri="{BB962C8B-B14F-4D97-AF65-F5344CB8AC3E}">
        <p14:creationId xmlns:p14="http://schemas.microsoft.com/office/powerpoint/2010/main" val="272900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E74-1ED5-4DFE-97DC-F430E533BB3F}"/>
              </a:ext>
            </a:extLst>
          </p:cNvPr>
          <p:cNvSpPr>
            <a:spLocks noGrp="1"/>
          </p:cNvSpPr>
          <p:nvPr>
            <p:ph type="title"/>
          </p:nvPr>
        </p:nvSpPr>
        <p:spPr/>
        <p:txBody>
          <a:bodyPr/>
          <a:lstStyle/>
          <a:p>
            <a:r>
              <a:rPr lang="en-IE" b="1" dirty="0"/>
              <a:t>Biosecurity – key things to think about</a:t>
            </a:r>
          </a:p>
        </p:txBody>
      </p:sp>
      <p:sp>
        <p:nvSpPr>
          <p:cNvPr id="3" name="Content Placeholder 2">
            <a:extLst>
              <a:ext uri="{FF2B5EF4-FFF2-40B4-BE49-F238E27FC236}">
                <a16:creationId xmlns:a16="http://schemas.microsoft.com/office/drawing/2014/main" id="{5EE3BC72-DBEE-48A1-91AD-80FC295FA5FB}"/>
              </a:ext>
            </a:extLst>
          </p:cNvPr>
          <p:cNvSpPr>
            <a:spLocks noGrp="1"/>
          </p:cNvSpPr>
          <p:nvPr>
            <p:ph idx="1"/>
          </p:nvPr>
        </p:nvSpPr>
        <p:spPr>
          <a:xfrm>
            <a:off x="662710" y="1679718"/>
            <a:ext cx="8254606" cy="4351338"/>
          </a:xfrm>
        </p:spPr>
        <p:txBody>
          <a:bodyPr/>
          <a:lstStyle/>
          <a:p>
            <a:r>
              <a:rPr lang="en-IE" dirty="0"/>
              <a:t>Keeping eyes open – for anything unusual  - changes in trees etc.</a:t>
            </a:r>
          </a:p>
          <a:p>
            <a:r>
              <a:rPr lang="en-IE" dirty="0"/>
              <a:t>Learning about existing diseases – know your trees</a:t>
            </a:r>
          </a:p>
          <a:p>
            <a:r>
              <a:rPr lang="en-IE" dirty="0"/>
              <a:t>Tree Planting - Provenance – of trees/plants going into ground – where did the plant come from? Europe? Ireland? ONLY USE - Portuguese origin trees</a:t>
            </a:r>
          </a:p>
          <a:p>
            <a:r>
              <a:rPr lang="en-IE" dirty="0"/>
              <a:t>Ponds – don’t move frog spawn – let it occur naturally</a:t>
            </a:r>
          </a:p>
          <a:p>
            <a:r>
              <a:rPr lang="en-IE" dirty="0"/>
              <a:t>Know your invasive species - don’t plant or encourage</a:t>
            </a:r>
          </a:p>
          <a:p>
            <a:endParaRPr lang="en-IE" dirty="0"/>
          </a:p>
        </p:txBody>
      </p:sp>
      <p:pic>
        <p:nvPicPr>
          <p:cNvPr id="5" name="Picture 4" descr="A green sign with white text&#10;&#10;Description automatically generated">
            <a:extLst>
              <a:ext uri="{FF2B5EF4-FFF2-40B4-BE49-F238E27FC236}">
                <a16:creationId xmlns:a16="http://schemas.microsoft.com/office/drawing/2014/main" id="{D7DDE14A-AC60-4AAB-8607-6F051D3C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8965">
            <a:off x="9322098" y="3399970"/>
            <a:ext cx="2278799" cy="3212791"/>
          </a:xfrm>
          <a:prstGeom prst="rect">
            <a:avLst/>
          </a:prstGeom>
        </p:spPr>
      </p:pic>
      <p:sp>
        <p:nvSpPr>
          <p:cNvPr id="6" name="TextBox 5">
            <a:extLst>
              <a:ext uri="{FF2B5EF4-FFF2-40B4-BE49-F238E27FC236}">
                <a16:creationId xmlns:a16="http://schemas.microsoft.com/office/drawing/2014/main" id="{898DBA02-7C0E-44EB-97E8-17E598651642}"/>
              </a:ext>
            </a:extLst>
          </p:cNvPr>
          <p:cNvSpPr txBox="1"/>
          <p:nvPr/>
        </p:nvSpPr>
        <p:spPr>
          <a:xfrm>
            <a:off x="9715834" y="2586546"/>
            <a:ext cx="2088444" cy="584775"/>
          </a:xfrm>
          <a:prstGeom prst="rect">
            <a:avLst/>
          </a:prstGeom>
          <a:noFill/>
        </p:spPr>
        <p:txBody>
          <a:bodyPr wrap="square" rtlCol="0">
            <a:spAutoFit/>
          </a:bodyPr>
          <a:lstStyle/>
          <a:p>
            <a:pPr algn="ctr"/>
            <a:r>
              <a:rPr lang="en-IE" sz="1600" b="1" dirty="0"/>
              <a:t>myForest - Tree Disease factsheets</a:t>
            </a:r>
          </a:p>
        </p:txBody>
      </p:sp>
      <p:sp>
        <p:nvSpPr>
          <p:cNvPr id="7" name="Speech Bubble: Oval 6">
            <a:extLst>
              <a:ext uri="{FF2B5EF4-FFF2-40B4-BE49-F238E27FC236}">
                <a16:creationId xmlns:a16="http://schemas.microsoft.com/office/drawing/2014/main" id="{129881FB-43C2-45FB-A593-51C11AF489C4}"/>
              </a:ext>
            </a:extLst>
          </p:cNvPr>
          <p:cNvSpPr/>
          <p:nvPr/>
        </p:nvSpPr>
        <p:spPr>
          <a:xfrm>
            <a:off x="7499927" y="5809673"/>
            <a:ext cx="1542473" cy="683202"/>
          </a:xfrm>
          <a:prstGeom prst="wedgeEllipseCallout">
            <a:avLst>
              <a:gd name="adj1" fmla="val 54764"/>
              <a:gd name="adj2" fmla="val -9218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dirty="0"/>
              <a:t>Ash Dieback</a:t>
            </a:r>
          </a:p>
        </p:txBody>
      </p:sp>
    </p:spTree>
    <p:extLst>
      <p:ext uri="{BB962C8B-B14F-4D97-AF65-F5344CB8AC3E}">
        <p14:creationId xmlns:p14="http://schemas.microsoft.com/office/powerpoint/2010/main" val="3197050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CA35E1-3FCB-4356-B23E-2D5224EDA503}"/>
              </a:ext>
            </a:extLst>
          </p:cNvPr>
          <p:cNvSpPr>
            <a:spLocks noGrp="1"/>
          </p:cNvSpPr>
          <p:nvPr>
            <p:ph type="title"/>
          </p:nvPr>
        </p:nvSpPr>
        <p:spPr>
          <a:xfrm>
            <a:off x="507030" y="231792"/>
            <a:ext cx="5531555" cy="1135737"/>
          </a:xfrm>
        </p:spPr>
        <p:txBody>
          <a:bodyPr>
            <a:normAutofit/>
          </a:bodyPr>
          <a:lstStyle/>
          <a:p>
            <a:r>
              <a:rPr lang="en-IE" sz="3600" b="1" dirty="0"/>
              <a:t>Wildlife &amp; Habitat Protection</a:t>
            </a:r>
          </a:p>
        </p:txBody>
      </p:sp>
      <p:sp>
        <p:nvSpPr>
          <p:cNvPr id="3" name="Content Placeholder 2">
            <a:extLst>
              <a:ext uri="{FF2B5EF4-FFF2-40B4-BE49-F238E27FC236}">
                <a16:creationId xmlns:a16="http://schemas.microsoft.com/office/drawing/2014/main" id="{83DFBA50-FD3B-48E2-941B-D989C6B41498}"/>
              </a:ext>
            </a:extLst>
          </p:cNvPr>
          <p:cNvSpPr>
            <a:spLocks noGrp="1"/>
          </p:cNvSpPr>
          <p:nvPr>
            <p:ph idx="1"/>
          </p:nvPr>
        </p:nvSpPr>
        <p:spPr>
          <a:xfrm>
            <a:off x="327348" y="1249960"/>
            <a:ext cx="5782217" cy="5286307"/>
          </a:xfrm>
        </p:spPr>
        <p:txBody>
          <a:bodyPr>
            <a:noAutofit/>
          </a:bodyPr>
          <a:lstStyle/>
          <a:p>
            <a:r>
              <a:rPr lang="en-IE" sz="2000" dirty="0">
                <a:hlinkClick r:id="rId3"/>
              </a:rPr>
              <a:t>http://www.conserveireland.com/</a:t>
            </a:r>
            <a:r>
              <a:rPr lang="en-IE" sz="2000" dirty="0"/>
              <a:t> - info on protected &amp; endangered species-mammals, birds, fish, insects, habitat types in Ireland, habitat designations</a:t>
            </a:r>
          </a:p>
          <a:p>
            <a:r>
              <a:rPr lang="en-IE" sz="2000" dirty="0"/>
              <a:t>Invasive species – Non-native species - Endangered Species – National Biodiversity Data Centre - </a:t>
            </a:r>
            <a:r>
              <a:rPr lang="en-IE" sz="2000" dirty="0">
                <a:hlinkClick r:id="rId4"/>
              </a:rPr>
              <a:t>https://species.biodiversityireland.ie/</a:t>
            </a:r>
            <a:endParaRPr lang="en-IE" sz="2000" dirty="0"/>
          </a:p>
          <a:p>
            <a:r>
              <a:rPr lang="en-IE" sz="2000" dirty="0"/>
              <a:t>Wildlife Act 1976-2000 – Irish Protection Law for Wildlife, also European &amp; International protection laws</a:t>
            </a:r>
          </a:p>
          <a:p>
            <a:pPr lvl="1"/>
            <a:r>
              <a:rPr lang="en-GB" sz="1600" dirty="0"/>
              <a:t>Underpinning legislations for nature conservation and biodiversity in each country. </a:t>
            </a:r>
          </a:p>
          <a:p>
            <a:pPr lvl="1"/>
            <a:r>
              <a:rPr lang="en-GB" sz="1600" dirty="0"/>
              <a:t>Particularly in relation to the protection of birds and their nests, bats as well as flora and the introduction of invasive species.</a:t>
            </a:r>
          </a:p>
          <a:p>
            <a:pPr lvl="1"/>
            <a:r>
              <a:rPr lang="en-IE" sz="1600" dirty="0"/>
              <a:t>Hedgerow cutting – banned from April to August – bird nesting season</a:t>
            </a:r>
          </a:p>
          <a:p>
            <a:pPr lvl="1"/>
            <a:r>
              <a:rPr lang="en-IE" sz="1600" dirty="0"/>
              <a:t>Any tree over 10 years old requires permission to be cut down.</a:t>
            </a:r>
          </a:p>
        </p:txBody>
      </p:sp>
      <p:pic>
        <p:nvPicPr>
          <p:cNvPr id="7" name="Picture 6" descr="A close up of an animal&#10;&#10;Description automatically generated">
            <a:extLst>
              <a:ext uri="{FF2B5EF4-FFF2-40B4-BE49-F238E27FC236}">
                <a16:creationId xmlns:a16="http://schemas.microsoft.com/office/drawing/2014/main" id="{7F281D28-09C9-4918-A7FE-2D831EBAD396}"/>
              </a:ext>
            </a:extLst>
          </p:cNvPr>
          <p:cNvPicPr>
            <a:picLocks noChangeAspect="1"/>
          </p:cNvPicPr>
          <p:nvPr/>
        </p:nvPicPr>
        <p:blipFill rotWithShape="1">
          <a:blip r:embed="rId5">
            <a:extLst>
              <a:ext uri="{28A0092B-C50C-407E-A947-70E740481C1C}">
                <a14:useLocalDpi xmlns:a14="http://schemas.microsoft.com/office/drawing/2010/main" val="0"/>
              </a:ext>
            </a:extLst>
          </a:blip>
          <a:srcRect t="1843" r="2" b="21360"/>
          <a:stretch/>
        </p:blipFill>
        <p:spPr>
          <a:xfrm>
            <a:off x="6412116" y="61940"/>
            <a:ext cx="5779884" cy="3429000"/>
          </a:xfrm>
          <a:prstGeom prst="rect">
            <a:avLst/>
          </a:prstGeom>
        </p:spPr>
      </p:pic>
      <p:grpSp>
        <p:nvGrpSpPr>
          <p:cNvPr id="41" name="Group 3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5" name="Rectangle 3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3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Isosceles Triangle 3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lower&#10;&#10;Description automatically generated">
            <a:extLst>
              <a:ext uri="{FF2B5EF4-FFF2-40B4-BE49-F238E27FC236}">
                <a16:creationId xmlns:a16="http://schemas.microsoft.com/office/drawing/2014/main" id="{18AB0A2D-EF1A-4F15-ADBF-7E21BA25EC39}"/>
              </a:ext>
            </a:extLst>
          </p:cNvPr>
          <p:cNvPicPr>
            <a:picLocks noChangeAspect="1"/>
          </p:cNvPicPr>
          <p:nvPr/>
        </p:nvPicPr>
        <p:blipFill rotWithShape="1">
          <a:blip r:embed="rId6">
            <a:extLst>
              <a:ext uri="{28A0092B-C50C-407E-A947-70E740481C1C}">
                <a14:useLocalDpi xmlns:a14="http://schemas.microsoft.com/office/drawing/2010/main" val="0"/>
              </a:ext>
            </a:extLst>
          </a:blip>
          <a:srcRect t="4909" r="2" b="10941"/>
          <a:stretch/>
        </p:blipFill>
        <p:spPr>
          <a:xfrm>
            <a:off x="6412116" y="3286389"/>
            <a:ext cx="5779884" cy="3428999"/>
          </a:xfrm>
          <a:prstGeom prst="rect">
            <a:avLst/>
          </a:prstGeom>
        </p:spPr>
      </p:pic>
    </p:spTree>
    <p:extLst>
      <p:ext uri="{BB962C8B-B14F-4D97-AF65-F5344CB8AC3E}">
        <p14:creationId xmlns:p14="http://schemas.microsoft.com/office/powerpoint/2010/main" val="2355093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FB849-429C-4AB5-82E3-01637404B7CF}"/>
              </a:ext>
            </a:extLst>
          </p:cNvPr>
          <p:cNvSpPr>
            <a:spLocks noGrp="1"/>
          </p:cNvSpPr>
          <p:nvPr>
            <p:ph type="title"/>
          </p:nvPr>
        </p:nvSpPr>
        <p:spPr>
          <a:xfrm>
            <a:off x="738231" y="171162"/>
            <a:ext cx="3070371" cy="2371148"/>
          </a:xfrm>
        </p:spPr>
        <p:txBody>
          <a:bodyPr>
            <a:normAutofit/>
          </a:bodyPr>
          <a:lstStyle/>
          <a:p>
            <a:r>
              <a:rPr lang="en-GB" sz="3200" b="1" dirty="0">
                <a:solidFill>
                  <a:srgbClr val="FFFFFF"/>
                </a:solidFill>
                <a:latin typeface="Calibri" panose="020F0502020204030204" pitchFamily="34" charset="0"/>
                <a:ea typeface="Calibri" panose="020F0502020204030204" pitchFamily="34" charset="0"/>
              </a:rPr>
              <a:t>11. Make a 3 Year Plan -  Management Plan</a:t>
            </a:r>
            <a:br>
              <a:rPr lang="en-IE" sz="3200" dirty="0">
                <a:solidFill>
                  <a:srgbClr val="FFFFFF"/>
                </a:solidFill>
                <a:latin typeface="Calibri" panose="020F0502020204030204" pitchFamily="34" charset="0"/>
                <a:ea typeface="Calibri" panose="020F0502020204030204" pitchFamily="34" charset="0"/>
              </a:rPr>
            </a:br>
            <a:endParaRPr lang="en-IE" sz="3200" dirty="0">
              <a:solidFill>
                <a:srgbClr val="FFFFFF"/>
              </a:solidFill>
            </a:endParaRPr>
          </a:p>
        </p:txBody>
      </p:sp>
      <p:graphicFrame>
        <p:nvGraphicFramePr>
          <p:cNvPr id="4" name="Table 3">
            <a:extLst>
              <a:ext uri="{FF2B5EF4-FFF2-40B4-BE49-F238E27FC236}">
                <a16:creationId xmlns:a16="http://schemas.microsoft.com/office/drawing/2014/main" id="{12215344-8A82-4CB4-A84A-B9EDD62C6130}"/>
              </a:ext>
            </a:extLst>
          </p:cNvPr>
          <p:cNvGraphicFramePr>
            <a:graphicFrameLocks noGrp="1"/>
          </p:cNvGraphicFramePr>
          <p:nvPr>
            <p:extLst>
              <p:ext uri="{D42A27DB-BD31-4B8C-83A1-F6EECF244321}">
                <p14:modId xmlns:p14="http://schemas.microsoft.com/office/powerpoint/2010/main" val="4034766797"/>
              </p:ext>
            </p:extLst>
          </p:nvPr>
        </p:nvGraphicFramePr>
        <p:xfrm>
          <a:off x="3886200" y="1"/>
          <a:ext cx="8194963" cy="6742542"/>
        </p:xfrm>
        <a:graphic>
          <a:graphicData uri="http://schemas.openxmlformats.org/drawingml/2006/table">
            <a:tbl>
              <a:tblPr firstRow="1" firstCol="1" bandRow="1">
                <a:tableStyleId>{5C22544A-7EE6-4342-B048-85BDC9FD1C3A}</a:tableStyleId>
              </a:tblPr>
              <a:tblGrid>
                <a:gridCol w="1044739">
                  <a:extLst>
                    <a:ext uri="{9D8B030D-6E8A-4147-A177-3AD203B41FA5}">
                      <a16:colId xmlns:a16="http://schemas.microsoft.com/office/drawing/2014/main" val="941632098"/>
                    </a:ext>
                  </a:extLst>
                </a:gridCol>
                <a:gridCol w="2043381">
                  <a:extLst>
                    <a:ext uri="{9D8B030D-6E8A-4147-A177-3AD203B41FA5}">
                      <a16:colId xmlns:a16="http://schemas.microsoft.com/office/drawing/2014/main" val="2676973645"/>
                    </a:ext>
                  </a:extLst>
                </a:gridCol>
                <a:gridCol w="2270288">
                  <a:extLst>
                    <a:ext uri="{9D8B030D-6E8A-4147-A177-3AD203B41FA5}">
                      <a16:colId xmlns:a16="http://schemas.microsoft.com/office/drawing/2014/main" val="1563701187"/>
                    </a:ext>
                  </a:extLst>
                </a:gridCol>
                <a:gridCol w="2836555">
                  <a:extLst>
                    <a:ext uri="{9D8B030D-6E8A-4147-A177-3AD203B41FA5}">
                      <a16:colId xmlns:a16="http://schemas.microsoft.com/office/drawing/2014/main" val="4238493834"/>
                    </a:ext>
                  </a:extLst>
                </a:gridCol>
              </a:tblGrid>
              <a:tr h="325477">
                <a:tc gridSpan="4">
                  <a:txBody>
                    <a:bodyPr/>
                    <a:lstStyle/>
                    <a:p>
                      <a:pPr>
                        <a:lnSpc>
                          <a:spcPct val="115000"/>
                        </a:lnSpc>
                        <a:spcAft>
                          <a:spcPts val="0"/>
                        </a:spcAft>
                      </a:pPr>
                      <a:r>
                        <a:rPr lang="en-GB" sz="1400">
                          <a:effectLst/>
                        </a:rPr>
                        <a:t>Year 1</a:t>
                      </a:r>
                      <a:endParaRPr lang="en-IE" sz="1300">
                        <a:effectLst/>
                        <a:latin typeface="Calibri" panose="020F0502020204030204" pitchFamily="34" charset="0"/>
                        <a:ea typeface="Calibri" panose="020F0502020204030204" pitchFamily="34" charset="0"/>
                      </a:endParaRPr>
                    </a:p>
                  </a:txBody>
                  <a:tcPr marL="76256" marR="76256" marT="0" marB="0"/>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610330234"/>
                  </a:ext>
                </a:extLst>
              </a:tr>
              <a:tr h="325477">
                <a:tc>
                  <a:txBody>
                    <a:bodyPr/>
                    <a:lstStyle/>
                    <a:p>
                      <a:pPr>
                        <a:lnSpc>
                          <a:spcPct val="115000"/>
                        </a:lnSpc>
                        <a:spcAft>
                          <a:spcPts val="0"/>
                        </a:spcAft>
                      </a:pPr>
                      <a:r>
                        <a:rPr lang="en-GB" sz="1400">
                          <a:effectLst/>
                        </a:rPr>
                        <a:t>Season</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b="1" dirty="0">
                          <a:effectLst/>
                        </a:rPr>
                        <a:t>Action</a:t>
                      </a:r>
                      <a:endParaRPr lang="en-IE" sz="1300" b="1" dirty="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b="1" dirty="0">
                          <a:effectLst/>
                        </a:rPr>
                        <a:t>Purpose</a:t>
                      </a:r>
                      <a:endParaRPr lang="en-IE" sz="1300" b="1" dirty="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b="1" dirty="0">
                          <a:effectLst/>
                        </a:rPr>
                        <a:t>Comments/Notes/Monitoring</a:t>
                      </a:r>
                      <a:endParaRPr lang="en-IE" sz="1300" b="1" dirty="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1573851742"/>
                  </a:ext>
                </a:extLst>
              </a:tr>
              <a:tr h="618804">
                <a:tc>
                  <a:txBody>
                    <a:bodyPr/>
                    <a:lstStyle/>
                    <a:p>
                      <a:pPr>
                        <a:lnSpc>
                          <a:spcPct val="115000"/>
                        </a:lnSpc>
                        <a:spcAft>
                          <a:spcPts val="0"/>
                        </a:spcAft>
                      </a:pPr>
                      <a:r>
                        <a:rPr lang="en-GB" sz="1400">
                          <a:effectLst/>
                        </a:rPr>
                        <a:t>Spring</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Mark out pathways of FS site</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To minimise ground compaction</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dirty="0">
                          <a:effectLst/>
                        </a:rPr>
                        <a:t>Fix point photos – to monitor over time</a:t>
                      </a:r>
                      <a:endParaRPr lang="en-IE" sz="1300" dirty="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3442517208"/>
                  </a:ext>
                </a:extLst>
              </a:tr>
              <a:tr h="618804">
                <a:tc>
                  <a:txBody>
                    <a:bodyPr/>
                    <a:lstStyle/>
                    <a:p>
                      <a:pPr>
                        <a:lnSpc>
                          <a:spcPct val="115000"/>
                        </a:lnSpc>
                        <a:spcAft>
                          <a:spcPts val="0"/>
                        </a:spcAft>
                      </a:pPr>
                      <a:r>
                        <a:rPr lang="en-GB" sz="1400">
                          <a:effectLst/>
                        </a:rPr>
                        <a:t>Spring</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Mark site of fire</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To minimise ground compaction</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Fix point photos – to monitor over time</a:t>
                      </a:r>
                      <a:endParaRPr lang="en-IE" sz="130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1108979501"/>
                  </a:ext>
                </a:extLst>
              </a:tr>
              <a:tr h="618804">
                <a:tc>
                  <a:txBody>
                    <a:bodyPr/>
                    <a:lstStyle/>
                    <a:p>
                      <a:pPr>
                        <a:lnSpc>
                          <a:spcPct val="115000"/>
                        </a:lnSpc>
                        <a:spcAft>
                          <a:spcPts val="0"/>
                        </a:spcAft>
                      </a:pPr>
                      <a:r>
                        <a:rPr lang="en-GB" sz="1400">
                          <a:effectLst/>
                        </a:rPr>
                        <a:t>Spring</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Check tree safety</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Site &amp; children safety</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Get tree expert in to assess trees</a:t>
                      </a:r>
                      <a:endParaRPr lang="en-IE" sz="130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1082568808"/>
                  </a:ext>
                </a:extLst>
              </a:tr>
              <a:tr h="618804">
                <a:tc>
                  <a:txBody>
                    <a:bodyPr/>
                    <a:lstStyle/>
                    <a:p>
                      <a:pPr>
                        <a:lnSpc>
                          <a:spcPct val="115000"/>
                        </a:lnSpc>
                        <a:spcAft>
                          <a:spcPts val="0"/>
                        </a:spcAft>
                      </a:pPr>
                      <a:r>
                        <a:rPr lang="en-GB" sz="1400">
                          <a:effectLst/>
                        </a:rPr>
                        <a:t>Summer</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Survey flora of site</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Baseline assessment of flora onsite</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See list attached on separate doc</a:t>
                      </a:r>
                      <a:endParaRPr lang="en-IE" sz="130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3716427446"/>
                  </a:ext>
                </a:extLst>
              </a:tr>
              <a:tr h="912130">
                <a:tc>
                  <a:txBody>
                    <a:bodyPr/>
                    <a:lstStyle/>
                    <a:p>
                      <a:pPr>
                        <a:lnSpc>
                          <a:spcPct val="115000"/>
                        </a:lnSpc>
                        <a:spcAft>
                          <a:spcPts val="0"/>
                        </a:spcAft>
                      </a:pPr>
                      <a:r>
                        <a:rPr lang="en-GB" sz="1400">
                          <a:effectLst/>
                        </a:rPr>
                        <a:t>Summer</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Survey fauna of site – bug hunts, signs of wildlife</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Baseline assessment of fauna onsite</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See list attached on separate doc</a:t>
                      </a:r>
                      <a:endParaRPr lang="en-IE" sz="130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3986517746"/>
                  </a:ext>
                </a:extLst>
              </a:tr>
              <a:tr h="1205458">
                <a:tc>
                  <a:txBody>
                    <a:bodyPr/>
                    <a:lstStyle/>
                    <a:p>
                      <a:pPr>
                        <a:lnSpc>
                          <a:spcPct val="115000"/>
                        </a:lnSpc>
                        <a:spcAft>
                          <a:spcPts val="0"/>
                        </a:spcAft>
                      </a:pPr>
                      <a:r>
                        <a:rPr lang="en-GB" sz="1400">
                          <a:effectLst/>
                        </a:rPr>
                        <a:t>Autumn</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Gather tree seeds from the FS site/Start tree nursery</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To plant future trees/Education for kids/Sell on to raise money for materials</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a:effectLst/>
                        </a:rPr>
                        <a:t>Can be mobile in boxes-don’t need fixed site</a:t>
                      </a:r>
                      <a:endParaRPr lang="en-IE" sz="130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1557249073"/>
                  </a:ext>
                </a:extLst>
              </a:tr>
              <a:tr h="1498784">
                <a:tc>
                  <a:txBody>
                    <a:bodyPr/>
                    <a:lstStyle/>
                    <a:p>
                      <a:pPr>
                        <a:lnSpc>
                          <a:spcPct val="115000"/>
                        </a:lnSpc>
                        <a:spcAft>
                          <a:spcPts val="0"/>
                        </a:spcAft>
                      </a:pPr>
                      <a:r>
                        <a:rPr lang="en-GB" sz="1400">
                          <a:effectLst/>
                        </a:rPr>
                        <a:t>Winter</a:t>
                      </a:r>
                      <a:endParaRPr lang="en-IE" sz="130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dirty="0">
                          <a:effectLst/>
                        </a:rPr>
                        <a:t>Make and install 4 bird boxes, habitat piles</a:t>
                      </a:r>
                      <a:endParaRPr lang="en-IE" sz="1300" dirty="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dirty="0">
                          <a:effectLst/>
                        </a:rPr>
                        <a:t>Create additional habitats in FS site/educational</a:t>
                      </a:r>
                      <a:endParaRPr lang="en-IE" sz="1300" dirty="0">
                        <a:effectLst/>
                        <a:latin typeface="Calibri" panose="020F0502020204030204" pitchFamily="34" charset="0"/>
                        <a:ea typeface="Calibri" panose="020F0502020204030204" pitchFamily="34" charset="0"/>
                      </a:endParaRPr>
                    </a:p>
                  </a:txBody>
                  <a:tcPr marL="76256" marR="76256" marT="0" marB="0"/>
                </a:tc>
                <a:tc>
                  <a:txBody>
                    <a:bodyPr/>
                    <a:lstStyle/>
                    <a:p>
                      <a:pPr>
                        <a:lnSpc>
                          <a:spcPct val="115000"/>
                        </a:lnSpc>
                        <a:spcAft>
                          <a:spcPts val="0"/>
                        </a:spcAft>
                      </a:pPr>
                      <a:r>
                        <a:rPr lang="en-GB" sz="1400" dirty="0">
                          <a:effectLst/>
                        </a:rPr>
                        <a:t>Research types of bird boxes/buy wood</a:t>
                      </a:r>
                      <a:endParaRPr lang="en-IE" sz="1300" dirty="0">
                        <a:effectLst/>
                      </a:endParaRPr>
                    </a:p>
                    <a:p>
                      <a:pPr>
                        <a:lnSpc>
                          <a:spcPct val="115000"/>
                        </a:lnSpc>
                        <a:spcAft>
                          <a:spcPts val="0"/>
                        </a:spcAft>
                      </a:pPr>
                      <a:r>
                        <a:rPr lang="en-GB" sz="1400" dirty="0">
                          <a:effectLst/>
                        </a:rPr>
                        <a:t>Recording sheet – observe and record successful broods/activity in nest boxes</a:t>
                      </a:r>
                      <a:endParaRPr lang="en-IE" sz="1300" dirty="0">
                        <a:effectLst/>
                        <a:latin typeface="Calibri" panose="020F0502020204030204" pitchFamily="34" charset="0"/>
                        <a:ea typeface="Calibri" panose="020F0502020204030204" pitchFamily="34" charset="0"/>
                      </a:endParaRPr>
                    </a:p>
                  </a:txBody>
                  <a:tcPr marL="76256" marR="76256" marT="0" marB="0"/>
                </a:tc>
                <a:extLst>
                  <a:ext uri="{0D108BD9-81ED-4DB2-BD59-A6C34878D82A}">
                    <a16:rowId xmlns:a16="http://schemas.microsoft.com/office/drawing/2014/main" val="3839194126"/>
                  </a:ext>
                </a:extLst>
              </a:tr>
            </a:tbl>
          </a:graphicData>
        </a:graphic>
      </p:graphicFrame>
    </p:spTree>
    <p:extLst>
      <p:ext uri="{BB962C8B-B14F-4D97-AF65-F5344CB8AC3E}">
        <p14:creationId xmlns:p14="http://schemas.microsoft.com/office/powerpoint/2010/main" val="1770940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294024-1ECA-4461-94B9-DDB3BDCF4C6A}"/>
              </a:ext>
            </a:extLst>
          </p:cNvPr>
          <p:cNvSpPr>
            <a:spLocks noGrp="1"/>
          </p:cNvSpPr>
          <p:nvPr>
            <p:ph type="title"/>
          </p:nvPr>
        </p:nvSpPr>
        <p:spPr>
          <a:xfrm>
            <a:off x="4455093" y="5527888"/>
            <a:ext cx="6829520" cy="862031"/>
          </a:xfrm>
        </p:spPr>
        <p:txBody>
          <a:bodyPr vert="horz" lIns="91440" tIns="45720" rIns="91440" bIns="45720" rtlCol="0" anchor="b">
            <a:normAutofit/>
          </a:bodyPr>
          <a:lstStyle/>
          <a:p>
            <a:r>
              <a:rPr lang="en-US" sz="2800" kern="1200" dirty="0">
                <a:solidFill>
                  <a:srgbClr val="FFFFFF"/>
                </a:solidFill>
                <a:latin typeface="+mj-lt"/>
                <a:ea typeface="+mj-ea"/>
                <a:cs typeface="+mj-cs"/>
              </a:rPr>
              <a:t>CH Forest School Site – through the seasons</a:t>
            </a:r>
          </a:p>
        </p:txBody>
      </p:sp>
      <p:pic>
        <p:nvPicPr>
          <p:cNvPr id="12" name="Picture 11" descr="A close up of a tree&#10;&#10;Description automatically generated">
            <a:extLst>
              <a:ext uri="{FF2B5EF4-FFF2-40B4-BE49-F238E27FC236}">
                <a16:creationId xmlns:a16="http://schemas.microsoft.com/office/drawing/2014/main" id="{7C9BEB1F-C2D0-449A-98E6-13828FF56083}"/>
              </a:ext>
            </a:extLst>
          </p:cNvPr>
          <p:cNvPicPr>
            <a:picLocks noChangeAspect="1"/>
          </p:cNvPicPr>
          <p:nvPr/>
        </p:nvPicPr>
        <p:blipFill rotWithShape="1">
          <a:blip r:embed="rId3">
            <a:extLst>
              <a:ext uri="{28A0092B-C50C-407E-A947-70E740481C1C}">
                <a14:useLocalDpi xmlns:a14="http://schemas.microsoft.com/office/drawing/2010/main" val="0"/>
              </a:ext>
            </a:extLst>
          </a:blip>
          <a:srcRect r="47436"/>
          <a:stretch/>
        </p:blipFill>
        <p:spPr>
          <a:xfrm rot="5400000">
            <a:off x="148914" y="480657"/>
            <a:ext cx="4111323" cy="3793472"/>
          </a:xfrm>
          <a:prstGeom prst="rect">
            <a:avLst/>
          </a:prstGeom>
        </p:spPr>
      </p:pic>
      <p:pic>
        <p:nvPicPr>
          <p:cNvPr id="11" name="Picture 10" descr="A group of people sitting around a fire&#10;&#10;Description automatically generated">
            <a:extLst>
              <a:ext uri="{FF2B5EF4-FFF2-40B4-BE49-F238E27FC236}">
                <a16:creationId xmlns:a16="http://schemas.microsoft.com/office/drawing/2014/main" id="{F11BE5CF-FFC3-447D-BA1C-C326F05D33EC}"/>
              </a:ext>
            </a:extLst>
          </p:cNvPr>
          <p:cNvPicPr>
            <a:picLocks noChangeAspect="1"/>
          </p:cNvPicPr>
          <p:nvPr/>
        </p:nvPicPr>
        <p:blipFill rotWithShape="1">
          <a:blip r:embed="rId4">
            <a:extLst>
              <a:ext uri="{28A0092B-C50C-407E-A947-70E740481C1C}">
                <a14:useLocalDpi xmlns:a14="http://schemas.microsoft.com/office/drawing/2010/main" val="0"/>
              </a:ext>
            </a:extLst>
          </a:blip>
          <a:srcRect t="35367" r="3" b="24927"/>
          <a:stretch/>
        </p:blipFill>
        <p:spPr>
          <a:xfrm>
            <a:off x="4194959" y="321734"/>
            <a:ext cx="3797570" cy="2010551"/>
          </a:xfrm>
          <a:prstGeom prst="rect">
            <a:avLst/>
          </a:prstGeom>
        </p:spPr>
      </p:pic>
      <p:pic>
        <p:nvPicPr>
          <p:cNvPr id="7" name="Picture 6" descr="A group of people in a forest&#10;&#10;Description automatically generated">
            <a:extLst>
              <a:ext uri="{FF2B5EF4-FFF2-40B4-BE49-F238E27FC236}">
                <a16:creationId xmlns:a16="http://schemas.microsoft.com/office/drawing/2014/main" id="{549D6285-E076-44A5-9BBA-C41A6BE28D66}"/>
              </a:ext>
            </a:extLst>
          </p:cNvPr>
          <p:cNvPicPr>
            <a:picLocks noChangeAspect="1"/>
          </p:cNvPicPr>
          <p:nvPr/>
        </p:nvPicPr>
        <p:blipFill rotWithShape="1">
          <a:blip r:embed="rId5">
            <a:extLst>
              <a:ext uri="{28A0092B-C50C-407E-A947-70E740481C1C}">
                <a14:useLocalDpi xmlns:a14="http://schemas.microsoft.com/office/drawing/2010/main" val="0"/>
              </a:ext>
            </a:extLst>
          </a:blip>
          <a:srcRect r="8604" b="-4"/>
          <a:stretch/>
        </p:blipFill>
        <p:spPr>
          <a:xfrm>
            <a:off x="4190180" y="2422097"/>
            <a:ext cx="3794760" cy="2013804"/>
          </a:xfrm>
          <a:prstGeom prst="rect">
            <a:avLst/>
          </a:prstGeom>
        </p:spPr>
      </p:pic>
      <p:pic>
        <p:nvPicPr>
          <p:cNvPr id="5" name="Picture 4" descr="A picture containing cup, sitting, table, plastic&#10;&#10;Description automatically generated">
            <a:extLst>
              <a:ext uri="{FF2B5EF4-FFF2-40B4-BE49-F238E27FC236}">
                <a16:creationId xmlns:a16="http://schemas.microsoft.com/office/drawing/2014/main" id="{3559F9E0-7E2E-41C3-85B5-935453A419B0}"/>
              </a:ext>
            </a:extLst>
          </p:cNvPr>
          <p:cNvPicPr>
            <a:picLocks noChangeAspect="1"/>
          </p:cNvPicPr>
          <p:nvPr/>
        </p:nvPicPr>
        <p:blipFill rotWithShape="1">
          <a:blip r:embed="rId6">
            <a:extLst>
              <a:ext uri="{28A0092B-C50C-407E-A947-70E740481C1C}">
                <a14:useLocalDpi xmlns:a14="http://schemas.microsoft.com/office/drawing/2010/main" val="0"/>
              </a:ext>
            </a:extLst>
          </a:blip>
          <a:srcRect r="47498" b="-1"/>
          <a:stretch/>
        </p:blipFill>
        <p:spPr>
          <a:xfrm rot="5400000">
            <a:off x="7929507" y="478401"/>
            <a:ext cx="4111321" cy="3797984"/>
          </a:xfrm>
          <a:prstGeom prst="rect">
            <a:avLst/>
          </a:prstGeom>
        </p:spPr>
      </p:pic>
      <p:cxnSp>
        <p:nvCxnSpPr>
          <p:cNvPr id="19" name="Straight Connector 1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group of people in a forest&#10;&#10;Description automatically generated">
            <a:extLst>
              <a:ext uri="{FF2B5EF4-FFF2-40B4-BE49-F238E27FC236}">
                <a16:creationId xmlns:a16="http://schemas.microsoft.com/office/drawing/2014/main" id="{85C8544A-D260-4B12-AD83-551717F51D1F}"/>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r="7992" b="5"/>
          <a:stretch/>
        </p:blipFill>
        <p:spPr>
          <a:xfrm>
            <a:off x="307840" y="4525715"/>
            <a:ext cx="3794760" cy="2010551"/>
          </a:xfrm>
          <a:prstGeom prst="rect">
            <a:avLst/>
          </a:prstGeom>
        </p:spPr>
      </p:pic>
      <p:sp>
        <p:nvSpPr>
          <p:cNvPr id="3" name="TextBox 2">
            <a:extLst>
              <a:ext uri="{FF2B5EF4-FFF2-40B4-BE49-F238E27FC236}">
                <a16:creationId xmlns:a16="http://schemas.microsoft.com/office/drawing/2014/main" id="{3C94471C-8EAB-4EC2-98FA-A7A1E90D5F7B}"/>
              </a:ext>
            </a:extLst>
          </p:cNvPr>
          <p:cNvSpPr txBox="1"/>
          <p:nvPr/>
        </p:nvSpPr>
        <p:spPr>
          <a:xfrm>
            <a:off x="4341091" y="4522866"/>
            <a:ext cx="7459482" cy="1477328"/>
          </a:xfrm>
          <a:prstGeom prst="rect">
            <a:avLst/>
          </a:prstGeom>
          <a:noFill/>
        </p:spPr>
        <p:txBody>
          <a:bodyPr wrap="square" rtlCol="0">
            <a:spAutoFit/>
          </a:bodyPr>
          <a:lstStyle/>
          <a:p>
            <a:r>
              <a:rPr lang="en-GB" dirty="0">
                <a:solidFill>
                  <a:schemeClr val="bg1"/>
                </a:solidFill>
              </a:rPr>
              <a:t>12. MONITOR AND RECORD WHAT YOU ARE DOING - Keeping a log of the different species and what’s happening throughout the year, taking photos from fixed points can be really useful in terms of monitoring impact over time and at different times of year.</a:t>
            </a:r>
            <a:endParaRPr lang="en-IE" dirty="0">
              <a:solidFill>
                <a:schemeClr val="bg1"/>
              </a:solidFill>
            </a:endParaRPr>
          </a:p>
          <a:p>
            <a:endParaRPr lang="en-IE" dirty="0">
              <a:solidFill>
                <a:schemeClr val="bg1"/>
              </a:solidFill>
            </a:endParaRPr>
          </a:p>
        </p:txBody>
      </p:sp>
    </p:spTree>
    <p:extLst>
      <p:ext uri="{BB962C8B-B14F-4D97-AF65-F5344CB8AC3E}">
        <p14:creationId xmlns:p14="http://schemas.microsoft.com/office/powerpoint/2010/main" val="426353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BA06A-FF4F-43D2-924B-19A24AAE8A14}"/>
              </a:ext>
            </a:extLst>
          </p:cNvPr>
          <p:cNvSpPr>
            <a:spLocks noGrp="1"/>
          </p:cNvSpPr>
          <p:nvPr>
            <p:ph type="title"/>
          </p:nvPr>
        </p:nvSpPr>
        <p:spPr/>
        <p:txBody>
          <a:bodyPr/>
          <a:lstStyle/>
          <a:p>
            <a:r>
              <a:rPr lang="en-IE" b="1" dirty="0"/>
              <a:t>Woodland Management – (Unit 4 &amp; 2)</a:t>
            </a:r>
          </a:p>
        </p:txBody>
      </p:sp>
      <p:sp>
        <p:nvSpPr>
          <p:cNvPr id="3" name="Content Placeholder 2">
            <a:extLst>
              <a:ext uri="{FF2B5EF4-FFF2-40B4-BE49-F238E27FC236}">
                <a16:creationId xmlns:a16="http://schemas.microsoft.com/office/drawing/2014/main" id="{86E1B3F5-4D71-4E10-8F3B-85AB3D365121}"/>
              </a:ext>
            </a:extLst>
          </p:cNvPr>
          <p:cNvSpPr>
            <a:spLocks noGrp="1"/>
          </p:cNvSpPr>
          <p:nvPr>
            <p:ph idx="1"/>
          </p:nvPr>
        </p:nvSpPr>
        <p:spPr>
          <a:xfrm>
            <a:off x="838200" y="1434517"/>
            <a:ext cx="10515600" cy="4742447"/>
          </a:xfrm>
        </p:spPr>
        <p:txBody>
          <a:bodyPr/>
          <a:lstStyle/>
          <a:p>
            <a:r>
              <a:rPr lang="en-IE" dirty="0"/>
              <a:t>Forest School Programme: </a:t>
            </a:r>
            <a:r>
              <a:rPr lang="en-GB" dirty="0"/>
              <a:t>Planning and Preparation (Unit 4)</a:t>
            </a:r>
            <a:endParaRPr lang="en-IE" dirty="0"/>
          </a:p>
          <a:p>
            <a:endParaRPr lang="en-IE" dirty="0"/>
          </a:p>
          <a:p>
            <a:endParaRPr lang="en-IE" dirty="0"/>
          </a:p>
          <a:p>
            <a:endParaRPr lang="en-IE" dirty="0"/>
          </a:p>
          <a:p>
            <a:endParaRPr lang="en-GB" dirty="0"/>
          </a:p>
          <a:p>
            <a:r>
              <a:rPr lang="en-GB" dirty="0"/>
              <a:t>Forest School Programme: </a:t>
            </a:r>
            <a:r>
              <a:rPr lang="en-IE" dirty="0"/>
              <a:t>Woodland Environment (Unit 2)</a:t>
            </a:r>
          </a:p>
          <a:p>
            <a:endParaRPr lang="en-IE" dirty="0"/>
          </a:p>
        </p:txBody>
      </p:sp>
      <p:graphicFrame>
        <p:nvGraphicFramePr>
          <p:cNvPr id="4" name="Table 3">
            <a:extLst>
              <a:ext uri="{FF2B5EF4-FFF2-40B4-BE49-F238E27FC236}">
                <a16:creationId xmlns:a16="http://schemas.microsoft.com/office/drawing/2014/main" id="{CC168499-255F-43A0-88FA-AF3C3AF3F4AD}"/>
              </a:ext>
            </a:extLst>
          </p:cNvPr>
          <p:cNvGraphicFramePr>
            <a:graphicFrameLocks noGrp="1"/>
          </p:cNvGraphicFramePr>
          <p:nvPr>
            <p:extLst>
              <p:ext uri="{D42A27DB-BD31-4B8C-83A1-F6EECF244321}">
                <p14:modId xmlns:p14="http://schemas.microsoft.com/office/powerpoint/2010/main" val="1768054104"/>
              </p:ext>
            </p:extLst>
          </p:nvPr>
        </p:nvGraphicFramePr>
        <p:xfrm>
          <a:off x="2163966" y="4536297"/>
          <a:ext cx="7726654" cy="1776219"/>
        </p:xfrm>
        <a:graphic>
          <a:graphicData uri="http://schemas.openxmlformats.org/drawingml/2006/table">
            <a:tbl>
              <a:tblPr firstRow="1" firstCol="1" lastRow="1" lastCol="1" bandRow="1" bandCol="1">
                <a:tableStyleId>{5C22544A-7EE6-4342-B048-85BDC9FD1C3A}</a:tableStyleId>
              </a:tblPr>
              <a:tblGrid>
                <a:gridCol w="3621014">
                  <a:extLst>
                    <a:ext uri="{9D8B030D-6E8A-4147-A177-3AD203B41FA5}">
                      <a16:colId xmlns:a16="http://schemas.microsoft.com/office/drawing/2014/main" val="631154420"/>
                    </a:ext>
                  </a:extLst>
                </a:gridCol>
                <a:gridCol w="4105640">
                  <a:extLst>
                    <a:ext uri="{9D8B030D-6E8A-4147-A177-3AD203B41FA5}">
                      <a16:colId xmlns:a16="http://schemas.microsoft.com/office/drawing/2014/main" val="2609158679"/>
                    </a:ext>
                  </a:extLst>
                </a:gridCol>
              </a:tblGrid>
              <a:tr h="1776219">
                <a:tc>
                  <a:txBody>
                    <a:bodyPr/>
                    <a:lstStyle/>
                    <a:p>
                      <a:pPr marL="296545" marR="83185" indent="-228600" algn="l">
                        <a:spcAft>
                          <a:spcPts val="0"/>
                        </a:spcAft>
                      </a:pPr>
                      <a:r>
                        <a:rPr lang="en-GB" sz="1600" dirty="0">
                          <a:effectLst/>
                        </a:rPr>
                        <a:t>3. Understand the management of woodlands as a sustainable learning environment.</a:t>
                      </a:r>
                      <a:endParaRPr lang="en-IE" sz="16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rgbClr val="92D050"/>
                    </a:solidFill>
                  </a:tcPr>
                </a:tc>
                <a:tc>
                  <a:txBody>
                    <a:bodyPr/>
                    <a:lstStyle/>
                    <a:p>
                      <a:pPr marL="742950" marR="661035" lvl="1" indent="-285750" algn="l">
                        <a:spcAft>
                          <a:spcPts val="0"/>
                        </a:spcAft>
                        <a:buSzPts val="1200"/>
                        <a:buFont typeface="Arial" panose="020B0604020202020204" pitchFamily="34" charset="0"/>
                        <a:buAutoNum type="arabicPeriod"/>
                        <a:tabLst>
                          <a:tab pos="342900" algn="l"/>
                        </a:tabLst>
                      </a:pPr>
                      <a:r>
                        <a:rPr lang="en-GB" sz="1600" dirty="0">
                          <a:effectLst/>
                        </a:rPr>
                        <a:t>Describe woodland management methods and their significance to sustainability.</a:t>
                      </a:r>
                      <a:endParaRPr lang="en-IE" sz="1600" dirty="0">
                        <a:effectLst/>
                      </a:endParaRPr>
                    </a:p>
                    <a:p>
                      <a:pPr marL="742950" marR="152400" lvl="1" indent="-285750" algn="l">
                        <a:spcAft>
                          <a:spcPts val="0"/>
                        </a:spcAft>
                        <a:buSzPts val="1200"/>
                        <a:buFont typeface="Arial" panose="020B0604020202020204" pitchFamily="34" charset="0"/>
                        <a:buAutoNum type="arabicPeriod"/>
                        <a:tabLst>
                          <a:tab pos="342900" algn="l"/>
                        </a:tabLst>
                      </a:pPr>
                      <a:r>
                        <a:rPr lang="en-GB" sz="1600" dirty="0">
                          <a:effectLst/>
                        </a:rPr>
                        <a:t>Explain ways to involve participants in sustainable woodland management on a Forest School</a:t>
                      </a:r>
                      <a:r>
                        <a:rPr lang="en-GB" sz="1600" spc="-5" dirty="0">
                          <a:effectLst/>
                        </a:rPr>
                        <a:t> </a:t>
                      </a:r>
                      <a:r>
                        <a:rPr lang="en-GB" sz="1600" dirty="0">
                          <a:effectLst/>
                        </a:rPr>
                        <a:t>site.</a:t>
                      </a:r>
                      <a:endParaRPr lang="en-IE" sz="16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983026781"/>
                  </a:ext>
                </a:extLst>
              </a:tr>
            </a:tbl>
          </a:graphicData>
        </a:graphic>
      </p:graphicFrame>
      <p:graphicFrame>
        <p:nvGraphicFramePr>
          <p:cNvPr id="5" name="Table 4">
            <a:extLst>
              <a:ext uri="{FF2B5EF4-FFF2-40B4-BE49-F238E27FC236}">
                <a16:creationId xmlns:a16="http://schemas.microsoft.com/office/drawing/2014/main" id="{144C9D03-F92C-457E-99FF-1C7597DAB2DF}"/>
              </a:ext>
            </a:extLst>
          </p:cNvPr>
          <p:cNvGraphicFramePr>
            <a:graphicFrameLocks noGrp="1"/>
          </p:cNvGraphicFramePr>
          <p:nvPr>
            <p:extLst>
              <p:ext uri="{D42A27DB-BD31-4B8C-83A1-F6EECF244321}">
                <p14:modId xmlns:p14="http://schemas.microsoft.com/office/powerpoint/2010/main" val="1065347403"/>
              </p:ext>
            </p:extLst>
          </p:nvPr>
        </p:nvGraphicFramePr>
        <p:xfrm>
          <a:off x="2163964" y="1990438"/>
          <a:ext cx="7726653" cy="1950720"/>
        </p:xfrm>
        <a:graphic>
          <a:graphicData uri="http://schemas.openxmlformats.org/drawingml/2006/table">
            <a:tbl>
              <a:tblPr firstRow="1" firstCol="1" lastRow="1" lastCol="1" bandRow="1" bandCol="1">
                <a:tableStyleId>{5C22544A-7EE6-4342-B048-85BDC9FD1C3A}</a:tableStyleId>
              </a:tblPr>
              <a:tblGrid>
                <a:gridCol w="3621013">
                  <a:extLst>
                    <a:ext uri="{9D8B030D-6E8A-4147-A177-3AD203B41FA5}">
                      <a16:colId xmlns:a16="http://schemas.microsoft.com/office/drawing/2014/main" val="2819925771"/>
                    </a:ext>
                  </a:extLst>
                </a:gridCol>
                <a:gridCol w="4105640">
                  <a:extLst>
                    <a:ext uri="{9D8B030D-6E8A-4147-A177-3AD203B41FA5}">
                      <a16:colId xmlns:a16="http://schemas.microsoft.com/office/drawing/2014/main" val="1904238501"/>
                    </a:ext>
                  </a:extLst>
                </a:gridCol>
              </a:tblGrid>
              <a:tr h="1776219">
                <a:tc>
                  <a:txBody>
                    <a:bodyPr/>
                    <a:lstStyle/>
                    <a:p>
                      <a:pPr marL="296545" marR="278765" indent="-228600" algn="l">
                        <a:spcBef>
                          <a:spcPts val="5"/>
                        </a:spcBef>
                        <a:spcAft>
                          <a:spcPts val="0"/>
                        </a:spcAft>
                      </a:pPr>
                      <a:r>
                        <a:rPr lang="en-GB" sz="1600" dirty="0">
                          <a:effectLst/>
                        </a:rPr>
                        <a:t>2. Be able to manage the ecological impact of a Forest School programme.</a:t>
                      </a:r>
                      <a:endParaRPr lang="en-IE" sz="16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rgbClr val="92D050"/>
                    </a:solidFill>
                  </a:tcPr>
                </a:tc>
                <a:tc>
                  <a:txBody>
                    <a:bodyPr/>
                    <a:lstStyle/>
                    <a:p>
                      <a:pPr marL="742950" marR="177165" lvl="1" indent="-285750" algn="l">
                        <a:spcBef>
                          <a:spcPts val="5"/>
                        </a:spcBef>
                        <a:spcAft>
                          <a:spcPts val="0"/>
                        </a:spcAft>
                        <a:buSzPts val="1200"/>
                        <a:buFont typeface="Arial" panose="020B0604020202020204" pitchFamily="34" charset="0"/>
                        <a:buAutoNum type="arabicPeriod"/>
                        <a:tabLst>
                          <a:tab pos="342900" algn="l"/>
                        </a:tabLst>
                      </a:pPr>
                      <a:r>
                        <a:rPr lang="en-GB" sz="1600" dirty="0">
                          <a:effectLst/>
                        </a:rPr>
                        <a:t>Assess the ecological impact of running Forest School Programmes on own</a:t>
                      </a:r>
                      <a:r>
                        <a:rPr lang="en-GB" sz="1600" spc="-40" dirty="0">
                          <a:effectLst/>
                        </a:rPr>
                        <a:t> </a:t>
                      </a:r>
                      <a:r>
                        <a:rPr lang="en-GB" sz="1600" dirty="0">
                          <a:effectLst/>
                        </a:rPr>
                        <a:t>site.</a:t>
                      </a:r>
                      <a:endParaRPr lang="en-IE" sz="1600" dirty="0">
                        <a:effectLst/>
                      </a:endParaRPr>
                    </a:p>
                    <a:p>
                      <a:pPr marL="742950" marR="101600" lvl="1" indent="-285750" algn="l">
                        <a:spcAft>
                          <a:spcPts val="0"/>
                        </a:spcAft>
                        <a:buSzPts val="1200"/>
                        <a:buFont typeface="Arial" panose="020B0604020202020204" pitchFamily="34" charset="0"/>
                        <a:buAutoNum type="arabicPeriod"/>
                        <a:tabLst>
                          <a:tab pos="342900" algn="l"/>
                        </a:tabLst>
                      </a:pPr>
                      <a:r>
                        <a:rPr lang="en-GB" sz="1600" dirty="0">
                          <a:effectLst/>
                        </a:rPr>
                        <a:t>Use the ecological impact assessment to create a three year management plan for the sustainable use of own Forest School site and to enhance</a:t>
                      </a:r>
                      <a:r>
                        <a:rPr lang="en-GB" sz="1600" spc="-25" dirty="0">
                          <a:effectLst/>
                        </a:rPr>
                        <a:t> </a:t>
                      </a:r>
                      <a:r>
                        <a:rPr lang="en-GB" sz="1600" dirty="0">
                          <a:effectLst/>
                        </a:rPr>
                        <a:t>biodiversity.</a:t>
                      </a:r>
                      <a:endParaRPr lang="en-IE" sz="16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4254758994"/>
                  </a:ext>
                </a:extLst>
              </a:tr>
            </a:tbl>
          </a:graphicData>
        </a:graphic>
      </p:graphicFrame>
    </p:spTree>
    <p:extLst>
      <p:ext uri="{BB962C8B-B14F-4D97-AF65-F5344CB8AC3E}">
        <p14:creationId xmlns:p14="http://schemas.microsoft.com/office/powerpoint/2010/main" val="1171954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10;&#10;Description automatically generated">
            <a:extLst>
              <a:ext uri="{FF2B5EF4-FFF2-40B4-BE49-F238E27FC236}">
                <a16:creationId xmlns:a16="http://schemas.microsoft.com/office/drawing/2014/main" id="{3D34032A-F420-405D-8C8B-3068862E5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77" y="0"/>
            <a:ext cx="10502045" cy="6858000"/>
          </a:xfrm>
          <a:prstGeom prst="rect">
            <a:avLst/>
          </a:prstGeom>
        </p:spPr>
      </p:pic>
      <p:sp>
        <p:nvSpPr>
          <p:cNvPr id="2" name="TextBox 1">
            <a:extLst>
              <a:ext uri="{FF2B5EF4-FFF2-40B4-BE49-F238E27FC236}">
                <a16:creationId xmlns:a16="http://schemas.microsoft.com/office/drawing/2014/main" id="{00D8A3F0-B16E-48D4-8045-14300148461F}"/>
              </a:ext>
            </a:extLst>
          </p:cNvPr>
          <p:cNvSpPr txBox="1"/>
          <p:nvPr/>
        </p:nvSpPr>
        <p:spPr>
          <a:xfrm>
            <a:off x="6589190" y="5955251"/>
            <a:ext cx="2878667" cy="646331"/>
          </a:xfrm>
          <a:prstGeom prst="rect">
            <a:avLst/>
          </a:prstGeom>
          <a:noFill/>
        </p:spPr>
        <p:txBody>
          <a:bodyPr wrap="square" rtlCol="0">
            <a:spAutoFit/>
          </a:bodyPr>
          <a:lstStyle/>
          <a:p>
            <a:pPr algn="ctr"/>
            <a:r>
              <a:rPr lang="en-IE" dirty="0">
                <a:solidFill>
                  <a:schemeClr val="bg1"/>
                </a:solidFill>
              </a:rPr>
              <a:t>Google Maps view of Castletown House and lands</a:t>
            </a:r>
          </a:p>
        </p:txBody>
      </p:sp>
      <p:sp>
        <p:nvSpPr>
          <p:cNvPr id="4" name="TextBox 3">
            <a:extLst>
              <a:ext uri="{FF2B5EF4-FFF2-40B4-BE49-F238E27FC236}">
                <a16:creationId xmlns:a16="http://schemas.microsoft.com/office/drawing/2014/main" id="{34820E47-DE4D-4D62-88CD-783FCDE417D5}"/>
              </a:ext>
            </a:extLst>
          </p:cNvPr>
          <p:cNvSpPr txBox="1"/>
          <p:nvPr/>
        </p:nvSpPr>
        <p:spPr>
          <a:xfrm>
            <a:off x="1031846" y="67112"/>
            <a:ext cx="6234368" cy="584775"/>
          </a:xfrm>
          <a:prstGeom prst="rect">
            <a:avLst/>
          </a:prstGeom>
          <a:noFill/>
        </p:spPr>
        <p:txBody>
          <a:bodyPr wrap="square" rtlCol="0">
            <a:spAutoFit/>
          </a:bodyPr>
          <a:lstStyle/>
          <a:p>
            <a:r>
              <a:rPr lang="en-IE" sz="3200" dirty="0">
                <a:solidFill>
                  <a:schemeClr val="bg1"/>
                </a:solidFill>
              </a:rPr>
              <a:t>1. Find a Woodland or a suitable site</a:t>
            </a:r>
          </a:p>
        </p:txBody>
      </p:sp>
      <p:pic>
        <p:nvPicPr>
          <p:cNvPr id="6" name="Picture 5" descr="A tree in the middle of a lush green field&#10;&#10;Description automatically generated">
            <a:extLst>
              <a:ext uri="{FF2B5EF4-FFF2-40B4-BE49-F238E27FC236}">
                <a16:creationId xmlns:a16="http://schemas.microsoft.com/office/drawing/2014/main" id="{AF87F8FB-605F-4017-A2F6-9A03601F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1584" y="793989"/>
            <a:ext cx="3610477" cy="1754243"/>
          </a:xfrm>
          <a:prstGeom prst="rect">
            <a:avLst/>
          </a:prstGeom>
          <a:ln w="28575">
            <a:solidFill>
              <a:schemeClr val="bg1"/>
            </a:solidFill>
          </a:ln>
        </p:spPr>
      </p:pic>
      <p:sp>
        <p:nvSpPr>
          <p:cNvPr id="7" name="TextBox 6">
            <a:extLst>
              <a:ext uri="{FF2B5EF4-FFF2-40B4-BE49-F238E27FC236}">
                <a16:creationId xmlns:a16="http://schemas.microsoft.com/office/drawing/2014/main" id="{99F7F833-AAF2-414E-8B21-3FA03C5198C6}"/>
              </a:ext>
            </a:extLst>
          </p:cNvPr>
          <p:cNvSpPr txBox="1"/>
          <p:nvPr/>
        </p:nvSpPr>
        <p:spPr>
          <a:xfrm>
            <a:off x="6895748" y="2602582"/>
            <a:ext cx="3862147" cy="461665"/>
          </a:xfrm>
          <a:prstGeom prst="rect">
            <a:avLst/>
          </a:prstGeom>
          <a:noFill/>
        </p:spPr>
        <p:txBody>
          <a:bodyPr wrap="square" rtlCol="0">
            <a:spAutoFit/>
          </a:bodyPr>
          <a:lstStyle/>
          <a:p>
            <a:pPr algn="ctr"/>
            <a:r>
              <a:rPr lang="en-IE" sz="1200" dirty="0">
                <a:solidFill>
                  <a:schemeClr val="bg1"/>
                </a:solidFill>
              </a:rPr>
              <a:t>Urban primary school with new young woodland and seated area for Forest School</a:t>
            </a:r>
          </a:p>
        </p:txBody>
      </p:sp>
      <p:pic>
        <p:nvPicPr>
          <p:cNvPr id="13" name="Picture 12" descr="A group of people in a forest&#10;&#10;Description automatically generated">
            <a:extLst>
              <a:ext uri="{FF2B5EF4-FFF2-40B4-BE49-F238E27FC236}">
                <a16:creationId xmlns:a16="http://schemas.microsoft.com/office/drawing/2014/main" id="{475F19B6-13EB-4636-B68F-A7E121A10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584" y="3265609"/>
            <a:ext cx="3632142" cy="1764769"/>
          </a:xfrm>
          <a:prstGeom prst="rect">
            <a:avLst/>
          </a:prstGeom>
          <a:ln w="28575">
            <a:solidFill>
              <a:schemeClr val="bg1"/>
            </a:solidFill>
          </a:ln>
        </p:spPr>
      </p:pic>
      <p:sp>
        <p:nvSpPr>
          <p:cNvPr id="14" name="TextBox 13">
            <a:extLst>
              <a:ext uri="{FF2B5EF4-FFF2-40B4-BE49-F238E27FC236}">
                <a16:creationId xmlns:a16="http://schemas.microsoft.com/office/drawing/2014/main" id="{FB9177A9-C23B-4807-97A2-2226D24F054C}"/>
              </a:ext>
            </a:extLst>
          </p:cNvPr>
          <p:cNvSpPr txBox="1"/>
          <p:nvPr/>
        </p:nvSpPr>
        <p:spPr>
          <a:xfrm>
            <a:off x="6906580" y="5107886"/>
            <a:ext cx="3736313" cy="276999"/>
          </a:xfrm>
          <a:prstGeom prst="rect">
            <a:avLst/>
          </a:prstGeom>
          <a:noFill/>
        </p:spPr>
        <p:txBody>
          <a:bodyPr wrap="square" rtlCol="0">
            <a:spAutoFit/>
          </a:bodyPr>
          <a:lstStyle/>
          <a:p>
            <a:pPr algn="ctr"/>
            <a:r>
              <a:rPr lang="en-IE" sz="1200" dirty="0">
                <a:solidFill>
                  <a:schemeClr val="bg1"/>
                </a:solidFill>
              </a:rPr>
              <a:t>Woodland based forest school at Castletown House</a:t>
            </a:r>
          </a:p>
        </p:txBody>
      </p:sp>
      <p:sp>
        <p:nvSpPr>
          <p:cNvPr id="15" name="Speech Bubble: Rectangle with Corners Rounded 14">
            <a:extLst>
              <a:ext uri="{FF2B5EF4-FFF2-40B4-BE49-F238E27FC236}">
                <a16:creationId xmlns:a16="http://schemas.microsoft.com/office/drawing/2014/main" id="{8B156871-6417-475B-8805-FC1C60B00FCC}"/>
              </a:ext>
            </a:extLst>
          </p:cNvPr>
          <p:cNvSpPr/>
          <p:nvPr/>
        </p:nvSpPr>
        <p:spPr>
          <a:xfrm>
            <a:off x="1115736" y="1671110"/>
            <a:ext cx="2063691" cy="1285781"/>
          </a:xfrm>
          <a:prstGeom prst="wedgeRoundRectCallout">
            <a:avLst>
              <a:gd name="adj1" fmla="val 30793"/>
              <a:gd name="adj2" fmla="val 6119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dirty="0"/>
              <a:t>Start to use Site Appraisal Form</a:t>
            </a:r>
          </a:p>
        </p:txBody>
      </p:sp>
    </p:spTree>
    <p:extLst>
      <p:ext uri="{BB962C8B-B14F-4D97-AF65-F5344CB8AC3E}">
        <p14:creationId xmlns:p14="http://schemas.microsoft.com/office/powerpoint/2010/main" val="15910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360A-5A2A-43AB-8BF6-8E736E710E62}"/>
              </a:ext>
            </a:extLst>
          </p:cNvPr>
          <p:cNvSpPr>
            <a:spLocks noGrp="1"/>
          </p:cNvSpPr>
          <p:nvPr>
            <p:ph type="title"/>
          </p:nvPr>
        </p:nvSpPr>
        <p:spPr/>
        <p:txBody>
          <a:bodyPr/>
          <a:lstStyle/>
          <a:p>
            <a:r>
              <a:rPr lang="en-IE" b="1" dirty="0"/>
              <a:t>Site Appraisal Form – see your PDF from email</a:t>
            </a:r>
          </a:p>
        </p:txBody>
      </p:sp>
      <p:sp>
        <p:nvSpPr>
          <p:cNvPr id="3" name="Content Placeholder 2">
            <a:extLst>
              <a:ext uri="{FF2B5EF4-FFF2-40B4-BE49-F238E27FC236}">
                <a16:creationId xmlns:a16="http://schemas.microsoft.com/office/drawing/2014/main" id="{950C717B-6CEF-44BD-B4AD-966F2D09843F}"/>
              </a:ext>
            </a:extLst>
          </p:cNvPr>
          <p:cNvSpPr>
            <a:spLocks noGrp="1"/>
          </p:cNvSpPr>
          <p:nvPr>
            <p:ph idx="1"/>
          </p:nvPr>
        </p:nvSpPr>
        <p:spPr/>
        <p:txBody>
          <a:bodyPr>
            <a:normAutofit fontScale="85000" lnSpcReduction="20000"/>
          </a:bodyPr>
          <a:lstStyle/>
          <a:p>
            <a:r>
              <a:rPr lang="en-IE" dirty="0"/>
              <a:t>Covers 3 main assessments of site:</a:t>
            </a:r>
          </a:p>
          <a:p>
            <a:pPr marL="514350" indent="-514350">
              <a:buFont typeface="+mj-lt"/>
              <a:buAutoNum type="arabicPeriod"/>
            </a:pPr>
            <a:r>
              <a:rPr lang="en-IE" dirty="0"/>
              <a:t>Access</a:t>
            </a:r>
          </a:p>
          <a:p>
            <a:pPr lvl="1"/>
            <a:r>
              <a:rPr lang="en-IE" dirty="0"/>
              <a:t>Walking distance to car park - Drop off/pick up points</a:t>
            </a:r>
          </a:p>
          <a:p>
            <a:pPr lvl="1"/>
            <a:r>
              <a:rPr lang="en-IE" dirty="0"/>
              <a:t>Access to site - network of paths-durability of site</a:t>
            </a:r>
          </a:p>
          <a:p>
            <a:pPr lvl="1"/>
            <a:r>
              <a:rPr lang="en-IE" dirty="0"/>
              <a:t>Site - ground cover, boundaries, base camp, suitable shelter, toilets nearby</a:t>
            </a:r>
          </a:p>
          <a:p>
            <a:pPr marL="514350" indent="-514350">
              <a:buFont typeface="+mj-lt"/>
              <a:buAutoNum type="arabicPeriod"/>
            </a:pPr>
            <a:r>
              <a:rPr lang="en-IE" dirty="0"/>
              <a:t>Site Character</a:t>
            </a:r>
          </a:p>
          <a:p>
            <a:pPr lvl="1"/>
            <a:r>
              <a:rPr lang="en-IE" dirty="0"/>
              <a:t>Feel of the site – noise levels, traffic, maturity of trees, shrub layer, stumps, fallen trees, variety of plants, potential materials on ground for crafts etc, variety in the places, multi-sensory, water, mixed terrain, site aspect, historical remains</a:t>
            </a:r>
          </a:p>
          <a:p>
            <a:pPr marL="514350" indent="-514350">
              <a:buFont typeface="+mj-lt"/>
              <a:buAutoNum type="arabicPeriod"/>
            </a:pPr>
            <a:r>
              <a:rPr lang="en-IE" dirty="0"/>
              <a:t>Potential Hazards</a:t>
            </a:r>
          </a:p>
          <a:p>
            <a:pPr lvl="1"/>
            <a:r>
              <a:rPr lang="en-IE" dirty="0"/>
              <a:t>Public space – litter, dogs, security of area, passers by</a:t>
            </a:r>
          </a:p>
          <a:p>
            <a:pPr lvl="1"/>
            <a:r>
              <a:rPr lang="en-IE" dirty="0"/>
              <a:t>Environmental - Water, standing dead wood, steep drops, harmful plants</a:t>
            </a:r>
          </a:p>
          <a:p>
            <a:pPr lvl="1"/>
            <a:r>
              <a:rPr lang="en-IE" dirty="0"/>
              <a:t>Management-  site work by landowner, phone connectivity, local pollution, nearest doctors/hospital</a:t>
            </a:r>
          </a:p>
          <a:p>
            <a:endParaRPr lang="en-IE" dirty="0"/>
          </a:p>
        </p:txBody>
      </p:sp>
    </p:spTree>
    <p:extLst>
      <p:ext uri="{BB962C8B-B14F-4D97-AF65-F5344CB8AC3E}">
        <p14:creationId xmlns:p14="http://schemas.microsoft.com/office/powerpoint/2010/main" val="389462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7DF0-E603-46DE-9BD7-21DD5C0BFFAA}"/>
              </a:ext>
            </a:extLst>
          </p:cNvPr>
          <p:cNvSpPr>
            <a:spLocks noGrp="1"/>
          </p:cNvSpPr>
          <p:nvPr>
            <p:ph type="title"/>
          </p:nvPr>
        </p:nvSpPr>
        <p:spPr/>
        <p:txBody>
          <a:bodyPr/>
          <a:lstStyle/>
          <a:p>
            <a:r>
              <a:rPr lang="en-IE" b="1" dirty="0"/>
              <a:t>2. Get Permission - Land Manager </a:t>
            </a:r>
          </a:p>
        </p:txBody>
      </p:sp>
      <p:sp>
        <p:nvSpPr>
          <p:cNvPr id="3" name="Content Placeholder 2">
            <a:extLst>
              <a:ext uri="{FF2B5EF4-FFF2-40B4-BE49-F238E27FC236}">
                <a16:creationId xmlns:a16="http://schemas.microsoft.com/office/drawing/2014/main" id="{14ECA30C-1ED9-4E91-BEE9-1D0E744BB934}"/>
              </a:ext>
            </a:extLst>
          </p:cNvPr>
          <p:cNvSpPr>
            <a:spLocks noGrp="1"/>
          </p:cNvSpPr>
          <p:nvPr>
            <p:ph idx="1"/>
          </p:nvPr>
        </p:nvSpPr>
        <p:spPr>
          <a:xfrm>
            <a:off x="5542328" y="1690688"/>
            <a:ext cx="5811472" cy="4735279"/>
          </a:xfrm>
          <a:ln w="28575">
            <a:solidFill>
              <a:schemeClr val="tx1"/>
            </a:solidFill>
          </a:ln>
        </p:spPr>
        <p:txBody>
          <a:bodyPr>
            <a:normAutofit fontScale="70000" lnSpcReduction="20000"/>
          </a:bodyPr>
          <a:lstStyle/>
          <a:p>
            <a:pPr marL="0" indent="0">
              <a:buNone/>
            </a:pPr>
            <a:r>
              <a:rPr lang="en-IE" sz="2900" u="sng" dirty="0"/>
              <a:t>Restrictions/Existing Management Plan for Castletown House:</a:t>
            </a:r>
          </a:p>
          <a:p>
            <a:pPr marL="514350" indent="-514350">
              <a:buAutoNum type="arabicPeriod"/>
            </a:pPr>
            <a:r>
              <a:rPr lang="en-IE" sz="2300" dirty="0"/>
              <a:t>Land &amp; House owned &amp; managed by OPW</a:t>
            </a:r>
          </a:p>
          <a:p>
            <a:pPr marL="514350" indent="-514350">
              <a:buAutoNum type="arabicPeriod"/>
            </a:pPr>
            <a:r>
              <a:rPr lang="en-IE" sz="2300" dirty="0"/>
              <a:t>Liaise with Site Manager/Events manager – agreed terms for project</a:t>
            </a:r>
          </a:p>
          <a:p>
            <a:pPr marL="514350" indent="-514350">
              <a:buFont typeface="Arial" panose="020B0604020202020204" pitchFamily="34" charset="0"/>
              <a:buAutoNum type="arabicPeriod"/>
            </a:pPr>
            <a:r>
              <a:rPr lang="en-IE" sz="2300" dirty="0"/>
              <a:t>FS Site Survey &amp; Site Risk Assessment completed by Head Horticulturist (HH). &amp; by Growing Wild, Growing Wild signs off on Site Risk Assessment in collaboration with HH. </a:t>
            </a:r>
          </a:p>
          <a:p>
            <a:pPr marL="514350" indent="-514350">
              <a:buFont typeface="Arial" panose="020B0604020202020204" pitchFamily="34" charset="0"/>
              <a:buAutoNum type="arabicPeriod"/>
            </a:pPr>
            <a:r>
              <a:rPr lang="en-IE" sz="2300" dirty="0"/>
              <a:t>Woodland management specifics for CH:</a:t>
            </a:r>
          </a:p>
          <a:p>
            <a:pPr marL="0" indent="0">
              <a:buNone/>
            </a:pPr>
            <a:endParaRPr lang="en-IE" sz="2300" dirty="0"/>
          </a:p>
          <a:p>
            <a:pPr lvl="1"/>
            <a:r>
              <a:rPr lang="en-IE" sz="2300" dirty="0"/>
              <a:t>No fires allowed – so no impact on ground at site</a:t>
            </a:r>
          </a:p>
          <a:p>
            <a:pPr lvl="1"/>
            <a:r>
              <a:rPr lang="en-IE" sz="2300" dirty="0"/>
              <a:t>Protection of ancient yews &amp; their roots- Ground impact – CH staff add a layer of bark much 1-2 times/year depending on site ground impact</a:t>
            </a:r>
          </a:p>
          <a:p>
            <a:pPr lvl="1"/>
            <a:r>
              <a:rPr lang="en-IE" sz="2300" dirty="0"/>
              <a:t>Invasive species management with CH staff – laurel, rhododendron, sycamore and snowberry can all be cut and used for FS projects. </a:t>
            </a:r>
          </a:p>
          <a:p>
            <a:pPr lvl="1"/>
            <a:r>
              <a:rPr lang="en-IE" sz="2300" dirty="0"/>
              <a:t>Native species to be protected – not cutting holly/ native trees</a:t>
            </a:r>
          </a:p>
          <a:p>
            <a:pPr lvl="1"/>
            <a:r>
              <a:rPr lang="en-IE" sz="2300" dirty="0"/>
              <a:t>Instructions to parents-route to FS – land ownership issues</a:t>
            </a:r>
          </a:p>
          <a:p>
            <a:pPr lvl="1"/>
            <a:endParaRPr lang="en-IE" sz="2000" dirty="0"/>
          </a:p>
          <a:p>
            <a:pPr lvl="1"/>
            <a:endParaRPr lang="en-IE" sz="2000" dirty="0"/>
          </a:p>
          <a:p>
            <a:pPr lvl="1">
              <a:buFont typeface="Wingdings" panose="05000000000000000000" pitchFamily="2" charset="2"/>
              <a:buChar char="ü"/>
            </a:pPr>
            <a:endParaRPr lang="en-IE" sz="2000" dirty="0"/>
          </a:p>
          <a:p>
            <a:pPr marL="514350" indent="-514350">
              <a:buAutoNum type="arabicPeriod"/>
            </a:pPr>
            <a:endParaRPr lang="en-IE" sz="2400" dirty="0"/>
          </a:p>
          <a:p>
            <a:pPr marL="514350" indent="-514350">
              <a:buAutoNum type="arabicPeriod"/>
            </a:pPr>
            <a:endParaRPr lang="en-IE" sz="2400" dirty="0"/>
          </a:p>
          <a:p>
            <a:pPr marL="514350" indent="-514350">
              <a:buAutoNum type="arabicPeriod"/>
            </a:pPr>
            <a:endParaRPr lang="en-IE" sz="2400" dirty="0"/>
          </a:p>
          <a:p>
            <a:pPr marL="0" indent="0">
              <a:buNone/>
            </a:pPr>
            <a:endParaRPr lang="en-IE" sz="2400" dirty="0"/>
          </a:p>
        </p:txBody>
      </p:sp>
      <p:sp>
        <p:nvSpPr>
          <p:cNvPr id="4" name="Thought Bubble: Cloud 3">
            <a:extLst>
              <a:ext uri="{FF2B5EF4-FFF2-40B4-BE49-F238E27FC236}">
                <a16:creationId xmlns:a16="http://schemas.microsoft.com/office/drawing/2014/main" id="{AE180EB9-5069-4FDC-9C0A-5E7C0F8A6400}"/>
              </a:ext>
            </a:extLst>
          </p:cNvPr>
          <p:cNvSpPr/>
          <p:nvPr/>
        </p:nvSpPr>
        <p:spPr>
          <a:xfrm>
            <a:off x="9971884" y="169356"/>
            <a:ext cx="1893454" cy="1525730"/>
          </a:xfrm>
          <a:prstGeom prst="cloudCallout">
            <a:avLst>
              <a:gd name="adj1" fmla="val -82429"/>
              <a:gd name="adj2" fmla="val 358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solidFill>
                  <a:schemeClr val="tx1"/>
                </a:solidFill>
              </a:rPr>
              <a:t>Complete Site Appraisal form</a:t>
            </a:r>
          </a:p>
        </p:txBody>
      </p:sp>
      <p:sp>
        <p:nvSpPr>
          <p:cNvPr id="5" name="TextBox 4">
            <a:extLst>
              <a:ext uri="{FF2B5EF4-FFF2-40B4-BE49-F238E27FC236}">
                <a16:creationId xmlns:a16="http://schemas.microsoft.com/office/drawing/2014/main" id="{50A2C208-FE70-4E05-BC69-E827AF506F53}"/>
              </a:ext>
            </a:extLst>
          </p:cNvPr>
          <p:cNvSpPr txBox="1"/>
          <p:nvPr/>
        </p:nvSpPr>
        <p:spPr>
          <a:xfrm>
            <a:off x="704675" y="1921078"/>
            <a:ext cx="4326115" cy="3693319"/>
          </a:xfrm>
          <a:prstGeom prst="rect">
            <a:avLst/>
          </a:prstGeom>
          <a:noFill/>
        </p:spPr>
        <p:txBody>
          <a:bodyPr wrap="square" rtlCol="0">
            <a:spAutoFit/>
          </a:bodyPr>
          <a:lstStyle/>
          <a:p>
            <a:pPr marL="342900" indent="-342900">
              <a:buAutoNum type="arabicPeriod"/>
            </a:pPr>
            <a:r>
              <a:rPr lang="en-IE" dirty="0"/>
              <a:t>Find out who you need to talk to about using your chosen FS site – find landowner/public body/school principal – arrange a meeting to discuss the project</a:t>
            </a:r>
          </a:p>
          <a:p>
            <a:pPr marL="342900" indent="-342900">
              <a:buAutoNum type="arabicPeriod"/>
            </a:pPr>
            <a:r>
              <a:rPr lang="en-IE" dirty="0"/>
              <a:t>Complete Site appraisal form as part of your preliminary investigations – these help you answer practical questions about the site – is it suitable?</a:t>
            </a:r>
          </a:p>
          <a:p>
            <a:pPr marL="342900" indent="-342900">
              <a:buAutoNum type="arabicPeriod"/>
            </a:pPr>
            <a:r>
              <a:rPr lang="en-IE" dirty="0"/>
              <a:t>Find out if there are specific restrictions regarding the site/existing management plan for the woodland/environmental designations</a:t>
            </a:r>
          </a:p>
        </p:txBody>
      </p:sp>
    </p:spTree>
    <p:extLst>
      <p:ext uri="{BB962C8B-B14F-4D97-AF65-F5344CB8AC3E}">
        <p14:creationId xmlns:p14="http://schemas.microsoft.com/office/powerpoint/2010/main" val="314057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862C-A78D-41F7-9541-EB0D9E454360}"/>
              </a:ext>
            </a:extLst>
          </p:cNvPr>
          <p:cNvSpPr>
            <a:spLocks noGrp="1"/>
          </p:cNvSpPr>
          <p:nvPr>
            <p:ph type="title"/>
          </p:nvPr>
        </p:nvSpPr>
        <p:spPr>
          <a:xfrm>
            <a:off x="755009" y="365125"/>
            <a:ext cx="10598791" cy="498941"/>
          </a:xfrm>
        </p:spPr>
        <p:txBody>
          <a:bodyPr>
            <a:normAutofit fontScale="90000"/>
          </a:bodyPr>
          <a:lstStyle/>
          <a:p>
            <a:r>
              <a:rPr lang="en-GB" b="1" dirty="0"/>
              <a:t>3. Environmental Designations in Portugal</a:t>
            </a:r>
            <a:endParaRPr lang="en-US" b="1" dirty="0"/>
          </a:p>
        </p:txBody>
      </p:sp>
      <p:sp>
        <p:nvSpPr>
          <p:cNvPr id="4" name="Rectangle 1">
            <a:extLst>
              <a:ext uri="{FF2B5EF4-FFF2-40B4-BE49-F238E27FC236}">
                <a16:creationId xmlns:a16="http://schemas.microsoft.com/office/drawing/2014/main" id="{7659F449-E1CC-4AA8-BF53-0807288342AF}"/>
              </a:ext>
            </a:extLst>
          </p:cNvPr>
          <p:cNvSpPr>
            <a:spLocks noGrp="1" noChangeArrowheads="1"/>
          </p:cNvSpPr>
          <p:nvPr>
            <p:ph idx="1"/>
          </p:nvPr>
        </p:nvSpPr>
        <p:spPr bwMode="auto">
          <a:xfrm>
            <a:off x="838200" y="1734914"/>
            <a:ext cx="10696662" cy="42934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700" b="1" i="0" u="none" strike="noStrike" cap="none" normalizeH="0" baseline="0" dirty="0">
                <a:ln>
                  <a:noFill/>
                </a:ln>
                <a:solidFill>
                  <a:srgbClr val="222222"/>
                </a:solidFill>
                <a:effectLst/>
                <a:cs typeface="Arial" panose="020B0604020202020204" pitchFamily="34" charset="0"/>
              </a:rPr>
              <a:t>ICNF | </a:t>
            </a:r>
            <a:r>
              <a:rPr kumimoji="0" lang="en-US" altLang="en-US" sz="1700" b="1" i="0" u="none" strike="noStrike" cap="none" normalizeH="0" baseline="0" dirty="0" err="1">
                <a:ln>
                  <a:noFill/>
                </a:ln>
                <a:solidFill>
                  <a:srgbClr val="222222"/>
                </a:solidFill>
                <a:effectLst/>
                <a:cs typeface="Arial" panose="020B0604020202020204" pitchFamily="34" charset="0"/>
              </a:rPr>
              <a:t>Património</a:t>
            </a:r>
            <a:r>
              <a:rPr kumimoji="0" lang="en-US" altLang="en-US" sz="1700" b="1" i="0" u="none" strike="noStrike" cap="none" normalizeH="0" baseline="0" dirty="0">
                <a:ln>
                  <a:noFill/>
                </a:ln>
                <a:solidFill>
                  <a:srgbClr val="222222"/>
                </a:solidFill>
                <a:effectLst/>
                <a:cs typeface="Arial" panose="020B0604020202020204" pitchFamily="34" charset="0"/>
              </a:rPr>
              <a:t> natural: </a:t>
            </a:r>
            <a:r>
              <a:rPr kumimoji="0" lang="en-US" altLang="en-US" sz="1700" b="0" i="0" u="none" strike="noStrike" cap="none" normalizeH="0" baseline="0" dirty="0">
                <a:ln>
                  <a:noFill/>
                </a:ln>
                <a:solidFill>
                  <a:srgbClr val="1155CC"/>
                </a:solidFill>
                <a:effectLst/>
                <a:cs typeface="Arial" panose="020B0604020202020204" pitchFamily="34" charset="0"/>
                <a:hlinkClick r:id="rId2"/>
              </a:rPr>
              <a:t>http://www2.icnf.pt/portal/pn/biodiversidade/patrinatur</a:t>
            </a:r>
            <a:endParaRPr kumimoji="0" lang="en-US" altLang="en-US" sz="17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1" i="0" u="none" strike="noStrike" cap="none" normalizeH="0" baseline="0" dirty="0">
                <a:ln>
                  <a:noFill/>
                </a:ln>
                <a:solidFill>
                  <a:srgbClr val="222222"/>
                </a:solidFill>
                <a:effectLst/>
                <a:cs typeface="Arial" panose="020B0604020202020204" pitchFamily="34" charset="0"/>
              </a:rPr>
              <a:t>Lista </a:t>
            </a:r>
            <a:r>
              <a:rPr kumimoji="0" lang="en-US" altLang="en-US" sz="1700" b="1" i="0" u="none" strike="noStrike" cap="none" normalizeH="0" baseline="0" dirty="0" err="1">
                <a:ln>
                  <a:noFill/>
                </a:ln>
                <a:solidFill>
                  <a:srgbClr val="222222"/>
                </a:solidFill>
                <a:effectLst/>
                <a:cs typeface="Arial" panose="020B0604020202020204" pitchFamily="34" charset="0"/>
              </a:rPr>
              <a:t>Vermelha</a:t>
            </a:r>
            <a:r>
              <a:rPr kumimoji="0" lang="en-US" altLang="en-US" sz="1700" b="1" i="0" u="none" strike="noStrike" cap="none" normalizeH="0" baseline="0" dirty="0">
                <a:ln>
                  <a:noFill/>
                </a:ln>
                <a:solidFill>
                  <a:srgbClr val="222222"/>
                </a:solidFill>
                <a:effectLst/>
                <a:cs typeface="Arial" panose="020B0604020202020204" pitchFamily="34" charset="0"/>
              </a:rPr>
              <a:t> da Flora Vascular | </a:t>
            </a:r>
            <a:r>
              <a:rPr kumimoji="0" lang="en-US" altLang="en-US" sz="1700" b="1" i="0" u="none" strike="noStrike" cap="none" normalizeH="0" baseline="0" dirty="0" err="1">
                <a:ln>
                  <a:noFill/>
                </a:ln>
                <a:solidFill>
                  <a:srgbClr val="222222"/>
                </a:solidFill>
                <a:effectLst/>
                <a:cs typeface="Arial" panose="020B0604020202020204" pitchFamily="34" charset="0"/>
              </a:rPr>
              <a:t>espécies</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ameaçadas</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raras</a:t>
            </a:r>
            <a:r>
              <a:rPr kumimoji="0" lang="en-US" altLang="en-US" sz="1700" b="1" i="0" u="none" strike="noStrike" cap="none" normalizeH="0" baseline="0" dirty="0">
                <a:ln>
                  <a:noFill/>
                </a:ln>
                <a:solidFill>
                  <a:srgbClr val="222222"/>
                </a:solidFill>
                <a:effectLst/>
                <a:cs typeface="Arial" panose="020B0604020202020204" pitchFamily="34" charset="0"/>
              </a:rPr>
              <a:t> e/</a:t>
            </a:r>
            <a:r>
              <a:rPr kumimoji="0" lang="en-US" altLang="en-US" sz="1700" b="1" i="0" u="none" strike="noStrike" cap="none" normalizeH="0" baseline="0" dirty="0" err="1">
                <a:ln>
                  <a:noFill/>
                </a:ln>
                <a:solidFill>
                  <a:srgbClr val="222222"/>
                </a:solidFill>
                <a:effectLst/>
                <a:cs typeface="Arial" panose="020B0604020202020204" pitchFamily="34" charset="0"/>
              </a:rPr>
              <a:t>ou</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em</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perigo</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a:ln>
                  <a:noFill/>
                </a:ln>
                <a:solidFill>
                  <a:srgbClr val="1155CC"/>
                </a:solidFill>
                <a:effectLst/>
                <a:cs typeface="Arial" panose="020B0604020202020204" pitchFamily="34" charset="0"/>
                <a:hlinkClick r:id="rId3"/>
              </a:rPr>
              <a:t>http://lvinvertebrados.pt/</a:t>
            </a:r>
            <a:endParaRPr kumimoji="0" lang="en-US" altLang="en-US" sz="17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1" i="0" u="none" strike="noStrike" cap="none" normalizeH="0" baseline="0" dirty="0">
                <a:ln>
                  <a:noFill/>
                </a:ln>
                <a:solidFill>
                  <a:srgbClr val="222222"/>
                </a:solidFill>
                <a:effectLst/>
                <a:cs typeface="Arial" panose="020B0604020202020204" pitchFamily="34" charset="0"/>
              </a:rPr>
              <a:t>Lista </a:t>
            </a:r>
            <a:r>
              <a:rPr kumimoji="0" lang="en-US" altLang="en-US" sz="1700" b="1" i="0" u="none" strike="noStrike" cap="none" normalizeH="0" baseline="0" dirty="0" err="1">
                <a:ln>
                  <a:noFill/>
                </a:ln>
                <a:solidFill>
                  <a:srgbClr val="222222"/>
                </a:solidFill>
                <a:effectLst/>
                <a:cs typeface="Arial" panose="020B0604020202020204" pitchFamily="34" charset="0"/>
              </a:rPr>
              <a:t>Vermelha</a:t>
            </a:r>
            <a:r>
              <a:rPr kumimoji="0" lang="en-US" altLang="en-US" sz="1700" b="1" i="0" u="none" strike="noStrike" cap="none" normalizeH="0" baseline="0" dirty="0">
                <a:ln>
                  <a:noFill/>
                </a:ln>
                <a:solidFill>
                  <a:srgbClr val="222222"/>
                </a:solidFill>
                <a:effectLst/>
                <a:cs typeface="Arial" panose="020B0604020202020204" pitchFamily="34" charset="0"/>
              </a:rPr>
              <a:t> de </a:t>
            </a:r>
            <a:r>
              <a:rPr kumimoji="0" lang="en-US" altLang="en-US" sz="1700" b="1" i="0" u="none" strike="noStrike" cap="none" normalizeH="0" baseline="0" dirty="0" err="1">
                <a:ln>
                  <a:noFill/>
                </a:ln>
                <a:solidFill>
                  <a:srgbClr val="222222"/>
                </a:solidFill>
                <a:effectLst/>
                <a:cs typeface="Arial" panose="020B0604020202020204" pitchFamily="34" charset="0"/>
              </a:rPr>
              <a:t>Grupos</a:t>
            </a:r>
            <a:r>
              <a:rPr kumimoji="0" lang="en-US" altLang="en-US" sz="1700" b="1" i="0" u="none" strike="noStrike" cap="none" normalizeH="0" baseline="0" dirty="0">
                <a:ln>
                  <a:noFill/>
                </a:ln>
                <a:solidFill>
                  <a:srgbClr val="222222"/>
                </a:solidFill>
                <a:effectLst/>
                <a:cs typeface="Arial" panose="020B0604020202020204" pitchFamily="34" charset="0"/>
              </a:rPr>
              <a:t> de </a:t>
            </a:r>
            <a:r>
              <a:rPr kumimoji="0" lang="en-US" altLang="en-US" sz="1700" b="1" i="0" u="none" strike="noStrike" cap="none" normalizeH="0" baseline="0" dirty="0" err="1">
                <a:ln>
                  <a:noFill/>
                </a:ln>
                <a:solidFill>
                  <a:srgbClr val="222222"/>
                </a:solidFill>
                <a:effectLst/>
                <a:cs typeface="Arial" panose="020B0604020202020204" pitchFamily="34" charset="0"/>
              </a:rPr>
              <a:t>Invertebrados</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Terrestres</a:t>
            </a:r>
            <a:r>
              <a:rPr kumimoji="0" lang="en-US" altLang="en-US" sz="1700" b="1" i="0" u="none" strike="noStrike" cap="none" normalizeH="0" baseline="0" dirty="0">
                <a:ln>
                  <a:noFill/>
                </a:ln>
                <a:solidFill>
                  <a:srgbClr val="222222"/>
                </a:solidFill>
                <a:effectLst/>
                <a:cs typeface="Arial" panose="020B0604020202020204" pitchFamily="34" charset="0"/>
              </a:rPr>
              <a:t> e de </a:t>
            </a:r>
            <a:r>
              <a:rPr kumimoji="0" lang="en-US" altLang="en-US" sz="1700" b="1" i="0" u="none" strike="noStrike" cap="none" normalizeH="0" baseline="0" dirty="0" err="1">
                <a:ln>
                  <a:noFill/>
                </a:ln>
                <a:solidFill>
                  <a:srgbClr val="222222"/>
                </a:solidFill>
                <a:effectLst/>
                <a:cs typeface="Arial" panose="020B0604020202020204" pitchFamily="34" charset="0"/>
              </a:rPr>
              <a:t>Água</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Doce</a:t>
            </a:r>
            <a:r>
              <a:rPr kumimoji="0" lang="en-US" altLang="en-US" sz="1700" b="1" i="0" u="none" strike="noStrike" cap="none" normalizeH="0" baseline="0" dirty="0">
                <a:ln>
                  <a:noFill/>
                </a:ln>
                <a:solidFill>
                  <a:srgbClr val="222222"/>
                </a:solidFill>
                <a:effectLst/>
                <a:cs typeface="Arial" panose="020B0604020202020204" pitchFamily="34" charset="0"/>
              </a:rPr>
              <a:t> de Portugal Continental:</a:t>
            </a:r>
            <a:r>
              <a:rPr kumimoji="0" lang="en-US" altLang="en-US" sz="1700" b="0" i="0" u="none" strike="noStrike" cap="none" normalizeH="0" baseline="0" dirty="0">
                <a:ln>
                  <a:noFill/>
                </a:ln>
                <a:solidFill>
                  <a:srgbClr val="222222"/>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0" i="0" u="none" strike="noStrike" cap="none" normalizeH="0" baseline="0" dirty="0">
                <a:ln>
                  <a:noFill/>
                </a:ln>
                <a:solidFill>
                  <a:srgbClr val="1155CC"/>
                </a:solidFill>
                <a:effectLst/>
                <a:cs typeface="Arial" panose="020B0604020202020204" pitchFamily="34" charset="0"/>
                <a:hlinkClick r:id="rId3"/>
              </a:rPr>
              <a:t>http://lvinvertebrados.pt/</a:t>
            </a:r>
            <a:endParaRPr kumimoji="0" lang="en-US" altLang="en-US" sz="17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1" i="0" u="none" strike="noStrike" cap="none" normalizeH="0" baseline="0" dirty="0">
                <a:ln>
                  <a:noFill/>
                </a:ln>
                <a:solidFill>
                  <a:srgbClr val="222222"/>
                </a:solidFill>
                <a:effectLst/>
                <a:cs typeface="Arial" panose="020B0604020202020204" pitchFamily="34" charset="0"/>
              </a:rPr>
              <a:t>Plataforma de </a:t>
            </a:r>
            <a:r>
              <a:rPr kumimoji="0" lang="en-US" altLang="en-US" sz="1700" b="1" i="0" u="none" strike="noStrike" cap="none" normalizeH="0" baseline="0" dirty="0" err="1">
                <a:ln>
                  <a:noFill/>
                </a:ln>
                <a:solidFill>
                  <a:srgbClr val="222222"/>
                </a:solidFill>
                <a:effectLst/>
                <a:cs typeface="Arial" panose="020B0604020202020204" pitchFamily="34" charset="0"/>
              </a:rPr>
              <a:t>informação</a:t>
            </a:r>
            <a:r>
              <a:rPr kumimoji="0" lang="en-US" altLang="en-US" sz="1700" b="1" i="0" u="none" strike="noStrike" cap="none" normalizeH="0" baseline="0" dirty="0">
                <a:ln>
                  <a:noFill/>
                </a:ln>
                <a:solidFill>
                  <a:srgbClr val="222222"/>
                </a:solidFill>
                <a:effectLst/>
                <a:cs typeface="Arial" panose="020B0604020202020204" pitchFamily="34" charset="0"/>
              </a:rPr>
              <a:t> e </a:t>
            </a:r>
            <a:r>
              <a:rPr kumimoji="0" lang="en-US" altLang="en-US" sz="1700" b="1" i="0" u="none" strike="noStrike" cap="none" normalizeH="0" baseline="0" dirty="0" err="1">
                <a:ln>
                  <a:noFill/>
                </a:ln>
                <a:solidFill>
                  <a:srgbClr val="222222"/>
                </a:solidFill>
                <a:effectLst/>
                <a:cs typeface="Arial" panose="020B0604020202020204" pitchFamily="34" charset="0"/>
              </a:rPr>
              <a:t>ciência-cidadã</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sobre</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plantas</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invasoras</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em</a:t>
            </a:r>
            <a:r>
              <a:rPr kumimoji="0" lang="en-US" altLang="en-US" sz="1700" b="1" i="0" u="none" strike="noStrike" cap="none" normalizeH="0" baseline="0" dirty="0">
                <a:ln>
                  <a:noFill/>
                </a:ln>
                <a:solidFill>
                  <a:srgbClr val="222222"/>
                </a:solidFill>
                <a:effectLst/>
                <a:cs typeface="Arial" panose="020B0604020202020204" pitchFamily="34" charset="0"/>
              </a:rPr>
              <a:t> Portugal:</a:t>
            </a:r>
            <a:r>
              <a:rPr kumimoji="0" lang="en-US" altLang="en-US" sz="1700" b="0" i="0" u="none" strike="noStrike" cap="none" normalizeH="0" baseline="0" dirty="0">
                <a:ln>
                  <a:noFill/>
                </a:ln>
                <a:solidFill>
                  <a:srgbClr val="222222"/>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0" i="0" u="none" strike="noStrike" cap="none" normalizeH="0" baseline="0" dirty="0">
                <a:ln>
                  <a:noFill/>
                </a:ln>
                <a:solidFill>
                  <a:srgbClr val="1155CC"/>
                </a:solidFill>
                <a:effectLst/>
                <a:cs typeface="Arial" panose="020B0604020202020204" pitchFamily="34" charset="0"/>
                <a:hlinkClick r:id="rId4"/>
              </a:rPr>
              <a:t>https://invasoras.pt/</a:t>
            </a:r>
            <a:endParaRPr kumimoji="0" lang="en-US" altLang="en-US" sz="17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1" i="0" u="none" strike="noStrike" cap="none" normalizeH="0" baseline="0" dirty="0">
                <a:ln>
                  <a:noFill/>
                </a:ln>
                <a:solidFill>
                  <a:srgbClr val="222222"/>
                </a:solidFill>
                <a:effectLst/>
                <a:cs typeface="Arial" panose="020B0604020202020204" pitchFamily="34" charset="0"/>
              </a:rPr>
              <a:t>Stop </a:t>
            </a:r>
            <a:r>
              <a:rPr kumimoji="0" lang="en-US" altLang="en-US" sz="1700" b="1" i="0" u="none" strike="noStrike" cap="none" normalizeH="0" baseline="0" dirty="0" err="1">
                <a:ln>
                  <a:noFill/>
                </a:ln>
                <a:solidFill>
                  <a:srgbClr val="222222"/>
                </a:solidFill>
                <a:effectLst/>
                <a:cs typeface="Arial" panose="020B0604020202020204" pitchFamily="34" charset="0"/>
              </a:rPr>
              <a:t>Cortaderia</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a:ln>
                  <a:noFill/>
                </a:ln>
                <a:solidFill>
                  <a:srgbClr val="222222"/>
                </a:solidFill>
                <a:effectLst/>
                <a:cs typeface="Arial" panose="020B0604020202020204" pitchFamily="34" charset="0"/>
              </a:rPr>
              <a:t>um </a:t>
            </a:r>
            <a:r>
              <a:rPr kumimoji="0" lang="en-US" altLang="en-US" sz="1700" b="0" i="0" u="none" strike="noStrike" cap="none" normalizeH="0" baseline="0" dirty="0" err="1">
                <a:ln>
                  <a:noFill/>
                </a:ln>
                <a:solidFill>
                  <a:srgbClr val="222222"/>
                </a:solidFill>
                <a:effectLst/>
                <a:cs typeface="Arial" panose="020B0604020202020204" pitchFamily="34" charset="0"/>
              </a:rPr>
              <a:t>projeto</a:t>
            </a:r>
            <a:r>
              <a:rPr kumimoji="0" lang="en-US" altLang="en-US" sz="1700" b="0" i="0" u="none" strike="noStrike" cap="none" normalizeH="0" baseline="0" dirty="0">
                <a:ln>
                  <a:noFill/>
                </a:ln>
                <a:solidFill>
                  <a:srgbClr val="222222"/>
                </a:solidFill>
                <a:effectLst/>
                <a:cs typeface="Arial" panose="020B0604020202020204" pitchFamily="34" charset="0"/>
              </a:rPr>
              <a:t> Life+ para </a:t>
            </a:r>
            <a:r>
              <a:rPr kumimoji="0" lang="en-US" altLang="en-US" sz="1700" b="0" i="0" u="none" strike="noStrike" cap="none" normalizeH="0" baseline="0" dirty="0" err="1">
                <a:ln>
                  <a:noFill/>
                </a:ln>
                <a:solidFill>
                  <a:srgbClr val="222222"/>
                </a:solidFill>
                <a:effectLst/>
                <a:cs typeface="Arial" panose="020B0604020202020204" pitchFamily="34" charset="0"/>
              </a:rPr>
              <a:t>erradicação</a:t>
            </a:r>
            <a:r>
              <a:rPr kumimoji="0" lang="en-US" altLang="en-US" sz="1700" b="0" i="0" u="none" strike="noStrike" cap="none" normalizeH="0" baseline="0" dirty="0">
                <a:ln>
                  <a:noFill/>
                </a:ln>
                <a:solidFill>
                  <a:srgbClr val="222222"/>
                </a:solidFill>
                <a:effectLst/>
                <a:cs typeface="Arial" panose="020B0604020202020204" pitchFamily="34" charset="0"/>
              </a:rPr>
              <a:t> de </a:t>
            </a:r>
            <a:r>
              <a:rPr kumimoji="0" lang="en-US" altLang="en-US" sz="1700" b="0" i="0" u="none" strike="noStrike" cap="none" normalizeH="0" baseline="0" dirty="0" err="1">
                <a:ln>
                  <a:noFill/>
                </a:ln>
                <a:solidFill>
                  <a:srgbClr val="222222"/>
                </a:solidFill>
                <a:effectLst/>
                <a:cs typeface="Arial" panose="020B0604020202020204" pitchFamily="34" charset="0"/>
              </a:rPr>
              <a:t>uma</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espécies</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invasora</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extremamente</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perigosa</a:t>
            </a:r>
            <a:r>
              <a:rPr kumimoji="0" lang="en-US" altLang="en-US" sz="1700" b="0" i="0" u="none" strike="noStrike" cap="none" normalizeH="0" baseline="0" dirty="0">
                <a:ln>
                  <a:noFill/>
                </a:ln>
                <a:solidFill>
                  <a:srgbClr val="222222"/>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0" i="0" u="none" strike="noStrike" cap="none" normalizeH="0" baseline="0" dirty="0">
                <a:ln>
                  <a:noFill/>
                </a:ln>
                <a:solidFill>
                  <a:srgbClr val="1155CC"/>
                </a:solidFill>
                <a:effectLst/>
                <a:cs typeface="Arial" panose="020B0604020202020204" pitchFamily="34" charset="0"/>
                <a:hlinkClick r:id="rId5"/>
              </a:rPr>
              <a:t>http://stopcortaderia.org/language/pt/noticias-pt/</a:t>
            </a:r>
            <a:endParaRPr kumimoji="0" lang="en-US" altLang="en-US" sz="17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0" i="0" u="none" strike="noStrike" cap="none" normalizeH="0" baseline="0" dirty="0" err="1">
                <a:ln>
                  <a:noFill/>
                </a:ln>
                <a:solidFill>
                  <a:srgbClr val="222222"/>
                </a:solidFill>
                <a:effectLst/>
                <a:cs typeface="Arial" panose="020B0604020202020204" pitchFamily="34" charset="0"/>
              </a:rPr>
              <a:t>R</a:t>
            </a:r>
            <a:r>
              <a:rPr kumimoji="0" lang="en-US" altLang="en-US" sz="1700" b="1" i="0" u="none" strike="noStrike" cap="none" normalizeH="0" baseline="0" dirty="0" err="1">
                <a:ln>
                  <a:noFill/>
                </a:ln>
                <a:solidFill>
                  <a:srgbClr val="222222"/>
                </a:solidFill>
                <a:effectLst/>
                <a:cs typeface="Arial" panose="020B0604020202020204" pitchFamily="34" charset="0"/>
              </a:rPr>
              <a:t>egulamentos</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1" i="0" u="none" strike="noStrike" cap="none" normalizeH="0" baseline="0" dirty="0" err="1">
                <a:ln>
                  <a:noFill/>
                </a:ln>
                <a:solidFill>
                  <a:srgbClr val="222222"/>
                </a:solidFill>
                <a:effectLst/>
                <a:cs typeface="Arial" panose="020B0604020202020204" pitchFamily="34" charset="0"/>
              </a:rPr>
              <a:t>municipais</a:t>
            </a:r>
            <a:r>
              <a:rPr kumimoji="0" lang="en-US" altLang="en-US" sz="1700" b="1" i="0" u="none" strike="noStrike" cap="none" normalizeH="0" baseline="0" dirty="0">
                <a:ln>
                  <a:noFill/>
                </a:ln>
                <a:solidFill>
                  <a:srgbClr val="222222"/>
                </a:solidFill>
                <a:effectLst/>
                <a:cs typeface="Arial" panose="020B0604020202020204" pitchFamily="34" charset="0"/>
              </a:rPr>
              <a:t> de </a:t>
            </a:r>
            <a:r>
              <a:rPr kumimoji="0" lang="en-US" altLang="en-US" sz="1700" b="1" i="0" u="none" strike="noStrike" cap="none" normalizeH="0" baseline="0" dirty="0" err="1">
                <a:ln>
                  <a:noFill/>
                </a:ln>
                <a:solidFill>
                  <a:srgbClr val="222222"/>
                </a:solidFill>
                <a:effectLst/>
                <a:cs typeface="Arial" panose="020B0604020202020204" pitchFamily="34" charset="0"/>
              </a:rPr>
              <a:t>proteção</a:t>
            </a:r>
            <a:r>
              <a:rPr kumimoji="0" lang="en-US" altLang="en-US" sz="1700" b="1" i="0" u="none" strike="noStrike" cap="none" normalizeH="0" baseline="0" dirty="0">
                <a:ln>
                  <a:noFill/>
                </a:ln>
                <a:solidFill>
                  <a:srgbClr val="222222"/>
                </a:solidFill>
                <a:effectLst/>
                <a:cs typeface="Arial" panose="020B0604020202020204" pitchFamily="34" charset="0"/>
              </a:rPr>
              <a:t> de </a:t>
            </a:r>
            <a:r>
              <a:rPr kumimoji="0" lang="en-US" altLang="en-US" sz="1700" b="1" i="0" u="none" strike="noStrike" cap="none" normalizeH="0" baseline="0" dirty="0" err="1">
                <a:ln>
                  <a:noFill/>
                </a:ln>
                <a:solidFill>
                  <a:srgbClr val="222222"/>
                </a:solidFill>
                <a:effectLst/>
                <a:cs typeface="Arial" panose="020B0604020202020204" pitchFamily="34" charset="0"/>
              </a:rPr>
              <a:t>arvoredo</a:t>
            </a:r>
            <a:r>
              <a:rPr kumimoji="0" lang="en-US" altLang="en-US" sz="1700" b="1"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Em</a:t>
            </a:r>
            <a:r>
              <a:rPr kumimoji="0" lang="en-US" altLang="en-US" sz="1700" b="0" i="0" u="none" strike="noStrike" cap="none" normalizeH="0" baseline="0" dirty="0">
                <a:ln>
                  <a:noFill/>
                </a:ln>
                <a:solidFill>
                  <a:srgbClr val="222222"/>
                </a:solidFill>
                <a:effectLst/>
                <a:cs typeface="Arial" panose="020B0604020202020204" pitchFamily="34" charset="0"/>
              </a:rPr>
              <a:t> Portugal </a:t>
            </a:r>
            <a:r>
              <a:rPr kumimoji="0" lang="en-US" altLang="en-US" sz="1700" b="0" i="0" u="none" strike="noStrike" cap="none" normalizeH="0" baseline="0" dirty="0" err="1">
                <a:ln>
                  <a:noFill/>
                </a:ln>
                <a:solidFill>
                  <a:srgbClr val="222222"/>
                </a:solidFill>
                <a:effectLst/>
                <a:cs typeface="Arial" panose="020B0604020202020204" pitchFamily="34" charset="0"/>
              </a:rPr>
              <a:t>ainda</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só</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existem</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dois</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municipios</a:t>
            </a:r>
            <a:r>
              <a:rPr kumimoji="0" lang="en-US" altLang="en-US" sz="1700" b="0" i="0" u="none" strike="noStrike" cap="none" normalizeH="0" baseline="0" dirty="0">
                <a:ln>
                  <a:noFill/>
                </a:ln>
                <a:solidFill>
                  <a:srgbClr val="222222"/>
                </a:solidFill>
                <a:effectLst/>
                <a:cs typeface="Arial" panose="020B0604020202020204" pitchFamily="34" charset="0"/>
              </a:rPr>
              <a:t> com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0" i="0" u="none" strike="noStrike" cap="none" normalizeH="0" baseline="0" dirty="0" err="1">
                <a:ln>
                  <a:noFill/>
                </a:ln>
                <a:solidFill>
                  <a:srgbClr val="222222"/>
                </a:solidFill>
                <a:effectLst/>
                <a:cs typeface="Arial" panose="020B0604020202020204" pitchFamily="34" charset="0"/>
              </a:rPr>
              <a:t>regulamentos</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prórpios</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sobre</a:t>
            </a:r>
            <a:r>
              <a:rPr kumimoji="0" lang="en-US" altLang="en-US" sz="1700" b="0" i="0" u="none" strike="noStrike" cap="none" normalizeH="0" baseline="0" dirty="0">
                <a:ln>
                  <a:noFill/>
                </a:ln>
                <a:solidFill>
                  <a:srgbClr val="222222"/>
                </a:solidFill>
                <a:effectLst/>
                <a:cs typeface="Arial" panose="020B0604020202020204" pitchFamily="34" charset="0"/>
              </a:rPr>
              <a:t> a </a:t>
            </a:r>
            <a:r>
              <a:rPr kumimoji="0" lang="en-US" altLang="en-US" sz="1700" b="0" i="0" u="none" strike="noStrike" cap="none" normalizeH="0" baseline="0" dirty="0" err="1">
                <a:ln>
                  <a:noFill/>
                </a:ln>
                <a:solidFill>
                  <a:srgbClr val="222222"/>
                </a:solidFill>
                <a:effectLst/>
                <a:cs typeface="Arial" panose="020B0604020202020204" pitchFamily="34" charset="0"/>
              </a:rPr>
              <a:t>gestão</a:t>
            </a:r>
            <a:r>
              <a:rPr kumimoji="0" lang="en-US" altLang="en-US" sz="1700" b="0" i="0" u="none" strike="noStrike" cap="none" normalizeH="0" baseline="0" dirty="0">
                <a:ln>
                  <a:noFill/>
                </a:ln>
                <a:solidFill>
                  <a:srgbClr val="222222"/>
                </a:solidFill>
                <a:effectLst/>
                <a:cs typeface="Arial" panose="020B0604020202020204" pitchFamily="34" charset="0"/>
              </a:rPr>
              <a:t> de </a:t>
            </a:r>
            <a:r>
              <a:rPr kumimoji="0" lang="en-US" altLang="en-US" sz="1700" b="0" i="0" u="none" strike="noStrike" cap="none" normalizeH="0" baseline="0" dirty="0" err="1">
                <a:ln>
                  <a:noFill/>
                </a:ln>
                <a:solidFill>
                  <a:srgbClr val="222222"/>
                </a:solidFill>
                <a:effectLst/>
                <a:cs typeface="Arial" panose="020B0604020202020204" pitchFamily="34" charset="0"/>
              </a:rPr>
              <a:t>arvoredo</a:t>
            </a:r>
            <a:r>
              <a:rPr kumimoji="0" lang="en-US" altLang="en-US" sz="1700" b="0" i="0" u="none" strike="noStrike" cap="none" normalizeH="0" baseline="0" dirty="0">
                <a:ln>
                  <a:noFill/>
                </a:ln>
                <a:solidFill>
                  <a:srgbClr val="222222"/>
                </a:solidFill>
                <a:effectLst/>
                <a:cs typeface="Arial" panose="020B0604020202020204" pitchFamily="34" charset="0"/>
              </a:rPr>
              <a:t> e </a:t>
            </a:r>
            <a:r>
              <a:rPr kumimoji="0" lang="en-US" altLang="en-US" sz="1700" b="0" i="0" u="none" strike="noStrike" cap="none" normalizeH="0" baseline="0" dirty="0" err="1">
                <a:ln>
                  <a:noFill/>
                </a:ln>
                <a:solidFill>
                  <a:srgbClr val="222222"/>
                </a:solidFill>
                <a:effectLst/>
                <a:cs typeface="Arial" panose="020B0604020202020204" pitchFamily="34" charset="0"/>
              </a:rPr>
              <a:t>proteçao</a:t>
            </a:r>
            <a:r>
              <a:rPr kumimoji="0" lang="en-US" altLang="en-US" sz="1700" b="0" i="0" u="none" strike="noStrike" cap="none" normalizeH="0" baseline="0" dirty="0">
                <a:ln>
                  <a:noFill/>
                </a:ln>
                <a:solidFill>
                  <a:srgbClr val="222222"/>
                </a:solidFill>
                <a:effectLst/>
                <a:cs typeface="Arial" panose="020B0604020202020204" pitchFamily="34" charset="0"/>
              </a:rPr>
              <a:t> das </a:t>
            </a:r>
            <a:r>
              <a:rPr kumimoji="0" lang="en-US" altLang="en-US" sz="1700" b="0" i="0" u="none" strike="noStrike" cap="none" normalizeH="0" baseline="0" dirty="0" err="1">
                <a:ln>
                  <a:noFill/>
                </a:ln>
                <a:solidFill>
                  <a:srgbClr val="222222"/>
                </a:solidFill>
                <a:effectLst/>
                <a:cs typeface="Arial" panose="020B0604020202020204" pitchFamily="34" charset="0"/>
              </a:rPr>
              <a:t>árvores</a:t>
            </a:r>
            <a:r>
              <a:rPr kumimoji="0" lang="en-US" altLang="en-US" sz="1700" b="0" i="0" u="none" strike="noStrike" cap="none" normalizeH="0" baseline="0" dirty="0">
                <a:ln>
                  <a:noFill/>
                </a:ln>
                <a:solidFill>
                  <a:srgbClr val="222222"/>
                </a:solidFill>
                <a:effectLst/>
                <a:cs typeface="Arial" panose="020B0604020202020204" pitchFamily="34" charset="0"/>
              </a:rPr>
              <a:t> do </a:t>
            </a:r>
            <a:r>
              <a:rPr kumimoji="0" lang="en-US" altLang="en-US" sz="1700" b="0" i="0" u="none" strike="noStrike" cap="none" normalizeH="0" baseline="0" dirty="0" err="1">
                <a:ln>
                  <a:noFill/>
                </a:ln>
                <a:solidFill>
                  <a:srgbClr val="222222"/>
                </a:solidFill>
                <a:effectLst/>
                <a:cs typeface="Arial" panose="020B0604020202020204" pitchFamily="34" charset="0"/>
              </a:rPr>
              <a:t>seu</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err="1">
                <a:ln>
                  <a:noFill/>
                </a:ln>
                <a:solidFill>
                  <a:srgbClr val="222222"/>
                </a:solidFill>
                <a:effectLst/>
                <a:cs typeface="Arial" panose="020B0604020202020204" pitchFamily="34" charset="0"/>
              </a:rPr>
              <a:t>município</a:t>
            </a:r>
            <a:r>
              <a:rPr kumimoji="0" lang="en-US" altLang="en-US" sz="1700" b="0" i="0" u="none" strike="noStrike" cap="none" normalizeH="0" baseline="0" dirty="0">
                <a:ln>
                  <a:noFill/>
                </a:ln>
                <a:solidFill>
                  <a:srgbClr val="222222"/>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0" i="0" u="none" strike="noStrike" cap="none" normalizeH="0" baseline="0" dirty="0" err="1">
                <a:ln>
                  <a:noFill/>
                </a:ln>
                <a:solidFill>
                  <a:srgbClr val="222222"/>
                </a:solidFill>
                <a:effectLst/>
                <a:cs typeface="Arial" panose="020B0604020202020204" pitchFamily="34" charset="0"/>
              </a:rPr>
              <a:t>Lisboa</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a:ln>
                  <a:noFill/>
                </a:ln>
                <a:solidFill>
                  <a:srgbClr val="1155CC"/>
                </a:solidFill>
                <a:effectLst/>
                <a:cs typeface="Arial" panose="020B0604020202020204" pitchFamily="34" charset="0"/>
                <a:hlinkClick r:id="rId6"/>
              </a:rPr>
              <a:t>https://www.am-lisboa.pt/documentos/1501328048S2mOT4mu5Sx82IJ4.pdf</a:t>
            </a:r>
            <a:r>
              <a:rPr kumimoji="0" lang="en-US" altLang="en-US" sz="1700" b="0" i="0" u="none" strike="noStrike" cap="none" normalizeH="0" baseline="0" dirty="0">
                <a:ln>
                  <a:noFill/>
                </a:ln>
                <a:solidFill>
                  <a:srgbClr val="222222"/>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700" b="0" i="0" u="none" strike="noStrike" cap="none" normalizeH="0" baseline="0" dirty="0">
                <a:ln>
                  <a:noFill/>
                </a:ln>
                <a:solidFill>
                  <a:srgbClr val="222222"/>
                </a:solidFill>
                <a:effectLst/>
                <a:cs typeface="Arial" panose="020B0604020202020204" pitchFamily="34" charset="0"/>
              </a:rPr>
              <a:t>e </a:t>
            </a:r>
            <a:r>
              <a:rPr kumimoji="0" lang="en-US" altLang="en-US" sz="1700" b="0" i="0" u="none" strike="noStrike" cap="none" normalizeH="0" baseline="0" dirty="0" err="1">
                <a:ln>
                  <a:noFill/>
                </a:ln>
                <a:solidFill>
                  <a:srgbClr val="222222"/>
                </a:solidFill>
                <a:effectLst/>
                <a:cs typeface="Arial" panose="020B0604020202020204" pitchFamily="34" charset="0"/>
              </a:rPr>
              <a:t>Lousada</a:t>
            </a:r>
            <a:r>
              <a:rPr kumimoji="0" lang="en-US" altLang="en-US" sz="1700" b="0" i="0" u="none" strike="noStrike" cap="none" normalizeH="0" baseline="0" dirty="0">
                <a:ln>
                  <a:noFill/>
                </a:ln>
                <a:solidFill>
                  <a:srgbClr val="222222"/>
                </a:solidFill>
                <a:effectLst/>
                <a:cs typeface="Arial" panose="020B0604020202020204" pitchFamily="34" charset="0"/>
              </a:rPr>
              <a:t>: </a:t>
            </a:r>
            <a:r>
              <a:rPr kumimoji="0" lang="en-US" altLang="en-US" sz="1700" b="0" i="0" u="none" strike="noStrike" cap="none" normalizeH="0" baseline="0" dirty="0">
                <a:ln>
                  <a:noFill/>
                </a:ln>
                <a:solidFill>
                  <a:srgbClr val="1155CC"/>
                </a:solidFill>
                <a:effectLst/>
                <a:cs typeface="Arial" panose="020B0604020202020204" pitchFamily="34" charset="0"/>
                <a:hlinkClick r:id="rId7"/>
              </a:rPr>
              <a:t>https://www.cm-lousada.pt/cmlousada/uploads/writer_file/document/605/regulamento_arvoredo_final.pdf</a:t>
            </a:r>
            <a:endParaRPr kumimoji="0" lang="en-US" altLang="en-US" sz="17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1" i="0" u="none" strike="noStrike" cap="none" normalizeH="0" baseline="0" dirty="0">
                <a:ln>
                  <a:noFill/>
                </a:ln>
                <a:solidFill>
                  <a:srgbClr val="222222"/>
                </a:solidFill>
                <a:effectLst/>
                <a:cs typeface="Arial" panose="020B0604020202020204" pitchFamily="34" charset="0"/>
              </a:rPr>
              <a:t>ICNF | </a:t>
            </a:r>
            <a:r>
              <a:rPr kumimoji="0" lang="en-US" altLang="en-US" sz="1700" b="1" i="0" u="none" strike="noStrike" cap="none" normalizeH="0" baseline="0" dirty="0" err="1">
                <a:ln>
                  <a:noFill/>
                </a:ln>
                <a:solidFill>
                  <a:srgbClr val="222222"/>
                </a:solidFill>
                <a:effectLst/>
                <a:cs typeface="Arial" panose="020B0604020202020204" pitchFamily="34" charset="0"/>
              </a:rPr>
              <a:t>Arvoredo</a:t>
            </a:r>
            <a:r>
              <a:rPr kumimoji="0" lang="en-US" altLang="en-US" sz="1700" b="1" i="0" u="none" strike="noStrike" cap="none" normalizeH="0" baseline="0" dirty="0">
                <a:ln>
                  <a:noFill/>
                </a:ln>
                <a:solidFill>
                  <a:srgbClr val="222222"/>
                </a:solidFill>
                <a:effectLst/>
                <a:cs typeface="Arial" panose="020B0604020202020204" pitchFamily="34" charset="0"/>
              </a:rPr>
              <a:t> de Interesse </a:t>
            </a:r>
            <a:r>
              <a:rPr kumimoji="0" lang="en-US" altLang="en-US" sz="1700" b="1" i="0" u="none" strike="noStrike" cap="none" normalizeH="0" baseline="0" dirty="0" err="1">
                <a:ln>
                  <a:noFill/>
                </a:ln>
                <a:solidFill>
                  <a:srgbClr val="222222"/>
                </a:solidFill>
                <a:effectLst/>
                <a:cs typeface="Arial" panose="020B0604020202020204" pitchFamily="34" charset="0"/>
              </a:rPr>
              <a:t>Público</a:t>
            </a:r>
            <a:r>
              <a:rPr kumimoji="0" lang="en-US" altLang="en-US" sz="1700" b="1" i="0" u="none" strike="noStrike" cap="none" normalizeH="0" baseline="0" dirty="0">
                <a:ln>
                  <a:noFill/>
                </a:ln>
                <a:solidFill>
                  <a:srgbClr val="222222"/>
                </a:solidFill>
                <a:effectLst/>
                <a:cs typeface="Arial" panose="020B0604020202020204" pitchFamily="34" charset="0"/>
              </a:rPr>
              <a:t>:</a:t>
            </a:r>
            <a:r>
              <a:rPr kumimoji="0" lang="en-US" altLang="en-US" sz="1700" b="0" i="0" u="none" strike="noStrike" cap="none" normalizeH="0" baseline="0" dirty="0">
                <a:ln>
                  <a:noFill/>
                </a:ln>
                <a:solidFill>
                  <a:srgbClr val="222222"/>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700" b="0" i="0" u="none" strike="noStrike" cap="none" normalizeH="0" baseline="0" dirty="0">
                <a:ln>
                  <a:noFill/>
                </a:ln>
                <a:solidFill>
                  <a:srgbClr val="1155CC"/>
                </a:solidFill>
                <a:effectLst/>
                <a:cs typeface="Arial" panose="020B0604020202020204" pitchFamily="34" charset="0"/>
                <a:hlinkClick r:id="rId8"/>
              </a:rPr>
              <a:t>https://www.icnf.pt/florestas/protecaodearvoredo/arvoredodeinteressepublico</a:t>
            </a:r>
            <a:endParaRPr kumimoji="0" lang="en-US" altLang="en-US" sz="17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68525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B556-4BA5-41B1-9D1B-5C8AA96B48EC}"/>
              </a:ext>
            </a:extLst>
          </p:cNvPr>
          <p:cNvSpPr>
            <a:spLocks noGrp="1"/>
          </p:cNvSpPr>
          <p:nvPr>
            <p:ph type="title"/>
          </p:nvPr>
        </p:nvSpPr>
        <p:spPr/>
        <p:txBody>
          <a:bodyPr/>
          <a:lstStyle/>
          <a:p>
            <a:r>
              <a:rPr lang="en-IE" b="1" dirty="0"/>
              <a:t>European &amp; International designations</a:t>
            </a:r>
          </a:p>
        </p:txBody>
      </p:sp>
      <p:sp>
        <p:nvSpPr>
          <p:cNvPr id="3" name="Content Placeholder 2">
            <a:extLst>
              <a:ext uri="{FF2B5EF4-FFF2-40B4-BE49-F238E27FC236}">
                <a16:creationId xmlns:a16="http://schemas.microsoft.com/office/drawing/2014/main" id="{4CABCAA6-794F-41CF-9E47-B9B761069773}"/>
              </a:ext>
            </a:extLst>
          </p:cNvPr>
          <p:cNvSpPr>
            <a:spLocks noGrp="1"/>
          </p:cNvSpPr>
          <p:nvPr>
            <p:ph idx="1"/>
          </p:nvPr>
        </p:nvSpPr>
        <p:spPr>
          <a:xfrm>
            <a:off x="838200" y="1825625"/>
            <a:ext cx="10740390" cy="4351338"/>
          </a:xfrm>
        </p:spPr>
        <p:txBody>
          <a:bodyPr>
            <a:normAutofit fontScale="62500" lnSpcReduction="20000"/>
          </a:bodyPr>
          <a:lstStyle/>
          <a:p>
            <a:r>
              <a:rPr lang="en-IE" sz="2900" b="1" dirty="0"/>
              <a:t>International Designations</a:t>
            </a:r>
            <a:r>
              <a:rPr lang="en-IE" sz="2900" dirty="0"/>
              <a:t>: UNESCO Biosphere Reserve, UNESCO World Heritage Sites, National Park</a:t>
            </a:r>
          </a:p>
          <a:p>
            <a:r>
              <a:rPr lang="en-IE" sz="2900" b="1" dirty="0"/>
              <a:t>European Designations</a:t>
            </a:r>
            <a:r>
              <a:rPr lang="en-IE" sz="2900" dirty="0"/>
              <a:t>: SAC-Special Area of Conservation, NHA-National Heritage Area, SPA’s – Special Protection Area, ESA-Environmentally Sensitive Area</a:t>
            </a:r>
          </a:p>
          <a:p>
            <a:pPr marL="0" indent="0" eaLnBrk="0" fontAlgn="base" hangingPunct="0">
              <a:lnSpc>
                <a:spcPct val="100000"/>
              </a:lnSpc>
              <a:spcBef>
                <a:spcPct val="0"/>
              </a:spcBef>
              <a:spcAft>
                <a:spcPct val="0"/>
              </a:spcAft>
              <a:buNone/>
            </a:pPr>
            <a:endParaRPr lang="en-US" altLang="en-US" sz="2900" dirty="0">
              <a:solidFill>
                <a:srgbClr val="222222"/>
              </a:solidFill>
              <a:cs typeface="Arial" panose="020B0604020202020204" pitchFamily="34" charset="0"/>
            </a:endParaRPr>
          </a:p>
          <a:p>
            <a:pPr marL="0" indent="0" eaLnBrk="0" fontAlgn="base" hangingPunct="0">
              <a:lnSpc>
                <a:spcPct val="100000"/>
              </a:lnSpc>
              <a:spcBef>
                <a:spcPct val="0"/>
              </a:spcBef>
              <a:spcAft>
                <a:spcPct val="0"/>
              </a:spcAft>
              <a:buNone/>
            </a:pPr>
            <a:endParaRPr lang="en-US" altLang="en-US" sz="2900" b="1" dirty="0">
              <a:solidFill>
                <a:srgbClr val="222222"/>
              </a:solidFill>
              <a:cs typeface="Arial" panose="020B0604020202020204" pitchFamily="34" charset="0"/>
            </a:endParaRPr>
          </a:p>
          <a:p>
            <a:pPr marL="0" indent="0" eaLnBrk="0" fontAlgn="base" hangingPunct="0">
              <a:lnSpc>
                <a:spcPct val="100000"/>
              </a:lnSpc>
              <a:spcBef>
                <a:spcPct val="0"/>
              </a:spcBef>
              <a:spcAft>
                <a:spcPct val="0"/>
              </a:spcAft>
              <a:buNone/>
            </a:pPr>
            <a:r>
              <a:rPr lang="en-US" altLang="en-US" sz="2900" b="1" dirty="0">
                <a:solidFill>
                  <a:srgbClr val="222222"/>
                </a:solidFill>
                <a:cs typeface="Arial" panose="020B0604020202020204" pitchFamily="34" charset="0"/>
              </a:rPr>
              <a:t>Here the list of the institutional sites with the laws, also derived from UE:</a:t>
            </a:r>
          </a:p>
          <a:p>
            <a:pPr eaLnBrk="0" fontAlgn="base" hangingPunct="0">
              <a:lnSpc>
                <a:spcPct val="100000"/>
              </a:lnSpc>
              <a:spcBef>
                <a:spcPct val="0"/>
              </a:spcBef>
              <a:spcAft>
                <a:spcPct val="0"/>
              </a:spcAft>
            </a:pPr>
            <a:endParaRPr lang="en-US" altLang="en-US" sz="2900" b="1" dirty="0">
              <a:solidFill>
                <a:srgbClr val="222222"/>
              </a:solidFill>
              <a:cs typeface="Arial" panose="020B0604020202020204" pitchFamily="34" charset="0"/>
            </a:endParaRPr>
          </a:p>
          <a:p>
            <a:pPr eaLnBrk="0" fontAlgn="base" hangingPunct="0">
              <a:lnSpc>
                <a:spcPct val="100000"/>
              </a:lnSpc>
              <a:spcBef>
                <a:spcPct val="0"/>
              </a:spcBef>
              <a:spcAft>
                <a:spcPct val="0"/>
              </a:spcAft>
            </a:pPr>
            <a:r>
              <a:rPr lang="pt-BR" altLang="en-US" sz="2900" dirty="0">
                <a:solidFill>
                  <a:srgbClr val="222222"/>
                </a:solidFill>
                <a:cs typeface="Arial" panose="020B0604020202020204" pitchFamily="34" charset="0"/>
              </a:rPr>
              <a:t>ICNF | Plano sectorial da Rede Natura 2000 </a:t>
            </a:r>
            <a:br>
              <a:rPr lang="pt-BR" altLang="en-US" sz="2900" dirty="0">
                <a:solidFill>
                  <a:srgbClr val="222222"/>
                </a:solidFill>
                <a:cs typeface="Arial" panose="020B0604020202020204" pitchFamily="34" charset="0"/>
              </a:rPr>
            </a:br>
            <a:r>
              <a:rPr lang="pt-BR" altLang="en-US" sz="2900" dirty="0">
                <a:solidFill>
                  <a:srgbClr val="222222"/>
                </a:solidFill>
                <a:cs typeface="Arial" panose="020B0604020202020204" pitchFamily="34" charset="0"/>
              </a:rPr>
              <a:t>http://www2.icnf.pt/portal/pn/biodiversidade/rn2000/p-set </a:t>
            </a:r>
          </a:p>
          <a:p>
            <a:pPr eaLnBrk="0" fontAlgn="base" hangingPunct="0">
              <a:lnSpc>
                <a:spcPct val="100000"/>
              </a:lnSpc>
              <a:spcBef>
                <a:spcPct val="0"/>
              </a:spcBef>
              <a:spcAft>
                <a:spcPct val="0"/>
              </a:spcAft>
            </a:pPr>
            <a:endParaRPr lang="pt-BR" altLang="en-US" sz="2900" dirty="0">
              <a:solidFill>
                <a:srgbClr val="222222"/>
              </a:solidFill>
              <a:cs typeface="Arial" panose="020B0604020202020204" pitchFamily="34" charset="0"/>
            </a:endParaRPr>
          </a:p>
          <a:p>
            <a:pPr eaLnBrk="0" fontAlgn="base" hangingPunct="0">
              <a:lnSpc>
                <a:spcPct val="100000"/>
              </a:lnSpc>
              <a:spcBef>
                <a:spcPct val="0"/>
              </a:spcBef>
              <a:spcAft>
                <a:spcPct val="0"/>
              </a:spcAft>
            </a:pPr>
            <a:r>
              <a:rPr lang="pt-BR" altLang="en-US" sz="2900" dirty="0">
                <a:solidFill>
                  <a:srgbClr val="222222"/>
                </a:solidFill>
                <a:cs typeface="Arial" panose="020B0604020202020204" pitchFamily="34" charset="0"/>
              </a:rPr>
              <a:t>ICNF | Sistema Nacional de Áreas Classificadas: http://www2.icnf.pt/portal/pn/biodiversidade/snac</a:t>
            </a:r>
            <a:br>
              <a:rPr lang="pt-BR" altLang="en-US" sz="2900" dirty="0">
                <a:solidFill>
                  <a:srgbClr val="222222"/>
                </a:solidFill>
                <a:cs typeface="Arial" panose="020B0604020202020204" pitchFamily="34" charset="0"/>
              </a:rPr>
            </a:br>
            <a:r>
              <a:rPr lang="pt-BR" altLang="en-US" sz="2900" dirty="0">
                <a:solidFill>
                  <a:srgbClr val="222222"/>
                </a:solidFill>
                <a:cs typeface="Arial" panose="020B0604020202020204" pitchFamily="34" charset="0"/>
              </a:rPr>
              <a:t> </a:t>
            </a:r>
          </a:p>
          <a:p>
            <a:pPr eaLnBrk="0" fontAlgn="base" hangingPunct="0">
              <a:lnSpc>
                <a:spcPct val="100000"/>
              </a:lnSpc>
              <a:spcBef>
                <a:spcPct val="0"/>
              </a:spcBef>
              <a:spcAft>
                <a:spcPct val="0"/>
              </a:spcAft>
            </a:pPr>
            <a:r>
              <a:rPr lang="pt-BR" altLang="en-US" sz="2900" dirty="0">
                <a:solidFill>
                  <a:srgbClr val="222222"/>
                </a:solidFill>
                <a:cs typeface="Arial" panose="020B0604020202020204" pitchFamily="34" charset="0"/>
              </a:rPr>
              <a:t>ICNF | Legislação sobre caça : https://www.icnf.pt/caca </a:t>
            </a:r>
            <a:br>
              <a:rPr lang="pt-BR" altLang="en-US" sz="2900" dirty="0">
                <a:solidFill>
                  <a:srgbClr val="222222"/>
                </a:solidFill>
                <a:cs typeface="Arial" panose="020B0604020202020204" pitchFamily="34" charset="0"/>
              </a:rPr>
            </a:br>
            <a:endParaRPr lang="pt-BR" altLang="en-US" sz="2900" dirty="0">
              <a:solidFill>
                <a:srgbClr val="222222"/>
              </a:solidFill>
              <a:cs typeface="Arial" panose="020B0604020202020204" pitchFamily="34" charset="0"/>
            </a:endParaRPr>
          </a:p>
          <a:p>
            <a:pPr eaLnBrk="0" fontAlgn="base" hangingPunct="0">
              <a:lnSpc>
                <a:spcPct val="100000"/>
              </a:lnSpc>
              <a:spcBef>
                <a:spcPct val="0"/>
              </a:spcBef>
              <a:spcAft>
                <a:spcPct val="0"/>
              </a:spcAft>
            </a:pPr>
            <a:r>
              <a:rPr lang="pt-BR" altLang="en-US" sz="2900" dirty="0">
                <a:solidFill>
                  <a:srgbClr val="222222"/>
                </a:solidFill>
                <a:cs typeface="Arial" panose="020B0604020202020204" pitchFamily="34" charset="0"/>
              </a:rPr>
              <a:t>ICNF | Rede Nacional de reservas da Biosfera: http://www2.icnf.pt/portal/pn/biodiversidade/ei/MaB </a:t>
            </a:r>
          </a:p>
          <a:p>
            <a:pPr marL="0" lvl="0" indent="0" eaLnBrk="0" fontAlgn="base" hangingPunct="0">
              <a:lnSpc>
                <a:spcPct val="100000"/>
              </a:lnSpc>
              <a:spcBef>
                <a:spcPct val="0"/>
              </a:spcBef>
              <a:spcAft>
                <a:spcPct val="0"/>
              </a:spcAft>
              <a:buNone/>
            </a:pPr>
            <a:br>
              <a:rPr lang="en-US" altLang="en-US" dirty="0">
                <a:solidFill>
                  <a:srgbClr val="222222"/>
                </a:solidFill>
                <a:latin typeface="Arial" panose="020B0604020202020204" pitchFamily="34" charset="0"/>
                <a:cs typeface="Arial" panose="020B0604020202020204" pitchFamily="34" charset="0"/>
              </a:rPr>
            </a:br>
            <a:endParaRPr lang="en-US" altLang="en-US" dirty="0"/>
          </a:p>
          <a:p>
            <a:endParaRPr lang="en-IE" dirty="0"/>
          </a:p>
          <a:p>
            <a:endParaRPr lang="en-IE" dirty="0"/>
          </a:p>
          <a:p>
            <a:endParaRPr lang="en-IE" dirty="0"/>
          </a:p>
          <a:p>
            <a:pPr marL="0" indent="0">
              <a:buNone/>
            </a:pPr>
            <a:endParaRPr lang="en-IE" dirty="0"/>
          </a:p>
          <a:p>
            <a:endParaRPr lang="en-IE" dirty="0"/>
          </a:p>
        </p:txBody>
      </p:sp>
    </p:spTree>
    <p:extLst>
      <p:ext uri="{BB962C8B-B14F-4D97-AF65-F5344CB8AC3E}">
        <p14:creationId xmlns:p14="http://schemas.microsoft.com/office/powerpoint/2010/main" val="2679116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9850-B668-494D-800C-9C99FE6CD4BD}"/>
              </a:ext>
            </a:extLst>
          </p:cNvPr>
          <p:cNvSpPr>
            <a:spLocks noGrp="1"/>
          </p:cNvSpPr>
          <p:nvPr>
            <p:ph type="title"/>
          </p:nvPr>
        </p:nvSpPr>
        <p:spPr>
          <a:xfrm>
            <a:off x="4965430" y="629268"/>
            <a:ext cx="6586491" cy="1286160"/>
          </a:xfrm>
        </p:spPr>
        <p:txBody>
          <a:bodyPr anchor="b">
            <a:normAutofit fontScale="90000"/>
          </a:bodyPr>
          <a:lstStyle/>
          <a:p>
            <a:r>
              <a:rPr lang="en-IE" b="1" dirty="0"/>
              <a:t>4. Register with myForest – how to…</a:t>
            </a:r>
            <a:endParaRPr lang="en-IE" b="1" dirty="0">
              <a:solidFill>
                <a:srgbClr val="FF0000"/>
              </a:solidFill>
            </a:endParaRPr>
          </a:p>
        </p:txBody>
      </p:sp>
      <p:sp>
        <p:nvSpPr>
          <p:cNvPr id="11" name="Content Placeholder 8">
            <a:extLst>
              <a:ext uri="{FF2B5EF4-FFF2-40B4-BE49-F238E27FC236}">
                <a16:creationId xmlns:a16="http://schemas.microsoft.com/office/drawing/2014/main" id="{F0708340-5649-4067-96E6-6BB929B84A86}"/>
              </a:ext>
            </a:extLst>
          </p:cNvPr>
          <p:cNvSpPr>
            <a:spLocks noGrp="1"/>
          </p:cNvSpPr>
          <p:nvPr>
            <p:ph idx="1"/>
          </p:nvPr>
        </p:nvSpPr>
        <p:spPr>
          <a:xfrm>
            <a:off x="4965431" y="2235205"/>
            <a:ext cx="6586489" cy="4459106"/>
          </a:xfrm>
        </p:spPr>
        <p:txBody>
          <a:bodyPr>
            <a:normAutofit/>
          </a:bodyPr>
          <a:lstStyle/>
          <a:p>
            <a:pPr marL="457200" indent="-457200">
              <a:buFont typeface="+mj-lt"/>
              <a:buAutoNum type="arabicPeriod"/>
            </a:pPr>
            <a:r>
              <a:rPr lang="en-US" sz="2000" dirty="0"/>
              <a:t>Registered with myForest - </a:t>
            </a:r>
            <a:r>
              <a:rPr lang="en-IE" sz="2000" dirty="0">
                <a:hlinkClick r:id="rId3"/>
              </a:rPr>
              <a:t>https://sylva.org.uk/myforest/home</a:t>
            </a:r>
            <a:r>
              <a:rPr lang="en-IE" sz="2000" dirty="0"/>
              <a:t> </a:t>
            </a:r>
            <a:endParaRPr lang="en-US" sz="2000" dirty="0"/>
          </a:p>
          <a:p>
            <a:pPr marL="457200" indent="-457200">
              <a:buFont typeface="+mj-lt"/>
              <a:buAutoNum type="arabicPeriod"/>
            </a:pPr>
            <a:r>
              <a:rPr lang="en-US" sz="2000" dirty="0"/>
              <a:t>Survey of FS site - Download and complete ‘myForest for Education site survey form’</a:t>
            </a:r>
          </a:p>
          <a:p>
            <a:pPr marL="0" indent="0">
              <a:buNone/>
            </a:pPr>
            <a:r>
              <a:rPr lang="en-US" sz="2000" dirty="0"/>
              <a:t>	- map/sketch site</a:t>
            </a:r>
          </a:p>
          <a:p>
            <a:pPr marL="0" indent="0">
              <a:buNone/>
            </a:pPr>
            <a:r>
              <a:rPr lang="en-US" sz="2000" dirty="0"/>
              <a:t>	- inventory of trees – including tree health 		  	   assessment (H&amp;S)</a:t>
            </a:r>
          </a:p>
          <a:p>
            <a:pPr marL="0" indent="0">
              <a:buNone/>
            </a:pPr>
            <a:r>
              <a:rPr lang="en-US" sz="2000" dirty="0"/>
              <a:t>	- ecological impacts on site</a:t>
            </a:r>
          </a:p>
          <a:p>
            <a:pPr marL="457200" indent="-457200">
              <a:buAutoNum type="arabicPeriod" startAt="3"/>
            </a:pPr>
            <a:r>
              <a:rPr lang="en-US" sz="2000" dirty="0"/>
              <a:t>Aids for this – Field Key for tree id/tree disease factsheets/site survey form - how to measure height of tree/tree forms/Site Impact Assessment sheet</a:t>
            </a:r>
          </a:p>
        </p:txBody>
      </p:sp>
      <p:pic>
        <p:nvPicPr>
          <p:cNvPr id="5" name="Content Placeholder 4" descr="A close up of a map&#10;&#10;Description automatically generated">
            <a:extLst>
              <a:ext uri="{FF2B5EF4-FFF2-40B4-BE49-F238E27FC236}">
                <a16:creationId xmlns:a16="http://schemas.microsoft.com/office/drawing/2014/main" id="{82756DAC-0CF2-4161-8D3A-30CE135BA384}"/>
              </a:ext>
            </a:extLst>
          </p:cNvPr>
          <p:cNvPicPr>
            <a:picLocks noChangeAspect="1"/>
          </p:cNvPicPr>
          <p:nvPr/>
        </p:nvPicPr>
        <p:blipFill rotWithShape="1">
          <a:blip r:embed="rId4">
            <a:extLst>
              <a:ext uri="{28A0092B-C50C-407E-A947-70E740481C1C}">
                <a14:useLocalDpi xmlns:a14="http://schemas.microsoft.com/office/drawing/2010/main" val="0"/>
              </a:ext>
            </a:extLst>
          </a:blip>
          <a:srcRect l="8033" r="6134"/>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850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67884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4927</Words>
  <Application>Microsoft Office PowerPoint</Application>
  <PresentationFormat>Widescreen</PresentationFormat>
  <Paragraphs>571</Paragraphs>
  <Slides>23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Woodland Management</vt:lpstr>
      <vt:lpstr>PowerPoint Presentation</vt:lpstr>
      <vt:lpstr>Woodland Management – (Unit 4 &amp; 2)</vt:lpstr>
      <vt:lpstr>PowerPoint Presentation</vt:lpstr>
      <vt:lpstr>Site Appraisal Form – see your PDF from email</vt:lpstr>
      <vt:lpstr>2. Get Permission - Land Manager </vt:lpstr>
      <vt:lpstr>3. Environmental Designations in Portugal</vt:lpstr>
      <vt:lpstr>European &amp; International designations</vt:lpstr>
      <vt:lpstr>4. Register with myForest – how to…</vt:lpstr>
      <vt:lpstr>PowerPoint Presentation</vt:lpstr>
      <vt:lpstr>PowerPoint Presentation</vt:lpstr>
      <vt:lpstr>Any burning questions so far?</vt:lpstr>
      <vt:lpstr>6. Survey the Trees</vt:lpstr>
      <vt:lpstr>Shrub Layer</vt:lpstr>
      <vt:lpstr>7. Do an Ecological Impact Assessment:</vt:lpstr>
      <vt:lpstr>8. Do a basic survey of Flora &amp; Fauna</vt:lpstr>
      <vt:lpstr>Useful Resources – for identifying flora &amp; fauna &amp; exploring biodiversity in Ireland!</vt:lpstr>
      <vt:lpstr>PowerPoint Presentation</vt:lpstr>
      <vt:lpstr>10. Ideas to help improve/maintain biodiversity</vt:lpstr>
      <vt:lpstr>Biosecurity – key things to think about</vt:lpstr>
      <vt:lpstr>Wildlife &amp; Habitat Protection</vt:lpstr>
      <vt:lpstr>11. Make a 3 Year Plan -  Management Plan </vt:lpstr>
      <vt:lpstr>CH Forest School Site – through the seasons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Woodland Management</dc:title>
  <dc:creator>Lucy Bell</dc:creator>
  <cp:lastModifiedBy>Marina Robb</cp:lastModifiedBy>
  <cp:revision>31</cp:revision>
  <cp:lastPrinted>2020-05-18T21:53:39Z</cp:lastPrinted>
  <dcterms:created xsi:type="dcterms:W3CDTF">2020-05-18T11:59:30Z</dcterms:created>
  <dcterms:modified xsi:type="dcterms:W3CDTF">2021-03-18T18:59:26Z</dcterms:modified>
</cp:coreProperties>
</file>